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311" r:id="rId5"/>
    <p:sldId id="312" r:id="rId6"/>
    <p:sldId id="313" r:id="rId7"/>
    <p:sldId id="314" r:id="rId8"/>
    <p:sldId id="315" r:id="rId9"/>
    <p:sldId id="316" r:id="rId10"/>
    <p:sldId id="317" r:id="rId11"/>
    <p:sldId id="331" r:id="rId12"/>
    <p:sldId id="330" r:id="rId13"/>
    <p:sldId id="334" r:id="rId14"/>
    <p:sldId id="335" r:id="rId15"/>
    <p:sldId id="337" r:id="rId16"/>
    <p:sldId id="338" r:id="rId17"/>
    <p:sldId id="339" r:id="rId18"/>
    <p:sldId id="340" r:id="rId19"/>
    <p:sldId id="341" r:id="rId20"/>
    <p:sldId id="342" r:id="rId21"/>
    <p:sldId id="26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290"/>
    <p:restoredTop sz="50000"/>
  </p:normalViewPr>
  <p:slideViewPr>
    <p:cSldViewPr snapToGrid="0" snapToObjects="1">
      <p:cViewPr varScale="1">
        <p:scale>
          <a:sx n="114" d="100"/>
          <a:sy n="114" d="100"/>
        </p:scale>
        <p:origin x="-2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traits允许我们在不使用继承的情况下为一个类增加功能。</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traits允许我们在不使用继承的情况下为一个类增加功能。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lvl1pPr>
              <a:buClr>
                <a:srgbClr val="00B0F0"/>
              </a:buClr>
              <a:buFont typeface="Wingdings" panose="05000000000000000000" charset="0"/>
              <a:buChar char="v"/>
              <a:defRPr>
                <a:latin typeface="微软雅黑" panose="020B0503020204020204" pitchFamily="34" charset="-122"/>
                <a:ea typeface="微软雅黑" panose="020B0503020204020204" pitchFamily="34" charset="-122"/>
              </a:defRPr>
            </a:lvl1pPr>
            <a:lvl2pPr>
              <a:buClr>
                <a:srgbClr val="00B0F0"/>
              </a:buClr>
              <a:buFont typeface="Wingdings" panose="05000000000000000000" charset="0"/>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6172" y="3128487"/>
            <a:ext cx="10342880" cy="1397000"/>
          </a:xfrm>
          <a:prstGeom prst="rect">
            <a:avLst/>
          </a:prstGeom>
          <a:noFill/>
        </p:spPr>
        <p:txBody>
          <a:bodyPr wrap="none">
            <a:spAutoFit/>
          </a:bodyPr>
          <a:lstStyle/>
          <a:p>
            <a:pPr algn="l">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面向对象的封装与继承</a:t>
            </a:r>
            <a:endParaRPr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p:nvPr>
        </p:nvSpPr>
        <p:spPr>
          <a:xfrm>
            <a:off x="142875" y="271781"/>
            <a:ext cx="9601200" cy="853016"/>
          </a:xfrm>
        </p:spPr>
        <p:txBody>
          <a:bodyPr vert="horz" wrap="square" lIns="121920" tIns="60960" rIns="121920" bIns="60960" anchor="ctr"/>
          <a:lstStyle/>
          <a:p>
            <a:r>
              <a:rPr lang="en-US" altLang="zh-CN" dirty="0"/>
              <a:t>2. </a:t>
            </a:r>
            <a:r>
              <a:rPr lang="zh-CN" altLang="en-US" dirty="0"/>
              <a:t>抽象</a:t>
            </a:r>
            <a:endParaRPr lang="zh-CN" altLang="en-US" dirty="0"/>
          </a:p>
        </p:txBody>
      </p:sp>
      <p:sp>
        <p:nvSpPr>
          <p:cNvPr id="7" name="TextBox 6"/>
          <p:cNvSpPr txBox="1"/>
          <p:nvPr/>
        </p:nvSpPr>
        <p:spPr>
          <a:xfrm>
            <a:off x="472440" y="1124585"/>
            <a:ext cx="11245215" cy="4102100"/>
          </a:xfrm>
          <a:prstGeom prst="rect">
            <a:avLst/>
          </a:prstGeom>
        </p:spPr>
        <p:style>
          <a:lnRef idx="0">
            <a:scrgbClr r="0" g="0" b="0"/>
          </a:lnRef>
          <a:fillRef idx="1001">
            <a:schemeClr val="lt1"/>
          </a:fillRef>
          <a:effectRef idx="0">
            <a:scrgbClr r="0" g="0" b="0"/>
          </a:effectRef>
          <a:fontRef idx="major"/>
        </p:style>
        <p:txBody>
          <a:bodyPr wrap="square">
            <a:spAutoFit/>
          </a:bodyPr>
          <a:lstStyle/>
          <a:p>
            <a:pPr marL="342900" marR="0" lvl="0"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v"/>
              <a:defRPr/>
            </a:pPr>
            <a:r>
              <a:rPr kumimoji="0" lang="zh-CN" altLang="en-US" sz="24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抽象方法</a:t>
            </a:r>
            <a:endParaRPr kumimoji="0" lang="zh-CN" altLang="en-US" sz="24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endParaRPr>
          </a:p>
          <a:p>
            <a:pPr marL="914400" marR="0" lvl="1" indent="-4572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kumimoji="0" lang="zh-CN" altLang="en-US"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没有方法体，也没有花括号的方法，即为抽象方法</a:t>
            </a:r>
            <a:endParaRPr kumimoji="0" lang="zh-CN" altLang="en-US"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endParaRPr>
          </a:p>
          <a:p>
            <a:pPr marL="914400" marR="0" lvl="1" indent="-4572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public|protected abstract</a:t>
            </a:r>
            <a:r>
              <a:rPr kumimoji="0" lang="en-US" altLang="zh-CN"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 function </a:t>
            </a:r>
            <a:r>
              <a:rPr kumimoji="0" lang="zh-CN" altLang="en-US"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方法名</a:t>
            </a:r>
            <a:r>
              <a:rPr kumimoji="0" lang="en-US" altLang="zh-CN"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 ;</a:t>
            </a:r>
            <a:endParaRPr kumimoji="0" lang="en-US" altLang="zh-CN"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endParaRPr>
          </a:p>
          <a:p>
            <a:pPr marL="342900" marR="0" lvl="0"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v"/>
              <a:defRPr/>
            </a:pPr>
            <a:r>
              <a:rPr kumimoji="0" lang="zh-CN" altLang="en-US" sz="24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抽象类</a:t>
            </a:r>
            <a:endParaRPr kumimoji="0" lang="zh-CN" altLang="en-US" sz="24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endParaRPr>
          </a:p>
          <a:p>
            <a:pPr marL="800100" marR="0" lvl="1"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lang="zh-CN" altLang="en-US" sz="2000"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使用关键字</a:t>
            </a:r>
            <a:r>
              <a:rPr lang="en-US" altLang="zh-CN" sz="2000" b="1" kern="0" noProof="0" smtClean="0">
                <a:ln>
                  <a:noFill/>
                </a:ln>
                <a:solidFill>
                  <a:srgbClr val="FF0000"/>
                </a:solidFill>
                <a:uLnTx/>
                <a:uFillTx/>
                <a:latin typeface="微软雅黑" panose="020B0503020204020204" pitchFamily="34" charset="-122"/>
                <a:ea typeface="微软雅黑" panose="020B0503020204020204" pitchFamily="34" charset="-122"/>
                <a:cs typeface="+mn-cs"/>
                <a:sym typeface="+mn-ea"/>
              </a:rPr>
              <a:t>abstract</a:t>
            </a:r>
            <a:r>
              <a:rPr lang="en-US" altLang="zh-CN" sz="2000" b="1"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 </a:t>
            </a:r>
            <a:r>
              <a:rPr lang="zh-CN" altLang="en-US" sz="2000"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修饰的类为抽象类</a:t>
            </a:r>
            <a:endParaRPr lang="zh-CN" altLang="en-US" sz="2000"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endParaRPr>
          </a:p>
          <a:p>
            <a:pPr marR="0" lvl="2" indent="0" algn="l" defTabSz="914400" rtl="0" eaLnBrk="1" fontAlgn="base" latinLnBrk="0" hangingPunct="1">
              <a:lnSpc>
                <a:spcPct val="140000"/>
              </a:lnSpc>
              <a:spcBef>
                <a:spcPct val="0"/>
              </a:spcBef>
              <a:spcAft>
                <a:spcPct val="0"/>
              </a:spcAft>
              <a:buClr>
                <a:srgbClr val="00B0F0"/>
              </a:buClr>
              <a:buSzTx/>
              <a:buFont typeface="Wingdings" panose="05000000000000000000" charset="0"/>
              <a:buNone/>
              <a:defRPr/>
            </a:pPr>
            <a:r>
              <a:rPr lang="en-US" altLang="zh-CN" sz="2000" b="1" kern="0" noProof="0" smtClean="0">
                <a:ln>
                  <a:noFill/>
                </a:ln>
                <a:solidFill>
                  <a:srgbClr val="FF0000"/>
                </a:solidFill>
                <a:uLnTx/>
                <a:uFillTx/>
                <a:latin typeface="微软雅黑" panose="020B0503020204020204" pitchFamily="34" charset="-122"/>
                <a:ea typeface="微软雅黑" panose="020B0503020204020204" pitchFamily="34" charset="-122"/>
                <a:cs typeface="+mn-cs"/>
                <a:sym typeface="+mn-ea"/>
              </a:rPr>
              <a:t>abstract</a:t>
            </a:r>
            <a:r>
              <a:rPr lang="en-US" altLang="zh-CN" sz="2000"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 class </a:t>
            </a:r>
            <a:r>
              <a:rPr lang="zh-CN" altLang="en-US" sz="2000"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类名</a:t>
            </a:r>
            <a:r>
              <a:rPr lang="en-US" altLang="zh-CN" sz="2000"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 }</a:t>
            </a:r>
            <a:endParaRPr kumimoji="0" lang="en-US" altLang="zh-CN" sz="2400"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n-cs"/>
              <a:sym typeface="+mn-ea"/>
            </a:endParaRPr>
          </a:p>
          <a:p>
            <a:pPr marL="800100" marR="0" lvl="1"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lang="zh-CN" altLang="en-US" sz="2000" kern="0" noProof="0" smtClean="0">
                <a:ln>
                  <a:noFill/>
                </a:ln>
                <a:uLnTx/>
                <a:uFillTx/>
                <a:latin typeface="微软雅黑" panose="020B0503020204020204" pitchFamily="34" charset="-122"/>
                <a:ea typeface="微软雅黑" panose="020B0503020204020204" pitchFamily="34" charset="-122"/>
                <a:cs typeface="+mn-cs"/>
                <a:sym typeface="+mn-ea"/>
              </a:rPr>
              <a:t>含有抽象方法的类肯定是抽象类，但是不是所有的抽象类都必须包含抽象方法</a:t>
            </a:r>
            <a:endParaRPr lang="zh-CN" altLang="en-US" sz="2000" kern="0" noProof="0" smtClean="0">
              <a:ln>
                <a:noFill/>
              </a:ln>
              <a:uLnTx/>
              <a:uFillTx/>
              <a:latin typeface="微软雅黑" panose="020B0503020204020204" pitchFamily="34" charset="-122"/>
              <a:ea typeface="微软雅黑" panose="020B0503020204020204" pitchFamily="34" charset="-122"/>
              <a:cs typeface="+mn-cs"/>
              <a:sym typeface="+mn-ea"/>
            </a:endParaRPr>
          </a:p>
          <a:p>
            <a:pPr marL="800100" marR="0" lvl="1"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kumimoji="0" lang="zh-CN" altLang="en-US"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抽象类不能被实例化</a:t>
            </a:r>
            <a:endParaRPr kumimoji="0" lang="zh-CN" altLang="en-US" sz="20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endParaRPr>
          </a:p>
          <a:p>
            <a:pPr marL="800100" marR="0" lvl="1"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lang="zh-CN" altLang="en-US" sz="2000" kern="0" noProof="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若想使用抽象类，就必须定义一个类去继承这个抽象类，并重写父类的抽象方法</a:t>
            </a:r>
            <a:endParaRPr kumimoji="0" lang="zh-CN" altLang="en-US" sz="2000"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87845"/>
            <a:ext cx="10515600" cy="1325563"/>
          </a:xfrm>
        </p:spPr>
        <p:txBody>
          <a:bodyPr/>
          <a:lstStyle/>
          <a:p>
            <a:r>
              <a:rPr lang="en-US" altLang="zh-CN" dirty="0">
                <a:sym typeface="+mn-ea"/>
              </a:rPr>
              <a:t>3. </a:t>
            </a:r>
            <a:r>
              <a:rPr lang="zh-CN" altLang="en-US" dirty="0">
                <a:sym typeface="+mn-ea"/>
              </a:rPr>
              <a:t>接口</a:t>
            </a:r>
            <a:endParaRPr lang="zh-CN" altLang="en-US" dirty="0">
              <a:sym typeface="+mn-ea"/>
            </a:endParaRPr>
          </a:p>
        </p:txBody>
      </p:sp>
      <p:sp>
        <p:nvSpPr>
          <p:cNvPr id="9219" name="TextBox 24"/>
          <p:cNvSpPr>
            <a:spLocks noGrp="1"/>
          </p:cNvSpPr>
          <p:nvPr>
            <p:ph idx="1"/>
          </p:nvPr>
        </p:nvSpPr>
        <p:spPr>
          <a:xfrm>
            <a:off x="324485" y="847725"/>
            <a:ext cx="11235055" cy="5492750"/>
          </a:xfrm>
        </p:spPr>
        <p:txBody>
          <a:bodyPr vert="horz" wrap="square" lIns="121920" tIns="60960" rIns="121920" bIns="60960" anchor="t">
            <a:spAutoFit/>
          </a:bodyPr>
          <a:lstStyle/>
          <a:p>
            <a:pPr>
              <a:lnSpc>
                <a:spcPct val="130000"/>
              </a:lnSpc>
              <a:spcBef>
                <a:spcPts val="675"/>
              </a:spcBef>
              <a:buClr>
                <a:srgbClr val="00B0F0"/>
              </a:buClr>
              <a:buFont typeface="Wingdings" panose="05000000000000000000" charset="0"/>
              <a:buChar char="v"/>
            </a:pPr>
            <a:r>
              <a:rPr lang="en-US" altLang="zh-CN" sz="18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18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不支持多继承，即</a:t>
            </a:r>
            <a:r>
              <a:rPr lang="zh-CN" altLang="en-GB" sz="1865" kern="0" noProof="0">
                <a:ln>
                  <a:noFill/>
                </a:ln>
                <a:uLnTx/>
                <a:uFillTx/>
                <a:latin typeface="微软雅黑" panose="020B0503020204020204" pitchFamily="34" charset="-122"/>
                <a:ea typeface="微软雅黑" panose="020B0503020204020204" pitchFamily="34" charset="-122"/>
                <a:sym typeface="+mn-ea"/>
              </a:rPr>
              <a:t>每个类只能继承一个父类，但现实中往往一个事物会有多种身份，比如一个可能既是医生又是运动员又是作家，这种情况就需要遵守多种约束，为了解决这一问题，引入了接口，因为接口可以同时实现多个</a:t>
            </a:r>
            <a:endParaRPr lang="zh-CN" altLang="en-GB"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sym typeface="+mn-ea"/>
            </a:endParaRPr>
          </a:p>
          <a:p>
            <a:pPr>
              <a:lnSpc>
                <a:spcPct val="130000"/>
              </a:lnSpc>
              <a:spcBef>
                <a:spcPts val="675"/>
              </a:spcBef>
              <a:buClr>
                <a:srgbClr val="00B0F0"/>
              </a:buClr>
              <a:buFont typeface="Wingdings" panose="05000000000000000000" charset="0"/>
              <a:buChar char="v"/>
            </a:pPr>
            <a:r>
              <a:rPr lang="zh-CN" altLang="en-GB" sz="1865" kern="0" noProof="0">
                <a:ln>
                  <a:noFill/>
                </a:ln>
                <a:uLnTx/>
                <a:uFillTx/>
                <a:latin typeface="微软雅黑" panose="020B0503020204020204" pitchFamily="34" charset="-122"/>
                <a:ea typeface="微软雅黑" panose="020B0503020204020204" pitchFamily="34" charset="-122"/>
                <a:sym typeface="+mn-ea"/>
              </a:rPr>
              <a:t>类中所有的方法都是抽象方法的类可以将其定义为</a:t>
            </a:r>
            <a:r>
              <a:rPr lang="en-GB" altLang="zh-CN" sz="1865" kern="0" noProof="0">
                <a:ln>
                  <a:noFill/>
                </a:ln>
                <a:solidFill>
                  <a:srgbClr val="C00000"/>
                </a:solidFill>
                <a:uLnTx/>
                <a:uFillTx/>
                <a:latin typeface="微软雅黑" panose="020B0503020204020204" pitchFamily="34" charset="-122"/>
                <a:ea typeface="微软雅黑" panose="020B0503020204020204" pitchFamily="34" charset="-122"/>
                <a:sym typeface="+mn-ea"/>
              </a:rPr>
              <a:t>interface</a:t>
            </a:r>
            <a:r>
              <a:rPr lang="en-US" altLang="zh-CN" sz="1865" kern="0" noProof="0">
                <a:ln>
                  <a:noFill/>
                </a:ln>
                <a:uLnTx/>
                <a:uFillTx/>
                <a:latin typeface="微软雅黑" panose="020B0503020204020204" pitchFamily="34" charset="-122"/>
                <a:ea typeface="微软雅黑" panose="020B0503020204020204" pitchFamily="34" charset="-122"/>
                <a:sym typeface="+mn-ea"/>
              </a:rPr>
              <a:t>(</a:t>
            </a:r>
            <a:r>
              <a:rPr lang="zh-CN" altLang="en-GB" sz="1865" kern="0" noProof="0">
                <a:ln>
                  <a:noFill/>
                </a:ln>
                <a:uLnTx/>
                <a:uFillTx/>
                <a:latin typeface="微软雅黑" panose="020B0503020204020204" pitchFamily="34" charset="-122"/>
                <a:ea typeface="微软雅黑" panose="020B0503020204020204" pitchFamily="34" charset="-122"/>
                <a:sym typeface="+mn-ea"/>
              </a:rPr>
              <a:t>接口</a:t>
            </a:r>
            <a:r>
              <a:rPr lang="en-US" altLang="zh-CN" sz="1865" kern="0" noProof="0">
                <a:ln>
                  <a:noFill/>
                </a:ln>
                <a:uLnTx/>
                <a:uFillTx/>
                <a:latin typeface="微软雅黑" panose="020B0503020204020204" pitchFamily="34" charset="-122"/>
                <a:ea typeface="微软雅黑" panose="020B0503020204020204" pitchFamily="34" charset="-122"/>
                <a:sym typeface="+mn-ea"/>
              </a:rPr>
              <a:t>)</a:t>
            </a:r>
            <a:endParaRPr lang="en-US" altLang="zh-CN" sz="1865" kern="0" noProof="0">
              <a:ln>
                <a:noFill/>
              </a:ln>
              <a:uLnTx/>
              <a:uFillTx/>
              <a:latin typeface="微软雅黑" panose="020B0503020204020204" pitchFamily="34" charset="-122"/>
              <a:ea typeface="微软雅黑" panose="020B0503020204020204" pitchFamily="34" charset="-122"/>
              <a:sym typeface="+mn-ea"/>
            </a:endParaRPr>
          </a:p>
          <a:p>
            <a:pPr marL="0" marR="0" lvl="0" indent="0" algn="l" defTabSz="914400" rtl="0" eaLnBrk="0" fontAlgn="base" hangingPunct="0">
              <a:lnSpc>
                <a:spcPct val="130000"/>
              </a:lnSpc>
              <a:spcBef>
                <a:spcPts val="0"/>
              </a:spcBef>
              <a:spcAft>
                <a:spcPct val="0"/>
              </a:spcAft>
              <a:buClrTx/>
              <a:buSzTx/>
              <a:buFontTx/>
              <a:buNone/>
              <a:defRPr/>
            </a:pPr>
            <a:r>
              <a:rPr lang="zh-CN" altLang="en-GB"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GB"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interface  </a:t>
            </a:r>
            <a:r>
              <a:rPr lang="zh-CN" altLang="en-GB"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接口名</a:t>
            </a:r>
            <a:r>
              <a:rPr lang="zh-CN" altLang="en-US"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称</a:t>
            </a:r>
            <a:r>
              <a:rPr lang="en-GB"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kumimoji="0" lang="en-GB" altLang="zh-CN" sz="16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342900" marR="0" lvl="0"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GB"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常量成员    </a:t>
            </a: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使用</a:t>
            </a: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const</a:t>
            </a:r>
            <a:r>
              <a:rPr lang="zh-CN" altLang="en-US"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关键字定义</a:t>
            </a: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kumimoji="0" lang="en-US" altLang="zh-CN" sz="16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342900" marR="0" lvl="0"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抽象方法    </a:t>
            </a: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不需要使用</a:t>
            </a: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abstract</a:t>
            </a:r>
            <a:r>
              <a:rPr lang="zh-CN" altLang="en-US"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关键字</a:t>
            </a:r>
            <a:r>
              <a:rPr lang="en-US" altLang="zh-CN" sz="1600"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kumimoji="0" lang="en-US" altLang="zh-CN" sz="16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342900" marR="0" lvl="0"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GB" altLang="zh-CN" sz="1335"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	 }</a:t>
            </a:r>
            <a:endParaRPr lang="en-GB" altLang="zh-CN" sz="1335" b="1" kern="0" noProof="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R="0" lvl="0" algn="l" defTabSz="914400" rtl="0" eaLnBrk="0" fontAlgn="base" hangingPunct="0">
              <a:lnSpc>
                <a:spcPct val="130000"/>
              </a:lnSpc>
              <a:spcBef>
                <a:spcPts val="0"/>
              </a:spcBef>
              <a:spcAft>
                <a:spcPct val="0"/>
              </a:spcAft>
              <a:buClr>
                <a:srgbClr val="00B0F0"/>
              </a:buClr>
              <a:buSzTx/>
              <a:buFont typeface="Wingdings" panose="05000000000000000000" charset="0"/>
              <a:buChar char="v"/>
              <a:defRPr/>
            </a:pPr>
            <a:r>
              <a:rPr lang="zh-CN" altLang="en-GB" sz="1865"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注意：</a:t>
            </a:r>
            <a:endParaRPr lang="zh-CN" altLang="en-GB" sz="1865"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914400" rtl="0" eaLnBrk="0" fontAlgn="base" hangingPunct="0">
              <a:lnSpc>
                <a:spcPct val="130000"/>
              </a:lnSpc>
              <a:spcBef>
                <a:spcPts val="0"/>
              </a:spcBef>
              <a:spcAft>
                <a:spcPct val="0"/>
              </a:spcAft>
              <a:buClr>
                <a:srgbClr val="00B0F0"/>
              </a:buClr>
              <a:buSzTx/>
              <a:buFont typeface="Wingdings" panose="05000000000000000000" charset="0"/>
              <a:buNone/>
              <a:defRPr/>
            </a:pP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        1</a:t>
            </a:r>
            <a:r>
              <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）接口成员的可见性只能为</a:t>
            </a: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public</a:t>
            </a:r>
            <a:endPar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800100" marR="0" lvl="1"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2 ) </a:t>
            </a:r>
            <a:r>
              <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接口成员属性只能为常量</a:t>
            </a:r>
            <a:endPar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800100" marR="0" lvl="1"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3</a:t>
            </a:r>
            <a:r>
              <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）接口可以继承其它接口</a:t>
            </a:r>
            <a:endPar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800100" marR="0" lvl="1"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4</a:t>
            </a:r>
            <a:r>
              <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）接口不能被实例化为对象，可以通过子类来实现接口，声明子类时使用</a:t>
            </a: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implements</a:t>
            </a:r>
            <a:r>
              <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关键字，不能用</a:t>
            </a: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extends</a:t>
            </a:r>
            <a:endPar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800100" marR="0" lvl="1"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class </a:t>
            </a:r>
            <a:r>
              <a:rPr lang="zh-CN" altLang="en-US"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子类名 </a:t>
            </a:r>
            <a:r>
              <a:rPr lang="en-US" altLang="zh-CN"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implements </a:t>
            </a:r>
            <a:r>
              <a:rPr lang="zh-CN" altLang="en-US"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a:t>
            </a:r>
            <a:r>
              <a:rPr lang="en-US" altLang="zh-CN"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a:t>
            </a:r>
            <a:r>
              <a:rPr lang="en-US" altLang="zh-CN"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接口</a:t>
            </a:r>
            <a:r>
              <a:rPr lang="en-US" altLang="zh-CN"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rPr>
              <a:t>3,....{}</a:t>
            </a:r>
            <a:endParaRPr lang="en-US" altLang="zh-CN" sz="1600" b="1" kern="0" noProof="0" dirty="0">
              <a:ln>
                <a:noFill/>
              </a:ln>
              <a:solidFill>
                <a:srgbClr val="FF0000"/>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800100" marR="0" lvl="1"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5</a:t>
            </a:r>
            <a:r>
              <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）子类必须重写接口所有的抽象方法</a:t>
            </a:r>
            <a:endPar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800100" marR="0" lvl="1" indent="-342900" algn="l" defTabSz="914400" rtl="0" eaLnBrk="0" fontAlgn="base" hangingPunct="0">
              <a:lnSpc>
                <a:spcPct val="130000"/>
              </a:lnSpc>
              <a:spcBef>
                <a:spcPts val="0"/>
              </a:spcBef>
              <a:spcAft>
                <a:spcPct val="0"/>
              </a:spcAft>
              <a:buClrTx/>
              <a:buSzTx/>
              <a:buFont typeface="Wingdings" panose="05000000000000000000" pitchFamily="2" charset="2"/>
              <a:buNone/>
              <a:defRPr/>
            </a:pPr>
            <a:r>
              <a:rPr lang="en-US" altLang="zh-CN"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6</a:t>
            </a:r>
            <a:r>
              <a:rPr lang="zh-CN" altLang="en-US" sz="1600" kern="0" noProof="0" dirty="0">
                <a:ln>
                  <a:noFill/>
                </a:ln>
                <a:solidFill>
                  <a:schemeClr val="bg2">
                    <a:lumMod val="10000"/>
                  </a:schemeClr>
                </a:solidFill>
                <a:uLnTx/>
                <a:uFillTx/>
                <a:latin typeface="微软雅黑" panose="020B0503020204020204" pitchFamily="34" charset="-122"/>
                <a:ea typeface="微软雅黑" panose="020B0503020204020204" pitchFamily="34" charset="-122"/>
                <a:cs typeface="Arial" panose="020B0604020202020204" pitchFamily="34" charset="0"/>
                <a:sym typeface="+mn-ea"/>
              </a:rPr>
              <a:t>）子类重写方法时不能改变参数</a:t>
            </a:r>
            <a:endParaRPr lang="zh-CN" altLang="en-US" sz="240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220893"/>
            <a:ext cx="10474960" cy="4798060"/>
          </a:xfrm>
        </p:spPr>
        <p:txBody>
          <a:bodyPr>
            <a:normAutofit fontScale="82500" lnSpcReduction="10000"/>
          </a:bodyPr>
          <a:lstStyle/>
          <a:p>
            <a:pPr eaLnBrk="1" hangingPunct="1">
              <a:lnSpc>
                <a:spcPts val="3800"/>
              </a:lnSpc>
              <a:buClr>
                <a:srgbClr val="00B0F0"/>
              </a:buClr>
              <a:buFont typeface="Wingdings" panose="05000000000000000000" charset="0"/>
              <a:buChar char="v"/>
            </a:pPr>
            <a:r>
              <a:rPr lang="zh-CN" altLang="en-US" sz="3200" dirty="0">
                <a:latin typeface="微软雅黑" panose="020B0503020204020204" pitchFamily="34" charset="-122"/>
                <a:ea typeface="微软雅黑" panose="020B0503020204020204" pitchFamily="34" charset="-122"/>
                <a:sym typeface="+mn-ea"/>
              </a:rPr>
              <a:t>定义</a:t>
            </a:r>
            <a:endParaRPr lang="zh-CN" altLang="en-US" sz="3200" dirty="0">
              <a:latin typeface="微软雅黑" panose="020B0503020204020204" pitchFamily="34" charset="-122"/>
              <a:ea typeface="微软雅黑" panose="020B0503020204020204" pitchFamily="34" charset="-122"/>
            </a:endParaRPr>
          </a:p>
          <a:p>
            <a:pPr lvl="1" eaLnBrk="1" hangingPunct="1">
              <a:lnSpc>
                <a:spcPts val="3800"/>
              </a:lnSpc>
              <a:buClr>
                <a:srgbClr val="00B0F0"/>
              </a:buClr>
              <a:buFont typeface="Wingdings" panose="05000000000000000000" charset="0"/>
              <a:buChar char="ü"/>
            </a:pPr>
            <a:r>
              <a:rPr lang="zh-CN" altLang="en-US" sz="3200" dirty="0">
                <a:latin typeface="微软雅黑" panose="020B0503020204020204" pitchFamily="34" charset="-122"/>
                <a:ea typeface="微软雅黑" panose="020B0503020204020204" pitchFamily="34" charset="-122"/>
                <a:sym typeface="+mn-ea"/>
              </a:rPr>
              <a:t>抽象类表示该类中可能已经有一些方法的具体定义。</a:t>
            </a:r>
            <a:endParaRPr lang="zh-CN" altLang="en-US" sz="3200" dirty="0">
              <a:latin typeface="微软雅黑" panose="020B0503020204020204" pitchFamily="34" charset="-122"/>
              <a:ea typeface="微软雅黑" panose="020B0503020204020204" pitchFamily="34" charset="-122"/>
            </a:endParaRPr>
          </a:p>
          <a:p>
            <a:pPr lvl="1" eaLnBrk="1" hangingPunct="1">
              <a:lnSpc>
                <a:spcPts val="3800"/>
              </a:lnSpc>
              <a:buClr>
                <a:srgbClr val="00B0F0"/>
              </a:buClr>
              <a:buFont typeface="Wingdings" panose="05000000000000000000" charset="0"/>
              <a:buChar char="ü"/>
            </a:pPr>
            <a:r>
              <a:rPr lang="zh-CN" altLang="en-US" sz="3200" dirty="0">
                <a:latin typeface="微软雅黑" panose="020B0503020204020204" pitchFamily="34" charset="-122"/>
                <a:ea typeface="微软雅黑" panose="020B0503020204020204" pitchFamily="34" charset="-122"/>
                <a:sym typeface="+mn-ea"/>
              </a:rPr>
              <a:t>接口就仅仅只能定义各个方法的名称，不能有具体的实现代码在成员方法中。</a:t>
            </a:r>
            <a:endParaRPr lang="zh-CN" altLang="en-US" sz="3200" dirty="0">
              <a:latin typeface="微软雅黑" panose="020B0503020204020204" pitchFamily="34" charset="-122"/>
              <a:ea typeface="微软雅黑" panose="020B0503020204020204" pitchFamily="34" charset="-122"/>
            </a:endParaRPr>
          </a:p>
          <a:p>
            <a:pPr eaLnBrk="1" hangingPunct="1">
              <a:lnSpc>
                <a:spcPts val="3800"/>
              </a:lnSpc>
              <a:buClr>
                <a:srgbClr val="00B0F0"/>
              </a:buClr>
              <a:buFont typeface="Wingdings" panose="05000000000000000000" charset="0"/>
              <a:buChar char="v"/>
            </a:pPr>
            <a:r>
              <a:rPr lang="zh-CN" altLang="en-US" sz="3200" dirty="0">
                <a:latin typeface="微软雅黑" panose="020B0503020204020204" pitchFamily="34" charset="-122"/>
                <a:ea typeface="微软雅黑" panose="020B0503020204020204" pitchFamily="34" charset="-122"/>
                <a:sym typeface="+mn-ea"/>
              </a:rPr>
              <a:t>用法</a:t>
            </a:r>
            <a:endParaRPr lang="zh-CN" altLang="en-US" sz="3200" dirty="0">
              <a:latin typeface="微软雅黑" panose="020B0503020204020204" pitchFamily="34" charset="-122"/>
              <a:ea typeface="微软雅黑" panose="020B0503020204020204" pitchFamily="34" charset="-122"/>
            </a:endParaRPr>
          </a:p>
          <a:p>
            <a:pPr lvl="1" eaLnBrk="1" hangingPunct="1">
              <a:lnSpc>
                <a:spcPts val="3800"/>
              </a:lnSpc>
              <a:buClr>
                <a:srgbClr val="00B0F0"/>
              </a:buClr>
              <a:buFont typeface="Wingdings" panose="05000000000000000000" charset="0"/>
              <a:buChar char="ü"/>
            </a:pPr>
            <a:r>
              <a:rPr lang="zh-CN" altLang="en-US" sz="3200" dirty="0">
                <a:latin typeface="微软雅黑" panose="020B0503020204020204" pitchFamily="34" charset="-122"/>
                <a:ea typeface="微软雅黑" panose="020B0503020204020204" pitchFamily="34" charset="-122"/>
                <a:sym typeface="+mn-ea"/>
              </a:rPr>
              <a:t>抽象类是子类用来继承的，当父类已有实际功能的方法时，该方法在子类中可以不必实现。</a:t>
            </a:r>
            <a:endParaRPr lang="zh-CN" altLang="en-US" sz="3200" dirty="0">
              <a:latin typeface="微软雅黑" panose="020B0503020204020204" pitchFamily="34" charset="-122"/>
              <a:ea typeface="微软雅黑" panose="020B0503020204020204" pitchFamily="34" charset="-122"/>
            </a:endParaRPr>
          </a:p>
          <a:p>
            <a:pPr lvl="1" eaLnBrk="1" hangingPunct="1">
              <a:lnSpc>
                <a:spcPts val="3800"/>
              </a:lnSpc>
              <a:buClr>
                <a:srgbClr val="00B0F0"/>
              </a:buClr>
              <a:buFont typeface="Wingdings" panose="05000000000000000000" charset="0"/>
              <a:buChar char="ü"/>
            </a:pPr>
            <a:r>
              <a:rPr lang="zh-CN" altLang="en-US" sz="3200" dirty="0">
                <a:latin typeface="微软雅黑" panose="020B0503020204020204" pitchFamily="34" charset="-122"/>
                <a:ea typeface="微软雅黑" panose="020B0503020204020204" pitchFamily="34" charset="-122"/>
                <a:sym typeface="+mn-ea"/>
              </a:rPr>
              <a:t>实现一个接口，必须实现接口中所有定义的方法，不能遗漏任何一个。</a:t>
            </a:r>
            <a:endParaRPr lang="zh-CN" altLang="en-US" sz="3200" dirty="0">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418465" y="10580"/>
            <a:ext cx="10515600" cy="1325563"/>
          </a:xfrm>
        </p:spPr>
        <p:txBody>
          <a:bodyPr/>
          <a:lstStyle/>
          <a:p>
            <a:r>
              <a:rPr lang="zh-CN" altLang="en-US"/>
              <a:t>抽象类与接口的区别</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3336" y="-253"/>
            <a:ext cx="10972800" cy="1143000"/>
          </a:xfrm>
        </p:spPr>
        <p:txBody>
          <a:bodyPr/>
          <a:lstStyle/>
          <a:p>
            <a:pPr lvl="0"/>
            <a:r>
              <a:rPr lang="en-US" dirty="0"/>
              <a:t>4. Trait</a:t>
            </a:r>
            <a:endParaRPr lang="zh-CN" altLang="en-US" dirty="0">
              <a:solidFill>
                <a:srgbClr val="0070C0"/>
              </a:solidFill>
              <a:sym typeface="Arial" panose="020B0604020202020204" pitchFamily="34" charset="0"/>
            </a:endParaRPr>
          </a:p>
        </p:txBody>
      </p:sp>
      <p:sp>
        <p:nvSpPr>
          <p:cNvPr id="2" name="内容占位符 1"/>
          <p:cNvSpPr>
            <a:spLocks noGrp="1"/>
          </p:cNvSpPr>
          <p:nvPr>
            <p:ph sz="quarter" idx="13"/>
          </p:nvPr>
        </p:nvSpPr>
        <p:spPr>
          <a:xfrm>
            <a:off x="431800" y="1028700"/>
            <a:ext cx="10080691" cy="4416524"/>
          </a:xfrm>
        </p:spPr>
        <p:txBody>
          <a:bodyPr>
            <a:normAutofit/>
          </a:bodyPr>
          <a:lstStyle/>
          <a:p>
            <a:endParaRPr lang="zh-CN" altLang="en-US" sz="222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nSpc>
                <a:spcPct val="110000"/>
              </a:lnSpc>
              <a:buClr>
                <a:srgbClr val="00B0F0"/>
              </a:buClr>
              <a:buFont typeface="Wingdings" panose="05000000000000000000" charset="0"/>
              <a:buChar char="v"/>
            </a:pPr>
            <a:r>
              <a:rPr sz="2135" dirty="0">
                <a:solidFill>
                  <a:srgbClr val="FF0000"/>
                </a:solidFill>
                <a:latin typeface="微软雅黑" panose="020B0503020204020204" pitchFamily="34" charset="-122"/>
                <a:ea typeface="微软雅黑" panose="020B0503020204020204" pitchFamily="34" charset="-122"/>
              </a:rPr>
              <a:t>PHP 5.4.0 </a:t>
            </a:r>
            <a:r>
              <a:rPr lang="zh-CN" altLang="en-US" sz="2135" dirty="0" smtClean="0">
                <a:solidFill>
                  <a:srgbClr val="FF0000"/>
                </a:solidFill>
                <a:latin typeface="微软雅黑" panose="020B0503020204020204" pitchFamily="34" charset="-122"/>
                <a:ea typeface="微软雅黑" panose="020B0503020204020204" pitchFamily="34" charset="-122"/>
              </a:rPr>
              <a:t>起</a:t>
            </a:r>
            <a:r>
              <a:rPr sz="2135" dirty="0" smtClean="0">
                <a:latin typeface="微软雅黑" panose="020B0503020204020204" pitchFamily="34" charset="-122"/>
                <a:ea typeface="微软雅黑" panose="020B0503020204020204" pitchFamily="34" charset="-122"/>
              </a:rPr>
              <a:t>，</a:t>
            </a:r>
            <a:r>
              <a:rPr lang="en-US" altLang="zh-CN" sz="2135" dirty="0" smtClean="0">
                <a:latin typeface="微软雅黑" panose="020B0503020204020204" pitchFamily="34" charset="-122"/>
                <a:ea typeface="微软雅黑" panose="020B0503020204020204" pitchFamily="34" charset="-122"/>
              </a:rPr>
              <a:t>PHP</a:t>
            </a:r>
            <a:r>
              <a:rPr sz="2135" dirty="0" smtClean="0">
                <a:latin typeface="微软雅黑" panose="020B0503020204020204" pitchFamily="34" charset="-122"/>
                <a:ea typeface="微软雅黑" panose="020B0503020204020204" pitchFamily="34" charset="-122"/>
              </a:rPr>
              <a:t>实现了代码复用的一个方</a:t>
            </a:r>
            <a:r>
              <a:rPr lang="zh-CN" altLang="en-US" sz="2135" dirty="0" smtClean="0">
                <a:latin typeface="微软雅黑" panose="020B0503020204020204" pitchFamily="34" charset="-122"/>
                <a:ea typeface="微软雅黑" panose="020B0503020204020204" pitchFamily="34" charset="-122"/>
              </a:rPr>
              <a:t>法</a:t>
            </a:r>
            <a:r>
              <a:rPr sz="2135" dirty="0" smtClean="0">
                <a:latin typeface="微软雅黑" panose="020B0503020204020204" pitchFamily="34" charset="-122"/>
                <a:ea typeface="微软雅黑" panose="020B0503020204020204" pitchFamily="34" charset="-122"/>
              </a:rPr>
              <a:t>，</a:t>
            </a:r>
            <a:r>
              <a:rPr lang="zh-CN" altLang="en-US" sz="2135" dirty="0" smtClean="0">
                <a:latin typeface="微软雅黑" panose="020B0503020204020204" pitchFamily="34" charset="-122"/>
                <a:ea typeface="微软雅黑" panose="020B0503020204020204" pitchFamily="34" charset="-122"/>
              </a:rPr>
              <a:t>称为</a:t>
            </a:r>
            <a:r>
              <a:rPr sz="2135" dirty="0" smtClean="0">
                <a:latin typeface="微软雅黑" panose="020B0503020204020204" pitchFamily="34" charset="-122"/>
                <a:ea typeface="微软雅黑" panose="020B0503020204020204" pitchFamily="34" charset="-122"/>
              </a:rPr>
              <a:t>trait。</a:t>
            </a:r>
            <a:endParaRPr sz="2135" dirty="0">
              <a:latin typeface="微软雅黑" panose="020B0503020204020204" pitchFamily="34" charset="-122"/>
              <a:ea typeface="微软雅黑" panose="020B0503020204020204" pitchFamily="34" charset="-122"/>
            </a:endParaRPr>
          </a:p>
          <a:p>
            <a:pPr>
              <a:lnSpc>
                <a:spcPct val="110000"/>
              </a:lnSpc>
              <a:buClr>
                <a:srgbClr val="00B0F0"/>
              </a:buClr>
              <a:buFont typeface="Wingdings" panose="05000000000000000000" charset="0"/>
              <a:buChar char="v"/>
            </a:pPr>
            <a:r>
              <a:rPr sz="2135" dirty="0" smtClean="0">
                <a:latin typeface="微软雅黑" panose="020B0503020204020204" pitchFamily="34" charset="-122"/>
                <a:ea typeface="微软雅黑" panose="020B0503020204020204" pitchFamily="34" charset="-122"/>
              </a:rPr>
              <a:t>Trait是一种为类似PHP的单继承语言而准备的</a:t>
            </a:r>
            <a:r>
              <a:rPr sz="2135" dirty="0" smtClean="0">
                <a:solidFill>
                  <a:srgbClr val="FF0000"/>
                </a:solidFill>
                <a:latin typeface="微软雅黑" panose="020B0503020204020204" pitchFamily="34" charset="-122"/>
                <a:ea typeface="微软雅黑" panose="020B0503020204020204" pitchFamily="34" charset="-122"/>
              </a:rPr>
              <a:t>代码复用机制</a:t>
            </a:r>
            <a:r>
              <a:rPr sz="2135" dirty="0">
                <a:latin typeface="微软雅黑" panose="020B0503020204020204" pitchFamily="34" charset="-122"/>
                <a:ea typeface="微软雅黑" panose="020B0503020204020204" pitchFamily="34" charset="-122"/>
              </a:rPr>
              <a:t>。</a:t>
            </a:r>
            <a:r>
              <a:rPr sz="2135" dirty="0" smtClean="0">
                <a:solidFill>
                  <a:srgbClr val="FF0000"/>
                </a:solidFill>
                <a:latin typeface="微软雅黑" panose="020B0503020204020204" pitchFamily="34" charset="-122"/>
                <a:ea typeface="微软雅黑" panose="020B0503020204020204" pitchFamily="34" charset="-122"/>
              </a:rPr>
              <a:t>Trait为了减少单继承语言的限制</a:t>
            </a:r>
            <a:r>
              <a:rPr sz="2135" dirty="0" smtClean="0">
                <a:latin typeface="微软雅黑" panose="020B0503020204020204" pitchFamily="34" charset="-122"/>
                <a:ea typeface="微软雅黑" panose="020B0503020204020204" pitchFamily="34" charset="-122"/>
              </a:rPr>
              <a:t>，使开发人员能够自由地在不同层次结构内独立的类中复用方法集</a:t>
            </a:r>
            <a:r>
              <a:rPr sz="2135" dirty="0">
                <a:latin typeface="微软雅黑" panose="020B0503020204020204" pitchFamily="34" charset="-122"/>
                <a:ea typeface="微软雅黑" panose="020B0503020204020204" pitchFamily="34" charset="-122"/>
              </a:rPr>
              <a:t>。</a:t>
            </a:r>
            <a:r>
              <a:rPr sz="2135" dirty="0" smtClean="0">
                <a:latin typeface="微软雅黑" panose="020B0503020204020204" pitchFamily="34" charset="-122"/>
                <a:ea typeface="微软雅黑" panose="020B0503020204020204" pitchFamily="34" charset="-122"/>
              </a:rPr>
              <a:t>Trait </a:t>
            </a:r>
            <a:r>
              <a:rPr sz="2135" dirty="0">
                <a:latin typeface="微软雅黑" panose="020B0503020204020204" pitchFamily="34" charset="-122"/>
                <a:ea typeface="微软雅黑" panose="020B0503020204020204" pitchFamily="34" charset="-122"/>
              </a:rPr>
              <a:t>和类组合的语义是定义了一种方式来减少复杂性，避免传统多继承和混入类（Mixin）相关的典型问题。</a:t>
            </a:r>
            <a:endParaRPr sz="2135" dirty="0">
              <a:latin typeface="微软雅黑" panose="020B0503020204020204" pitchFamily="34" charset="-122"/>
              <a:ea typeface="微软雅黑" panose="020B0503020204020204" pitchFamily="34" charset="-122"/>
            </a:endParaRPr>
          </a:p>
          <a:p>
            <a:pPr>
              <a:lnSpc>
                <a:spcPct val="110000"/>
              </a:lnSpc>
              <a:buClr>
                <a:srgbClr val="00B0F0"/>
              </a:buClr>
              <a:buFont typeface="Wingdings" panose="05000000000000000000" charset="0"/>
              <a:buChar char="v"/>
            </a:pPr>
            <a:endParaRPr sz="1865" dirty="0">
              <a:latin typeface="微软雅黑" panose="020B0503020204020204" pitchFamily="34" charset="-122"/>
              <a:ea typeface="微软雅黑" panose="020B0503020204020204" pitchFamily="34" charset="-122"/>
            </a:endParaRPr>
          </a:p>
          <a:p>
            <a:pPr>
              <a:lnSpc>
                <a:spcPct val="110000"/>
              </a:lnSpc>
              <a:buClr>
                <a:srgbClr val="00B0F0"/>
              </a:buClr>
              <a:buFont typeface="Wingdings" panose="05000000000000000000" charset="0"/>
              <a:buChar char="v"/>
            </a:pPr>
            <a:r>
              <a:rPr sz="2135" dirty="0">
                <a:latin typeface="微软雅黑" panose="020B0503020204020204" pitchFamily="34" charset="-122"/>
                <a:ea typeface="微软雅黑" panose="020B0503020204020204" pitchFamily="34" charset="-122"/>
              </a:rPr>
              <a:t>Trait 和</a:t>
            </a:r>
            <a:r>
              <a:rPr lang="zh-CN" sz="2135" dirty="0">
                <a:latin typeface="微软雅黑" panose="020B0503020204020204" pitchFamily="34" charset="-122"/>
                <a:ea typeface="微软雅黑" panose="020B0503020204020204" pitchFamily="34" charset="-122"/>
              </a:rPr>
              <a:t>类很相似，类中一般的特性</a:t>
            </a:r>
            <a:r>
              <a:rPr lang="en-US" altLang="zh-CN" sz="2135" dirty="0">
                <a:latin typeface="微软雅黑" panose="020B0503020204020204" pitchFamily="34" charset="-122"/>
                <a:ea typeface="微软雅黑" panose="020B0503020204020204" pitchFamily="34" charset="-122"/>
              </a:rPr>
              <a:t>Trait</a:t>
            </a:r>
            <a:r>
              <a:rPr lang="zh-CN" altLang="en-US" sz="2135" dirty="0">
                <a:latin typeface="微软雅黑" panose="020B0503020204020204" pitchFamily="34" charset="-122"/>
                <a:ea typeface="微软雅黑" panose="020B0503020204020204" pitchFamily="34" charset="-122"/>
              </a:rPr>
              <a:t>都可以实现</a:t>
            </a:r>
            <a:r>
              <a:rPr sz="2135" dirty="0">
                <a:latin typeface="微软雅黑" panose="020B0503020204020204" pitchFamily="34" charset="-122"/>
                <a:ea typeface="微软雅黑" panose="020B0503020204020204" pitchFamily="34" charset="-122"/>
              </a:rPr>
              <a:t>。Trait </a:t>
            </a:r>
            <a:r>
              <a:rPr lang="zh-CN" sz="2135" dirty="0">
                <a:latin typeface="微软雅黑" panose="020B0503020204020204" pitchFamily="34" charset="-122"/>
                <a:ea typeface="微软雅黑" panose="020B0503020204020204" pitchFamily="34" charset="-122"/>
              </a:rPr>
              <a:t>不是用于代替类的，而是要</a:t>
            </a:r>
            <a:r>
              <a:rPr lang="en-US" altLang="zh-CN" sz="2135" dirty="0">
                <a:latin typeface="微软雅黑" panose="020B0503020204020204" pitchFamily="34" charset="-122"/>
                <a:ea typeface="微软雅黑" panose="020B0503020204020204" pitchFamily="34" charset="-122"/>
              </a:rPr>
              <a:t>“</a:t>
            </a:r>
            <a:r>
              <a:rPr lang="zh-CN" sz="2135" dirty="0">
                <a:solidFill>
                  <a:srgbClr val="FF0000"/>
                </a:solidFill>
                <a:latin typeface="微软雅黑" panose="020B0503020204020204" pitchFamily="34" charset="-122"/>
                <a:ea typeface="微软雅黑" panose="020B0503020204020204" pitchFamily="34" charset="-122"/>
              </a:rPr>
              <a:t>混入</a:t>
            </a:r>
            <a:r>
              <a:rPr lang="en-US" altLang="zh-CN" sz="2135" dirty="0">
                <a:latin typeface="微软雅黑" panose="020B0503020204020204" pitchFamily="34" charset="-122"/>
                <a:ea typeface="微软雅黑" panose="020B0503020204020204" pitchFamily="34" charset="-122"/>
              </a:rPr>
              <a:t>”</a:t>
            </a:r>
            <a:r>
              <a:rPr lang="zh-CN" sz="2135" dirty="0">
                <a:latin typeface="微软雅黑" panose="020B0503020204020204" pitchFamily="34" charset="-122"/>
                <a:ea typeface="微软雅黑" panose="020B0503020204020204" pitchFamily="34" charset="-122"/>
              </a:rPr>
              <a:t>类中。</a:t>
            </a:r>
            <a:r>
              <a:rPr sz="2135" dirty="0">
                <a:solidFill>
                  <a:srgbClr val="FF0000"/>
                </a:solidFill>
                <a:latin typeface="微软雅黑" panose="020B0503020204020204" pitchFamily="34" charset="-122"/>
                <a:ea typeface="微软雅黑" panose="020B0503020204020204" pitchFamily="34" charset="-122"/>
              </a:rPr>
              <a:t>Trait 不能通过它自身来实例化</a:t>
            </a:r>
            <a:r>
              <a:rPr sz="2135" dirty="0">
                <a:latin typeface="微软雅黑" panose="020B0503020204020204" pitchFamily="34" charset="-122"/>
                <a:ea typeface="微软雅黑" panose="020B0503020204020204" pitchFamily="34" charset="-122"/>
              </a:rPr>
              <a:t>。它为传统继承增加了水平特性的组合；也就是说，</a:t>
            </a:r>
            <a:r>
              <a:rPr sz="2135" dirty="0" smtClean="0">
                <a:latin typeface="微软雅黑" panose="020B0503020204020204" pitchFamily="34" charset="-122"/>
                <a:ea typeface="微软雅黑" panose="020B0503020204020204" pitchFamily="34" charset="-122"/>
              </a:rPr>
              <a:t>应用类的成员不需要继承</a:t>
            </a:r>
            <a:endParaRPr sz="2135"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2935" y="1108710"/>
            <a:ext cx="10559415" cy="5008245"/>
          </a:xfrm>
        </p:spPr>
        <p:txBody>
          <a:bodyPr>
            <a:normAutofit fontScale="85000" lnSpcReduction="10000"/>
          </a:bodyPr>
          <a:lstStyle/>
          <a:p>
            <a:pPr>
              <a:lnSpc>
                <a:spcPct val="100000"/>
              </a:lnSpc>
              <a:buClr>
                <a:srgbClr val="00B0F0"/>
              </a:buClr>
              <a:buFont typeface="Wingdings" panose="05000000000000000000" charset="0"/>
              <a:buChar char="v"/>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mn-ea"/>
              </a:rPr>
              <a:t>声明</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Trait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mn-ea"/>
              </a:rPr>
              <a:t>使用关键字</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trait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a:buFont typeface="Wingdings" panose="05000000000000000000" charset="0"/>
              <a:buChar char=""/>
            </a:pPr>
            <a:r>
              <a:rPr lang="zh-CN" altLang="en-US" sz="2400" b="1" dirty="0">
                <a:solidFill>
                  <a:srgbClr val="FF0000"/>
                </a:solidFill>
                <a:latin typeface="微软雅黑" panose="020B0503020204020204" pitchFamily="34" charset="-122"/>
                <a:ea typeface="微软雅黑" panose="020B0503020204020204" pitchFamily="34" charset="-122"/>
              </a:rPr>
              <a:t>类有的特性</a:t>
            </a:r>
            <a:r>
              <a:rPr lang="en-US" altLang="zh-CN" sz="2400" b="1" dirty="0">
                <a:solidFill>
                  <a:srgbClr val="FF0000"/>
                </a:solidFill>
                <a:latin typeface="微软雅黑" panose="020B0503020204020204" pitchFamily="34" charset="-122"/>
                <a:ea typeface="微软雅黑" panose="020B0503020204020204" pitchFamily="34" charset="-122"/>
              </a:rPr>
              <a:t>Trait</a:t>
            </a:r>
            <a:r>
              <a:rPr lang="zh-CN" altLang="en-US" sz="2400" b="1" dirty="0">
                <a:solidFill>
                  <a:srgbClr val="FF0000"/>
                </a:solidFill>
                <a:latin typeface="微软雅黑" panose="020B0503020204020204" pitchFamily="34" charset="-122"/>
                <a:ea typeface="微软雅黑" panose="020B0503020204020204" pitchFamily="34" charset="-122"/>
              </a:rPr>
              <a:t>一般都有</a:t>
            </a:r>
            <a:endParaRPr lang="zh-CN" altLang="en-US" sz="2400" b="1" dirty="0">
              <a:solidFill>
                <a:srgbClr val="FF0000"/>
              </a:solidFill>
              <a:latin typeface="微软雅黑" panose="020B0503020204020204" pitchFamily="34" charset="-122"/>
              <a:ea typeface="微软雅黑" panose="020B0503020204020204" pitchFamily="34" charset="-122"/>
            </a:endParaRPr>
          </a:p>
          <a:p>
            <a:pPr>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rPr>
              <a:t>Trait</a:t>
            </a:r>
            <a:r>
              <a:rPr lang="zh-CN" altLang="en-US" sz="2400" dirty="0">
                <a:latin typeface="微软雅黑" panose="020B0503020204020204" pitchFamily="34" charset="-122"/>
                <a:ea typeface="微软雅黑" panose="020B0503020204020204" pitchFamily="34" charset="-122"/>
              </a:rPr>
              <a:t>支持</a:t>
            </a:r>
            <a:r>
              <a:rPr lang="en-US" altLang="zh-CN" sz="2400" dirty="0">
                <a:latin typeface="微软雅黑" panose="020B0503020204020204" pitchFamily="34" charset="-122"/>
                <a:ea typeface="微软雅黑" panose="020B0503020204020204" pitchFamily="34" charset="-122"/>
              </a:rPr>
              <a:t>final,static,abstrct</a:t>
            </a:r>
            <a:r>
              <a:rPr lang="zh-CN" altLang="en-US" sz="2400" dirty="0">
                <a:latin typeface="微软雅黑" panose="020B0503020204020204" pitchFamily="34" charset="-122"/>
                <a:ea typeface="微软雅黑" panose="020B0503020204020204" pitchFamily="34" charset="-122"/>
              </a:rPr>
              <a:t>等修饰词，所以</a:t>
            </a:r>
            <a:r>
              <a:rPr lang="en-US" altLang="zh-CN" sz="2400" dirty="0">
                <a:latin typeface="微软雅黑" panose="020B0503020204020204" pitchFamily="34" charset="-122"/>
                <a:ea typeface="微软雅黑" panose="020B0503020204020204" pitchFamily="34" charset="-122"/>
              </a:rPr>
              <a:t>Trait</a:t>
            </a:r>
            <a:r>
              <a:rPr lang="zh-CN" altLang="en-US" sz="2400" dirty="0">
                <a:latin typeface="微软雅黑" panose="020B0503020204020204" pitchFamily="34" charset="-122"/>
                <a:ea typeface="微软雅黑" panose="020B0503020204020204" pitchFamily="34" charset="-122"/>
              </a:rPr>
              <a:t>支持抽象方法的使用，定义静态方法，也可以定义属性。</a:t>
            </a: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charset="0"/>
              <a:buChar char=""/>
            </a:pPr>
            <a:r>
              <a:rPr lang="en-US" altLang="zh-CN" sz="2400" b="1" dirty="0">
                <a:solidFill>
                  <a:srgbClr val="FF0000"/>
                </a:solidFill>
                <a:latin typeface="微软雅黑" panose="020B0503020204020204" pitchFamily="34" charset="-122"/>
                <a:ea typeface="微软雅黑" panose="020B0503020204020204" pitchFamily="34" charset="-122"/>
              </a:rPr>
              <a:t>Trait</a:t>
            </a:r>
            <a:r>
              <a:rPr lang="zh-CN" altLang="en-US" sz="2400" b="1" dirty="0">
                <a:solidFill>
                  <a:srgbClr val="FF0000"/>
                </a:solidFill>
                <a:latin typeface="微软雅黑" panose="020B0503020204020204" pitchFamily="34" charset="-122"/>
                <a:ea typeface="微软雅黑" panose="020B0503020204020204" pitchFamily="34" charset="-122"/>
              </a:rPr>
              <a:t>无法使用</a:t>
            </a:r>
            <a:r>
              <a:rPr lang="en-US" altLang="zh-CN" sz="2400" b="1" dirty="0">
                <a:solidFill>
                  <a:srgbClr val="FF0000"/>
                </a:solidFill>
                <a:latin typeface="微软雅黑" panose="020B0503020204020204" pitchFamily="34" charset="-122"/>
                <a:ea typeface="微软雅黑" panose="020B0503020204020204" pitchFamily="34" charset="-122"/>
              </a:rPr>
              <a:t>new</a:t>
            </a:r>
            <a:r>
              <a:rPr lang="zh-CN" altLang="en-US" sz="2400" b="1" dirty="0">
                <a:solidFill>
                  <a:srgbClr val="FF0000"/>
                </a:solidFill>
                <a:latin typeface="微软雅黑" panose="020B0503020204020204" pitchFamily="34" charset="-122"/>
                <a:ea typeface="微软雅黑" panose="020B0503020204020204" pitchFamily="34" charset="-122"/>
              </a:rPr>
              <a:t>实例化</a:t>
            </a:r>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Trait</a:t>
            </a:r>
            <a:r>
              <a:rPr lang="zh-CN" altLang="en-US" sz="2400" dirty="0">
                <a:latin typeface="微软雅黑" panose="020B0503020204020204" pitchFamily="34" charset="-122"/>
                <a:ea typeface="微软雅黑" panose="020B0503020204020204" pitchFamily="34" charset="-122"/>
              </a:rPr>
              <a:t>是用来混入类中使用的，不能单独使用</a:t>
            </a:r>
            <a:endParaRPr lang="zh-CN" altLang="en-US" sz="240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483235" y="-9525"/>
            <a:ext cx="10515600" cy="983615"/>
          </a:xfrm>
        </p:spPr>
        <p:txBody>
          <a:bodyPr/>
          <a:lstStyle/>
          <a:p>
            <a:r>
              <a:rPr lang="en-US" altLang="zh-CN" dirty="0"/>
              <a:t>4.1 Trait</a:t>
            </a:r>
            <a:r>
              <a:rPr lang="zh-CN" altLang="en-US"/>
              <a:t>的声明</a:t>
            </a:r>
            <a:endParaRPr lang="en-US" altLang="zh-CN" dirty="0"/>
          </a:p>
        </p:txBody>
      </p:sp>
      <p:sp>
        <p:nvSpPr>
          <p:cNvPr id="6" name="文本框 5"/>
          <p:cNvSpPr txBox="1"/>
          <p:nvPr/>
        </p:nvSpPr>
        <p:spPr>
          <a:xfrm>
            <a:off x="981287" y="1707938"/>
            <a:ext cx="9520025" cy="23342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p>
            <a:pPr>
              <a:lnSpc>
                <a:spcPct val="130000"/>
              </a:lnSpc>
            </a:pPr>
            <a:r>
              <a:rPr lang="en-US" altLang="zh-CN" sz="1865" dirty="0">
                <a:solidFill>
                  <a:srgbClr val="FF0000"/>
                </a:solidFill>
              </a:rPr>
              <a:t>Trait</a:t>
            </a:r>
            <a:r>
              <a:rPr lang="en-US" altLang="zh-CN" sz="1865" dirty="0"/>
              <a:t> </a:t>
            </a:r>
            <a:r>
              <a:rPr lang="en-US" altLang="zh-CN" sz="1865" dirty="0" smtClean="0"/>
              <a:t>DemoTrait</a:t>
            </a:r>
            <a:r>
              <a:rPr lang="en-US" altLang="zh-CN" sz="1865" dirty="0"/>
              <a:t>{</a:t>
            </a:r>
            <a:endParaRPr lang="en-US" altLang="zh-CN" sz="1865" dirty="0"/>
          </a:p>
          <a:p>
            <a:pPr lvl="1">
              <a:lnSpc>
                <a:spcPct val="130000"/>
              </a:lnSpc>
            </a:pPr>
            <a:r>
              <a:rPr lang="en-US" altLang="zh-CN" sz="1865" dirty="0"/>
              <a:t>public $pro1=true;	//</a:t>
            </a:r>
            <a:r>
              <a:rPr lang="zh-CN" altLang="en-US" sz="1865" dirty="0"/>
              <a:t>可以在</a:t>
            </a:r>
            <a:r>
              <a:rPr lang="en-US" altLang="zh-CN" sz="1865" dirty="0"/>
              <a:t>trait</a:t>
            </a:r>
            <a:r>
              <a:rPr lang="zh-CN" altLang="en-US" sz="1865" dirty="0"/>
              <a:t>中声明成员属性</a:t>
            </a:r>
            <a:endParaRPr lang="zh-CN" altLang="en-US" sz="1865" dirty="0"/>
          </a:p>
          <a:p>
            <a:pPr lvl="1">
              <a:lnSpc>
                <a:spcPct val="130000"/>
              </a:lnSpc>
            </a:pPr>
            <a:r>
              <a:rPr lang="en-US" altLang="zh-CN" sz="1865" dirty="0"/>
              <a:t>static $pro2=1;	</a:t>
            </a:r>
            <a:r>
              <a:rPr lang="en-US" altLang="zh-CN" sz="1865" dirty="0">
                <a:sym typeface="+mn-ea"/>
              </a:rPr>
              <a:t>//</a:t>
            </a:r>
            <a:r>
              <a:rPr lang="zh-CN" altLang="en-US" sz="1865" dirty="0">
                <a:sym typeface="+mn-ea"/>
              </a:rPr>
              <a:t>可以在</a:t>
            </a:r>
            <a:r>
              <a:rPr lang="en-US" altLang="zh-CN" sz="1865" dirty="0">
                <a:sym typeface="+mn-ea"/>
              </a:rPr>
              <a:t>trait</a:t>
            </a:r>
            <a:r>
              <a:rPr lang="zh-CN" altLang="en-US" sz="1865" dirty="0">
                <a:sym typeface="+mn-ea"/>
              </a:rPr>
              <a:t>中声明静态成员</a:t>
            </a:r>
            <a:endParaRPr lang="zh-CN" altLang="en-US" sz="1865" dirty="0">
              <a:sym typeface="+mn-ea"/>
            </a:endParaRPr>
          </a:p>
          <a:p>
            <a:pPr lvl="1">
              <a:lnSpc>
                <a:spcPct val="130000"/>
              </a:lnSpc>
            </a:pPr>
            <a:r>
              <a:rPr lang="en-US" altLang="zh-CN" sz="1865" dirty="0">
                <a:sym typeface="+mn-ea"/>
              </a:rPr>
              <a:t>function  fun(){  //实现代码  }  	//</a:t>
            </a:r>
            <a:r>
              <a:rPr lang="zh-CN" altLang="en-US" sz="1865" dirty="0">
                <a:sym typeface="+mn-ea"/>
              </a:rPr>
              <a:t>可以声明成员方法</a:t>
            </a:r>
            <a:endParaRPr lang="zh-CN" altLang="en-US" sz="1865" dirty="0">
              <a:sym typeface="+mn-ea"/>
            </a:endParaRPr>
          </a:p>
          <a:p>
            <a:pPr lvl="1">
              <a:lnSpc>
                <a:spcPct val="130000"/>
              </a:lnSpc>
            </a:pPr>
            <a:r>
              <a:rPr lang="en-US" altLang="zh-CN" sz="1865" dirty="0">
                <a:sym typeface="+mn-ea"/>
              </a:rPr>
              <a:t>abstract public function fun2(); 	//</a:t>
            </a:r>
            <a:r>
              <a:rPr lang="zh-CN" altLang="en-US" sz="1865" dirty="0">
                <a:sym typeface="+mn-ea"/>
              </a:rPr>
              <a:t>可以加入抽象修饰符，说明调用类必须实现它</a:t>
            </a:r>
            <a:endParaRPr lang="zh-CN" altLang="en-US" sz="1865" dirty="0">
              <a:sym typeface="+mn-ea"/>
            </a:endParaRPr>
          </a:p>
          <a:p>
            <a:pPr>
              <a:lnSpc>
                <a:spcPct val="130000"/>
              </a:lnSpc>
            </a:pPr>
            <a:r>
              <a:rPr lang="en-US" altLang="zh-CN" sz="1865" dirty="0"/>
              <a:t>}</a:t>
            </a:r>
            <a:endParaRPr lang="en-US" altLang="zh-CN" sz="186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0607" y="1050713"/>
            <a:ext cx="10463107" cy="5047827"/>
          </a:xfrm>
        </p:spPr>
        <p:txBody>
          <a:bodyPr>
            <a:normAutofit/>
          </a:bodyPr>
          <a:lstStyle/>
          <a:p>
            <a:pPr>
              <a:buClr>
                <a:srgbClr val="00B0F0"/>
              </a:buClr>
              <a:buFont typeface="Wingdings" panose="05000000000000000000" charset="0"/>
              <a:buChar char="v"/>
            </a:pPr>
            <a:r>
              <a:rPr sz="2135" dirty="0">
                <a:solidFill>
                  <a:schemeClr val="tx1">
                    <a:lumMod val="95000"/>
                    <a:lumOff val="5000"/>
                  </a:schemeClr>
                </a:solidFill>
                <a:latin typeface="微软雅黑" panose="020B0503020204020204" pitchFamily="34" charset="-122"/>
                <a:ea typeface="微软雅黑" panose="020B0503020204020204" pitchFamily="34" charset="-122"/>
                <a:sym typeface="+mn-ea"/>
              </a:rPr>
              <a:t>我们可以通过使用 use 关键字在一个类的定义中为这个类增加一个 trait</a:t>
            </a:r>
            <a:endParaRPr lang="zh-CN" altLang="en-US" sz="2400" b="1" dirty="0">
              <a:solidFill>
                <a:srgbClr val="FF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lvl="1">
              <a:buFont typeface="Wingdings" panose="05000000000000000000" charset="0"/>
              <a:buChar char=""/>
            </a:pPr>
            <a:r>
              <a:rPr lang="zh-CN" sz="2000" dirty="0">
                <a:latin typeface="微软雅黑" panose="020B0503020204020204" pitchFamily="34" charset="-122"/>
                <a:ea typeface="微软雅黑" panose="020B0503020204020204" pitchFamily="34" charset="-122"/>
              </a:rPr>
              <a:t>格式：use TraitName；</a:t>
            </a:r>
            <a:endParaRPr lang="zh-CN" sz="2000" dirty="0">
              <a:latin typeface="微软雅黑" panose="020B0503020204020204" pitchFamily="34" charset="-122"/>
              <a:ea typeface="微软雅黑" panose="020B0503020204020204" pitchFamily="34" charset="-122"/>
            </a:endParaRPr>
          </a:p>
          <a:p>
            <a:pPr lvl="1">
              <a:buFont typeface="Wingdings" panose="05000000000000000000" charset="0"/>
              <a:buChar char=""/>
            </a:pPr>
            <a:r>
              <a:rPr sz="2000" dirty="0">
                <a:latin typeface="微软雅黑" panose="020B0503020204020204" pitchFamily="34" charset="-122"/>
                <a:ea typeface="微软雅黑" panose="020B0503020204020204" pitchFamily="34" charset="-122"/>
              </a:rPr>
              <a:t>增加一个 use TraitName 语句就能使这个 trait 的代码对当前类生效</a:t>
            </a:r>
            <a:r>
              <a:rPr sz="2000" dirty="0" smtClean="0">
                <a:latin typeface="微软雅黑" panose="020B0503020204020204" pitchFamily="34" charset="-122"/>
                <a:ea typeface="微软雅黑" panose="020B0503020204020204" pitchFamily="34" charset="-122"/>
              </a:rPr>
              <a:t>。</a:t>
            </a:r>
            <a:endParaRPr sz="2400" dirty="0">
              <a:solidFill>
                <a:srgbClr val="007635"/>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en-US" altLang="zh-CN" dirty="0"/>
              <a:t>4.2 Trait</a:t>
            </a:r>
            <a:r>
              <a:rPr lang="zh-CN" altLang="en-US"/>
              <a:t>的使用</a:t>
            </a:r>
            <a:endParaRPr lang="zh-CN" altLang="en-US"/>
          </a:p>
        </p:txBody>
      </p:sp>
      <p:sp>
        <p:nvSpPr>
          <p:cNvPr id="5" name="文本框 4"/>
          <p:cNvSpPr txBox="1"/>
          <p:nvPr/>
        </p:nvSpPr>
        <p:spPr>
          <a:xfrm>
            <a:off x="1062567" y="1563793"/>
            <a:ext cx="8958580" cy="27971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nSpc>
                <a:spcPct val="110000"/>
              </a:lnSpc>
            </a:pPr>
            <a:r>
              <a:rPr lang="en-US" altLang="zh-CN" sz="1600" dirty="0">
                <a:latin typeface="微软雅黑" panose="020B0503020204020204" pitchFamily="34" charset="-122"/>
                <a:ea typeface="微软雅黑" panose="020B0503020204020204" pitchFamily="34" charset="-122"/>
              </a:rPr>
              <a:t>Trait </a:t>
            </a:r>
            <a:r>
              <a:rPr lang="en-US" altLang="zh-CN" sz="1600" dirty="0" smtClean="0">
                <a:latin typeface="微软雅黑" panose="020B0503020204020204" pitchFamily="34" charset="-122"/>
                <a:ea typeface="微软雅黑" panose="020B0503020204020204" pitchFamily="34" charset="-122"/>
              </a:rPr>
              <a:t>DemoTrait</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        function  func1(){   </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          echo "Trait1中的func1&lt;br/&gt;";</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      }  	 </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class A {        </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  use </a:t>
            </a:r>
            <a:r>
              <a:rPr lang="en-US" altLang="zh-CN" sz="1600" dirty="0" smtClean="0">
                <a:solidFill>
                  <a:srgbClr val="FF0000"/>
                </a:solidFill>
                <a:latin typeface="微软雅黑" panose="020B0503020204020204" pitchFamily="34" charset="-122"/>
                <a:ea typeface="微软雅黑" panose="020B0503020204020204" pitchFamily="34" charset="-122"/>
              </a:rPr>
              <a:t>DemoTrait</a:t>
            </a:r>
            <a:r>
              <a:rPr lang="en-US" altLang="zh-CN" sz="1600" dirty="0">
                <a:solidFill>
                  <a:srgbClr val="FF0000"/>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//使用use关键字在类中使用</a:t>
            </a:r>
            <a:r>
              <a:rPr lang="en-US" altLang="zh-CN" sz="1600" dirty="0" smtClean="0">
                <a:latin typeface="微软雅黑" panose="020B0503020204020204" pitchFamily="34" charset="-122"/>
                <a:ea typeface="微软雅黑" panose="020B0503020204020204" pitchFamily="34" charset="-122"/>
              </a:rPr>
              <a:t>DemoTrait  </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$obj=new A();</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$obj-&gt;func1(); //通过A的对象，可以直接调用混入类A中的成员方法fun()</a:t>
            </a:r>
            <a:endParaRPr lang="en-US" altLang="zh-CN" sz="1600" dirty="0">
              <a:latin typeface="微软雅黑" panose="020B0503020204020204" pitchFamily="34" charset="-122"/>
              <a:ea typeface="微软雅黑" panose="020B0503020204020204" pitchFamily="34" charset="-122"/>
            </a:endParaRPr>
          </a:p>
        </p:txBody>
      </p:sp>
      <p:sp>
        <p:nvSpPr>
          <p:cNvPr id="6" name="矩形 5"/>
          <p:cNvSpPr/>
          <p:nvPr/>
        </p:nvSpPr>
        <p:spPr>
          <a:xfrm>
            <a:off x="1103445" y="5829267"/>
            <a:ext cx="10273141" cy="460375"/>
          </a:xfrm>
          <a:prstGeom prst="rect">
            <a:avLst/>
          </a:prstGeom>
        </p:spPr>
        <p:txBody>
          <a:bodyPr wrap="square">
            <a:spAutoFit/>
          </a:bodyPr>
          <a:lstStyle/>
          <a:p>
            <a:r>
              <a:rPr lang="zh-CN" altLang="en-US" sz="2135" dirty="0" smtClean="0">
                <a:latin typeface="微软雅黑" panose="020B0503020204020204" pitchFamily="34" charset="-122"/>
                <a:ea typeface="微软雅黑" panose="020B0503020204020204" pitchFamily="34" charset="-122"/>
                <a:sym typeface="+mn-ea"/>
              </a:rPr>
              <a:t>注意：假如要包含多个 </a:t>
            </a:r>
            <a:r>
              <a:rPr lang="en-US" altLang="zh-CN" sz="2135" dirty="0" smtClean="0">
                <a:latin typeface="微软雅黑" panose="020B0503020204020204" pitchFamily="34" charset="-122"/>
                <a:ea typeface="微软雅黑" panose="020B0503020204020204" pitchFamily="34" charset="-122"/>
                <a:sym typeface="+mn-ea"/>
              </a:rPr>
              <a:t>traits </a:t>
            </a:r>
            <a:r>
              <a:rPr lang="zh-CN" altLang="en-US" sz="2135" dirty="0" smtClean="0">
                <a:latin typeface="微软雅黑" panose="020B0503020204020204" pitchFamily="34" charset="-122"/>
                <a:ea typeface="微软雅黑" panose="020B0503020204020204" pitchFamily="34" charset="-122"/>
                <a:sym typeface="+mn-ea"/>
              </a:rPr>
              <a:t>时，就以逗号将其分隔开：</a:t>
            </a:r>
            <a:r>
              <a:rPr lang="en-US" altLang="zh-CN" sz="2400" dirty="0" smtClean="0">
                <a:solidFill>
                  <a:srgbClr val="007635"/>
                </a:solidFill>
                <a:latin typeface="微软雅黑" panose="020B0503020204020204" pitchFamily="34" charset="-122"/>
                <a:ea typeface="微软雅黑" panose="020B0503020204020204" pitchFamily="34" charset="-122"/>
                <a:sym typeface="+mn-ea"/>
              </a:rPr>
              <a:t>use trait1,trait2;</a:t>
            </a:r>
            <a:endPar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0607" y="1050713"/>
            <a:ext cx="10559627" cy="4228253"/>
          </a:xfrm>
        </p:spPr>
        <p:txBody>
          <a:bodyPr>
            <a:normAutofit/>
          </a:bodyPr>
          <a:lstStyle/>
          <a:p>
            <a:pPr>
              <a:buClr>
                <a:srgbClr val="00B0F0"/>
              </a:buClr>
              <a:buFont typeface="Wingdings" panose="05000000000000000000" charset="0"/>
              <a:buChar char="v"/>
            </a:pPr>
            <a:r>
              <a:rPr lang="zh-CN" sz="2400" dirty="0">
                <a:latin typeface="微软雅黑" panose="020B0503020204020204" pitchFamily="34" charset="-122"/>
                <a:ea typeface="微软雅黑" panose="020B0503020204020204" pitchFamily="34" charset="-122"/>
              </a:rPr>
              <a:t>不仅可以在类中使用</a:t>
            </a:r>
            <a:r>
              <a:rPr lang="en-US" altLang="zh-CN" sz="2400" dirty="0">
                <a:latin typeface="微软雅黑" panose="020B0503020204020204" pitchFamily="34" charset="-122"/>
                <a:ea typeface="微软雅黑" panose="020B0503020204020204" pitchFamily="34" charset="-122"/>
              </a:rPr>
              <a:t>use</a:t>
            </a:r>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Trait</a:t>
            </a:r>
            <a:r>
              <a:rPr lang="zh-CN" altLang="en-US" sz="2400" dirty="0">
                <a:latin typeface="微软雅黑" panose="020B0503020204020204" pitchFamily="34" charset="-122"/>
                <a:ea typeface="微软雅黑" panose="020B0503020204020204" pitchFamily="34" charset="-122"/>
              </a:rPr>
              <a:t>中的成员混入类中，也可以在</a:t>
            </a:r>
            <a:r>
              <a:rPr lang="en-US" altLang="zh-CN" sz="2400" dirty="0">
                <a:latin typeface="微软雅黑" panose="020B0503020204020204" pitchFamily="34" charset="-122"/>
                <a:ea typeface="微软雅黑" panose="020B0503020204020204" pitchFamily="34" charset="-122"/>
              </a:rPr>
              <a:t>Trait</a:t>
            </a:r>
            <a:r>
              <a:rPr lang="zh-CN" altLang="en-US" sz="2400" dirty="0">
                <a:latin typeface="微软雅黑" panose="020B0503020204020204" pitchFamily="34" charset="-122"/>
                <a:ea typeface="微软雅黑" panose="020B0503020204020204" pitchFamily="34" charset="-122"/>
              </a:rPr>
              <a:t>中使用</a:t>
            </a:r>
            <a:r>
              <a:rPr lang="en-US" altLang="zh-CN" sz="2400" dirty="0">
                <a:latin typeface="微软雅黑" panose="020B0503020204020204" pitchFamily="34" charset="-122"/>
                <a:ea typeface="微软雅黑" panose="020B0503020204020204" pitchFamily="34" charset="-122"/>
              </a:rPr>
              <a:t>use</a:t>
            </a:r>
            <a:r>
              <a:rPr lang="zh-CN" altLang="en-US" sz="2400" dirty="0">
                <a:latin typeface="微软雅黑" panose="020B0503020204020204" pitchFamily="34" charset="-122"/>
                <a:ea typeface="微软雅黑" panose="020B0503020204020204" pitchFamily="34" charset="-122"/>
              </a:rPr>
              <a:t>关键字将另外一个</a:t>
            </a:r>
            <a:r>
              <a:rPr lang="en-US" altLang="zh-CN" sz="2400" dirty="0">
                <a:latin typeface="微软雅黑" panose="020B0503020204020204" pitchFamily="34" charset="-122"/>
                <a:ea typeface="微软雅黑" panose="020B0503020204020204" pitchFamily="34" charset="-122"/>
              </a:rPr>
              <a:t>Tait</a:t>
            </a:r>
            <a:r>
              <a:rPr lang="zh-CN" altLang="en-US" sz="2400" dirty="0">
                <a:latin typeface="微软雅黑" panose="020B0503020204020204" pitchFamily="34" charset="-122"/>
                <a:ea typeface="微软雅黑" panose="020B0503020204020204" pitchFamily="34" charset="-122"/>
              </a:rPr>
              <a:t>中的成员混</a:t>
            </a:r>
            <a:r>
              <a:rPr lang="zh-CN" altLang="en-US" sz="2400" dirty="0" smtClean="0">
                <a:latin typeface="微软雅黑" panose="020B0503020204020204" pitchFamily="34" charset="-122"/>
                <a:ea typeface="微软雅黑" panose="020B0503020204020204" pitchFamily="34" charset="-122"/>
              </a:rPr>
              <a:t>入进来，</a:t>
            </a:r>
            <a:r>
              <a:rPr lang="zh-CN" altLang="en-US" sz="2400" dirty="0">
                <a:latin typeface="微软雅黑" panose="020B0503020204020204" pitchFamily="34" charset="-122"/>
                <a:ea typeface="微软雅黑" panose="020B0503020204020204" pitchFamily="34" charset="-122"/>
              </a:rPr>
              <a:t>这样就形成了</a:t>
            </a:r>
            <a:r>
              <a:rPr lang="en-US" altLang="zh-CN" sz="2400" dirty="0">
                <a:latin typeface="微软雅黑" panose="020B0503020204020204" pitchFamily="34" charset="-122"/>
                <a:ea typeface="微软雅黑" panose="020B0503020204020204" pitchFamily="34" charset="-122"/>
              </a:rPr>
              <a:t>Trait</a:t>
            </a:r>
            <a:r>
              <a:rPr lang="zh-CN" altLang="en-US" sz="2400" dirty="0">
                <a:latin typeface="微软雅黑" panose="020B0503020204020204" pitchFamily="34" charset="-122"/>
                <a:ea typeface="微软雅黑" panose="020B0503020204020204" pitchFamily="34" charset="-122"/>
              </a:rPr>
              <a:t>之间的嵌套</a:t>
            </a:r>
            <a:endParaRPr lang="zh-CN" altLang="en-US" sz="2400"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a:buFont typeface="Wingdings" panose="05000000000000000000" charset="0"/>
              <a:buChar char=""/>
            </a:pPr>
            <a:endParaRPr sz="2400" dirty="0">
              <a:solidFill>
                <a:srgbClr val="007635"/>
              </a:solidFill>
            </a:endParaRPr>
          </a:p>
        </p:txBody>
      </p:sp>
      <p:sp>
        <p:nvSpPr>
          <p:cNvPr id="3" name="标题 2"/>
          <p:cNvSpPr>
            <a:spLocks noGrp="1"/>
          </p:cNvSpPr>
          <p:nvPr>
            <p:ph type="title"/>
          </p:nvPr>
        </p:nvSpPr>
        <p:spPr>
          <a:xfrm>
            <a:off x="838200" y="35560"/>
            <a:ext cx="10515600" cy="995045"/>
          </a:xfrm>
        </p:spPr>
        <p:txBody>
          <a:bodyPr/>
          <a:lstStyle/>
          <a:p>
            <a:r>
              <a:rPr lang="en-US" altLang="zh-CN" dirty="0" smtClean="0"/>
              <a:t>4.3 </a:t>
            </a:r>
            <a:r>
              <a:rPr dirty="0"/>
              <a:t>相互嵌套</a:t>
            </a:r>
            <a:endParaRPr dirty="0"/>
          </a:p>
        </p:txBody>
      </p:sp>
      <p:sp>
        <p:nvSpPr>
          <p:cNvPr id="5" name="文本框 4"/>
          <p:cNvSpPr txBox="1"/>
          <p:nvPr/>
        </p:nvSpPr>
        <p:spPr>
          <a:xfrm>
            <a:off x="838200" y="2159000"/>
            <a:ext cx="9690735" cy="449262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nSpc>
                <a:spcPct val="110000"/>
              </a:lnSpc>
            </a:pPr>
            <a:r>
              <a:rPr lang="en-US" altLang="zh-CN" sz="2000" dirty="0"/>
              <a:t>trait trait1{</a:t>
            </a:r>
            <a:endParaRPr lang="en-US" altLang="zh-CN" sz="2000" dirty="0"/>
          </a:p>
          <a:p>
            <a:pPr>
              <a:lnSpc>
                <a:spcPct val="110000"/>
              </a:lnSpc>
            </a:pPr>
            <a:r>
              <a:rPr lang="en-US" altLang="zh-CN" sz="2000" dirty="0"/>
              <a:t>    function func1(){        echo "func1";    }</a:t>
            </a:r>
            <a:endParaRPr lang="en-US" altLang="zh-CN" sz="2000" dirty="0"/>
          </a:p>
          <a:p>
            <a:pPr>
              <a:lnSpc>
                <a:spcPct val="110000"/>
              </a:lnSpc>
            </a:pPr>
            <a:r>
              <a:rPr lang="en-US" altLang="zh-CN" sz="2000" dirty="0"/>
              <a:t>}</a:t>
            </a:r>
            <a:endParaRPr lang="en-US" altLang="zh-CN" sz="2000" dirty="0"/>
          </a:p>
          <a:p>
            <a:pPr>
              <a:lnSpc>
                <a:spcPct val="110000"/>
              </a:lnSpc>
            </a:pPr>
            <a:r>
              <a:rPr lang="en-US" altLang="zh-CN" sz="2000" dirty="0"/>
              <a:t>trait trait2{</a:t>
            </a:r>
            <a:endParaRPr lang="en-US" altLang="zh-CN" sz="2000" dirty="0"/>
          </a:p>
          <a:p>
            <a:pPr>
              <a:lnSpc>
                <a:spcPct val="110000"/>
              </a:lnSpc>
            </a:pPr>
            <a:r>
              <a:rPr lang="en-US" altLang="zh-CN" sz="2000" dirty="0"/>
              <a:t>    use trait1;	</a:t>
            </a:r>
            <a:r>
              <a:rPr lang="en-US" altLang="zh-CN" sz="2000" dirty="0">
                <a:sym typeface="+mn-ea"/>
              </a:rPr>
              <a:t>//在trait2中使用trait1</a:t>
            </a:r>
            <a:endParaRPr lang="en-US" altLang="zh-CN" sz="2000" dirty="0"/>
          </a:p>
          <a:p>
            <a:pPr>
              <a:lnSpc>
                <a:spcPct val="110000"/>
              </a:lnSpc>
            </a:pPr>
            <a:r>
              <a:rPr lang="en-US" altLang="zh-CN" sz="2000" dirty="0"/>
              <a:t>    function func2(){        echo "func2";    }   </a:t>
            </a:r>
            <a:endParaRPr lang="en-US" altLang="zh-CN" sz="2000" dirty="0"/>
          </a:p>
          <a:p>
            <a:pPr>
              <a:lnSpc>
                <a:spcPct val="110000"/>
              </a:lnSpc>
            </a:pPr>
            <a:r>
              <a:rPr lang="en-US" altLang="zh-CN" sz="2000" dirty="0"/>
              <a:t>}</a:t>
            </a:r>
            <a:endParaRPr lang="en-US" altLang="zh-CN" sz="2000" dirty="0"/>
          </a:p>
          <a:p>
            <a:pPr>
              <a:lnSpc>
                <a:spcPct val="110000"/>
              </a:lnSpc>
            </a:pPr>
            <a:r>
              <a:rPr lang="en-US" altLang="zh-CN" sz="2000" dirty="0"/>
              <a:t>class test{       </a:t>
            </a:r>
            <a:endParaRPr lang="en-US" altLang="zh-CN" sz="2000" dirty="0"/>
          </a:p>
          <a:p>
            <a:pPr>
              <a:lnSpc>
                <a:spcPct val="110000"/>
              </a:lnSpc>
            </a:pPr>
            <a:r>
              <a:rPr lang="en-US" altLang="zh-CN" sz="2000" dirty="0" smtClean="0"/>
              <a:t>use </a:t>
            </a:r>
            <a:r>
              <a:rPr lang="en-US" altLang="zh-CN" sz="2000" dirty="0"/>
              <a:t>trait2;//</a:t>
            </a:r>
            <a:r>
              <a:rPr lang="zh-CN" altLang="en-US" sz="2000" dirty="0"/>
              <a:t>在一个普通类中混入</a:t>
            </a:r>
            <a:r>
              <a:rPr lang="en-US" altLang="zh-CN" sz="2000" dirty="0"/>
              <a:t>trait2,此时的trait2中其实有两个方法：func1(),func2()</a:t>
            </a:r>
            <a:endParaRPr lang="en-US" altLang="zh-CN" sz="2000" dirty="0"/>
          </a:p>
          <a:p>
            <a:pPr>
              <a:lnSpc>
                <a:spcPct val="110000"/>
              </a:lnSpc>
            </a:pPr>
            <a:r>
              <a:rPr lang="en-US" altLang="zh-CN" sz="2000" dirty="0"/>
              <a:t>}</a:t>
            </a:r>
            <a:endParaRPr lang="en-US" altLang="zh-CN" sz="2000" dirty="0"/>
          </a:p>
          <a:p>
            <a:pPr>
              <a:lnSpc>
                <a:spcPct val="110000"/>
              </a:lnSpc>
            </a:pPr>
            <a:r>
              <a:rPr lang="en-US" altLang="zh-CN" sz="2000" dirty="0"/>
              <a:t>$test = new test();  	</a:t>
            </a:r>
            <a:endParaRPr lang="en-US" altLang="zh-CN" sz="2000" dirty="0" smtClean="0"/>
          </a:p>
          <a:p>
            <a:pPr>
              <a:lnSpc>
                <a:spcPct val="110000"/>
              </a:lnSpc>
            </a:pPr>
            <a:r>
              <a:rPr lang="en-US" altLang="zh-CN" sz="2000" dirty="0" smtClean="0"/>
              <a:t>$</a:t>
            </a:r>
            <a:r>
              <a:rPr lang="en-US" altLang="zh-CN" sz="2000" dirty="0"/>
              <a:t>test-&gt;func1();	</a:t>
            </a:r>
            <a:endParaRPr lang="en-US" altLang="zh-CN" sz="2000" dirty="0" smtClean="0"/>
          </a:p>
          <a:p>
            <a:pPr>
              <a:lnSpc>
                <a:spcPct val="110000"/>
              </a:lnSpc>
            </a:pPr>
            <a:r>
              <a:rPr lang="en-US" altLang="zh-CN" sz="2000" dirty="0" smtClean="0"/>
              <a:t>$</a:t>
            </a:r>
            <a:r>
              <a:rPr lang="en-US" altLang="zh-CN" sz="2000" dirty="0"/>
              <a:t>test-&gt;func2();</a:t>
            </a:r>
            <a:endParaRPr lang="en-US" altLang="zh-C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91463" y="960663"/>
            <a:ext cx="10809393" cy="5760640"/>
          </a:xfrm>
        </p:spPr>
        <p:txBody>
          <a:bodyPr>
            <a:normAutofit/>
          </a:bodyPr>
          <a:lstStyle/>
          <a:p>
            <a:pPr>
              <a:buClr>
                <a:srgbClr val="00B0F0"/>
              </a:buClr>
              <a:buFont typeface="Wingdings" panose="05000000000000000000" charset="0"/>
              <a:buChar char="v"/>
            </a:pPr>
            <a:r>
              <a:rPr sz="2400" dirty="0" smtClean="0">
                <a:solidFill>
                  <a:schemeClr val="tx1">
                    <a:lumMod val="95000"/>
                    <a:lumOff val="5000"/>
                  </a:schemeClr>
                </a:solidFill>
                <a:latin typeface="微软雅黑" panose="020B0503020204020204" pitchFamily="34" charset="-122"/>
                <a:ea typeface="微软雅黑" panose="020B0503020204020204" pitchFamily="34" charset="-122"/>
              </a:rPr>
              <a:t>不同trait冲突</a:t>
            </a:r>
            <a:r>
              <a:rPr lang="zh-CN" sz="2400" dirty="0">
                <a:solidFill>
                  <a:schemeClr val="tx1">
                    <a:lumMod val="95000"/>
                    <a:lumOff val="5000"/>
                  </a:schemeClr>
                </a:solidFill>
                <a:latin typeface="微软雅黑" panose="020B0503020204020204" pitchFamily="34" charset="-122"/>
                <a:ea typeface="微软雅黑" panose="020B0503020204020204" pitchFamily="34" charset="-122"/>
              </a:rPr>
              <a:t>问题</a:t>
            </a:r>
            <a:endParaRPr lang="zh-CN" sz="2400" dirty="0">
              <a:solidFill>
                <a:schemeClr val="tx1">
                  <a:lumMod val="95000"/>
                  <a:lumOff val="5000"/>
                </a:schemeClr>
              </a:solidFill>
              <a:latin typeface="微软雅黑" panose="020B0503020204020204" pitchFamily="34" charset="-122"/>
              <a:ea typeface="微软雅黑" panose="020B0503020204020204" pitchFamily="34" charset="-122"/>
            </a:endParaRPr>
          </a:p>
          <a:p>
            <a:endParaRPr sz="2665" dirty="0">
              <a:solidFill>
                <a:schemeClr val="tx1">
                  <a:lumMod val="95000"/>
                  <a:lumOff val="5000"/>
                </a:schemeClr>
              </a:solidFill>
              <a:latin typeface="微软雅黑" panose="020B0503020204020204" pitchFamily="34" charset="-122"/>
              <a:ea typeface="微软雅黑" panose="020B0503020204020204" pitchFamily="34" charset="-122"/>
            </a:endParaRPr>
          </a:p>
          <a:p>
            <a:endParaRPr sz="2665" dirty="0">
              <a:solidFill>
                <a:schemeClr val="tx1">
                  <a:lumMod val="95000"/>
                  <a:lumOff val="5000"/>
                </a:schemeClr>
              </a:solidFill>
              <a:latin typeface="微软雅黑" panose="020B0503020204020204" pitchFamily="34" charset="-122"/>
              <a:ea typeface="微软雅黑" panose="020B0503020204020204" pitchFamily="34" charset="-122"/>
            </a:endParaRPr>
          </a:p>
          <a:p>
            <a:endParaRPr sz="2665" dirty="0">
              <a:solidFill>
                <a:schemeClr val="tx1">
                  <a:lumMod val="95000"/>
                  <a:lumOff val="5000"/>
                </a:schemeClr>
              </a:solidFill>
              <a:latin typeface="微软雅黑" panose="020B0503020204020204" pitchFamily="34" charset="-122"/>
              <a:ea typeface="微软雅黑" panose="020B0503020204020204" pitchFamily="34" charset="-122"/>
            </a:endParaRPr>
          </a:p>
          <a:p>
            <a:endParaRPr sz="2665" dirty="0">
              <a:solidFill>
                <a:schemeClr val="tx1">
                  <a:lumMod val="95000"/>
                  <a:lumOff val="5000"/>
                </a:schemeClr>
              </a:solidFill>
              <a:latin typeface="微软雅黑" panose="020B0503020204020204" pitchFamily="34" charset="-122"/>
              <a:ea typeface="微软雅黑" panose="020B0503020204020204" pitchFamily="34" charset="-122"/>
            </a:endParaRPr>
          </a:p>
          <a:p>
            <a:endParaRPr sz="2665" dirty="0">
              <a:solidFill>
                <a:schemeClr val="tx1">
                  <a:lumMod val="95000"/>
                  <a:lumOff val="5000"/>
                </a:schemeClr>
              </a:solidFill>
              <a:latin typeface="微软雅黑" panose="020B0503020204020204" pitchFamily="34" charset="-122"/>
              <a:ea typeface="微软雅黑" panose="020B0503020204020204" pitchFamily="34" charset="-122"/>
            </a:endParaRPr>
          </a:p>
          <a:p>
            <a:pPr>
              <a:buNone/>
            </a:pPr>
            <a:endParaRPr lang="en-US" sz="2665"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buNone/>
            </a:pPr>
            <a:endParaRPr sz="2665" dirty="0">
              <a:solidFill>
                <a:schemeClr val="tx1">
                  <a:lumMod val="95000"/>
                  <a:lumOff val="5000"/>
                </a:schemeClr>
              </a:solidFill>
              <a:latin typeface="微软雅黑" panose="020B0503020204020204" pitchFamily="34" charset="-122"/>
              <a:ea typeface="微软雅黑" panose="020B0503020204020204" pitchFamily="34" charset="-122"/>
            </a:endParaRPr>
          </a:p>
          <a:p>
            <a:pPr lvl="1">
              <a:buFont typeface="Wingdings" panose="05000000000000000000" charset="0"/>
              <a:buChar char=""/>
            </a:pPr>
            <a:r>
              <a:rPr lang="zh-CN" altLang="en-US" sz="2000" dirty="0">
                <a:solidFill>
                  <a:schemeClr val="tx1"/>
                </a:solidFill>
                <a:latin typeface="微软雅黑" panose="020B0503020204020204" pitchFamily="34" charset="-122"/>
                <a:ea typeface="微软雅黑" panose="020B0503020204020204" pitchFamily="34" charset="-122"/>
              </a:rPr>
              <a:t>假如在一个类中使用了 trait1、trait2 ，但是 trait1 和 trait2 中都定义 </a:t>
            </a:r>
            <a:r>
              <a:rPr lang="en-US" altLang="zh-CN" sz="2000" dirty="0" smtClean="0">
                <a:solidFill>
                  <a:schemeClr val="tx1"/>
                </a:solidFill>
                <a:latin typeface="微软雅黑" panose="020B0503020204020204" pitchFamily="34" charset="-122"/>
                <a:ea typeface="微软雅黑" panose="020B0503020204020204" pitchFamily="34" charset="-122"/>
              </a:rPr>
              <a:t>test</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方法，那么就会起冲突，如果不人为的解决了这个冲突，会导致错误。</a:t>
            </a:r>
            <a:endParaRPr lang="zh-CN" altLang="en-US" sz="2000" dirty="0">
              <a:solidFill>
                <a:schemeClr val="tx1"/>
              </a:solidFill>
              <a:latin typeface="微软雅黑" panose="020B0503020204020204" pitchFamily="34" charset="-122"/>
              <a:ea typeface="微软雅黑" panose="020B0503020204020204" pitchFamily="34" charset="-122"/>
            </a:endParaRPr>
          </a:p>
          <a:p>
            <a:pPr lvl="1">
              <a:buFont typeface="Wingdings" panose="05000000000000000000" charset="0"/>
              <a:buChar char=""/>
            </a:pPr>
            <a:r>
              <a:rPr lang="zh-CN" altLang="en-US" sz="2000" dirty="0">
                <a:solidFill>
                  <a:schemeClr val="tx1"/>
                </a:solidFill>
                <a:latin typeface="微软雅黑" panose="020B0503020204020204" pitchFamily="34" charset="-122"/>
                <a:ea typeface="微软雅黑" panose="020B0503020204020204" pitchFamily="34" charset="-122"/>
              </a:rPr>
              <a:t>为了解决多个 trait 在同一个类中的命名冲突，需要使用 </a:t>
            </a:r>
            <a:r>
              <a:rPr lang="zh-CN" altLang="en-US" sz="2000" dirty="0">
                <a:solidFill>
                  <a:srgbClr val="007635"/>
                </a:solidFill>
                <a:latin typeface="微软雅黑" panose="020B0503020204020204" pitchFamily="34" charset="-122"/>
                <a:ea typeface="微软雅黑" panose="020B0503020204020204" pitchFamily="34" charset="-122"/>
              </a:rPr>
              <a:t>insteadof 操作符</a:t>
            </a:r>
            <a:r>
              <a:rPr lang="zh-CN" altLang="en-US" sz="2000" dirty="0">
                <a:solidFill>
                  <a:schemeClr val="tx1"/>
                </a:solidFill>
                <a:latin typeface="微软雅黑" panose="020B0503020204020204" pitchFamily="34" charset="-122"/>
                <a:ea typeface="微软雅黑" panose="020B0503020204020204" pitchFamily="34" charset="-122"/>
              </a:rPr>
              <a:t>来明确指定使用冲突方法中的哪一个。以上方式仅允许排除掉其它方法，</a:t>
            </a:r>
            <a:r>
              <a:rPr lang="zh-CN" altLang="en-US" sz="2000" dirty="0">
                <a:solidFill>
                  <a:srgbClr val="007635"/>
                </a:solidFill>
                <a:latin typeface="微软雅黑" panose="020B0503020204020204" pitchFamily="34" charset="-122"/>
                <a:ea typeface="微软雅黑" panose="020B0503020204020204" pitchFamily="34" charset="-122"/>
              </a:rPr>
              <a:t>as 操作符</a:t>
            </a:r>
            <a:r>
              <a:rPr lang="zh-CN" altLang="en-US" sz="2000" dirty="0">
                <a:solidFill>
                  <a:schemeClr val="tx1"/>
                </a:solidFill>
                <a:latin typeface="微软雅黑" panose="020B0503020204020204" pitchFamily="34" charset="-122"/>
                <a:ea typeface="微软雅黑" panose="020B0503020204020204" pitchFamily="34" charset="-122"/>
              </a:rPr>
              <a:t>可以将其中一个冲突的方法以另一个名称来引入</a:t>
            </a:r>
            <a:endParaRPr sz="1735" dirty="0">
              <a:solidFill>
                <a:srgbClr val="007635"/>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737600" y="6356352"/>
            <a:ext cx="2844800" cy="365125"/>
          </a:xfrm>
        </p:spPr>
        <p:txBody>
          <a:bodyPr/>
          <a:lstStyle/>
          <a:p>
            <a:fld id="{0C913308-F349-4B6D-A68A-DD1791B4A57B}" type="slidenum">
              <a:rPr lang="zh-CN" altLang="en-US" sz="2400" smtClean="0"/>
            </a:fld>
            <a:endParaRPr lang="zh-CN" altLang="en-US" sz="2400"/>
          </a:p>
        </p:txBody>
      </p:sp>
      <p:sp>
        <p:nvSpPr>
          <p:cNvPr id="5" name="文本框 4"/>
          <p:cNvSpPr txBox="1"/>
          <p:nvPr/>
        </p:nvSpPr>
        <p:spPr>
          <a:xfrm>
            <a:off x="1226119" y="1435762"/>
            <a:ext cx="7254240" cy="31997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nSpc>
                <a:spcPct val="100000"/>
              </a:lnSpc>
            </a:pPr>
            <a:r>
              <a:rPr lang="en-US" altLang="zh-CN" dirty="0"/>
              <a:t>trait first{	function test(){        echo "first";    }    }</a:t>
            </a:r>
            <a:endParaRPr lang="en-US" altLang="zh-CN" dirty="0"/>
          </a:p>
          <a:p>
            <a:pPr>
              <a:lnSpc>
                <a:spcPct val="100000"/>
              </a:lnSpc>
            </a:pPr>
            <a:r>
              <a:rPr lang="en-US" altLang="zh-CN" dirty="0"/>
              <a:t>trait second{    function test(){        echo "second";    }}</a:t>
            </a:r>
            <a:endParaRPr lang="en-US" altLang="zh-CN" dirty="0"/>
          </a:p>
          <a:p>
            <a:pPr>
              <a:lnSpc>
                <a:spcPct val="100000"/>
              </a:lnSpc>
            </a:pPr>
            <a:r>
              <a:rPr lang="en-US" altLang="zh-CN" dirty="0"/>
              <a:t>class someClass{</a:t>
            </a:r>
            <a:endParaRPr lang="en-US" altLang="zh-CN" dirty="0"/>
          </a:p>
          <a:p>
            <a:pPr>
              <a:lnSpc>
                <a:spcPct val="100000"/>
              </a:lnSpc>
            </a:pPr>
            <a:r>
              <a:rPr lang="en-US" altLang="zh-CN" dirty="0"/>
              <a:t>   </a:t>
            </a:r>
            <a:r>
              <a:rPr lang="en-US" altLang="zh-CN" dirty="0">
                <a:solidFill>
                  <a:srgbClr val="FF0000"/>
                </a:solidFill>
              </a:rPr>
              <a:t> use first,second</a:t>
            </a:r>
            <a:r>
              <a:rPr lang="en-US" altLang="zh-CN" dirty="0"/>
              <a:t>{</a:t>
            </a:r>
            <a:endParaRPr lang="en-US" altLang="zh-CN" dirty="0"/>
          </a:p>
          <a:p>
            <a:pPr>
              <a:lnSpc>
                <a:spcPct val="100000"/>
              </a:lnSpc>
            </a:pPr>
            <a:r>
              <a:rPr lang="en-US" altLang="zh-CN" dirty="0"/>
              <a:t>        first::test </a:t>
            </a:r>
            <a:r>
              <a:rPr lang="en-US" altLang="zh-CN" dirty="0">
                <a:solidFill>
                  <a:srgbClr val="FF0000"/>
                </a:solidFill>
              </a:rPr>
              <a:t>insteadof </a:t>
            </a:r>
            <a:r>
              <a:rPr lang="en-US" altLang="zh-CN" dirty="0"/>
              <a:t>second;</a:t>
            </a:r>
            <a:r>
              <a:rPr lang="en-US" altLang="zh-CN" sz="2000" dirty="0">
                <a:sym typeface="+mn-ea"/>
              </a:rPr>
              <a:t> //决定使用哪个 trait 中的方法</a:t>
            </a:r>
            <a:endParaRPr lang="en-US" altLang="zh-CN" sz="2000" dirty="0">
              <a:sym typeface="+mn-ea"/>
            </a:endParaRPr>
          </a:p>
          <a:p>
            <a:pPr>
              <a:lnSpc>
                <a:spcPct val="100000"/>
              </a:lnSpc>
            </a:pPr>
            <a:r>
              <a:rPr lang="en-US" altLang="zh-CN" dirty="0"/>
              <a:t>        second::test</a:t>
            </a:r>
            <a:r>
              <a:rPr lang="en-US" altLang="zh-CN" dirty="0">
                <a:solidFill>
                  <a:srgbClr val="FF0000"/>
                </a:solidFill>
              </a:rPr>
              <a:t> as</a:t>
            </a:r>
            <a:r>
              <a:rPr lang="en-US" altLang="zh-CN" dirty="0"/>
              <a:t> test2;</a:t>
            </a:r>
            <a:r>
              <a:rPr lang="en-US" altLang="zh-CN" sz="2000" dirty="0">
                <a:sym typeface="+mn-ea"/>
              </a:rPr>
              <a:t> 	   //想使用 second 中的test()方法</a:t>
            </a:r>
            <a:endParaRPr lang="en-US" altLang="zh-CN" sz="2000" dirty="0">
              <a:sym typeface="+mn-ea"/>
            </a:endParaRPr>
          </a:p>
          <a:p>
            <a:pPr>
              <a:lnSpc>
                <a:spcPct val="100000"/>
              </a:lnSpc>
            </a:pPr>
            <a:r>
              <a:rPr lang="en-US" altLang="zh-CN" dirty="0"/>
              <a:t>    }</a:t>
            </a:r>
            <a:endParaRPr lang="en-US" altLang="zh-CN" dirty="0"/>
          </a:p>
          <a:p>
            <a:pPr>
              <a:lnSpc>
                <a:spcPct val="100000"/>
              </a:lnSpc>
            </a:pPr>
            <a:r>
              <a:rPr lang="en-US" altLang="zh-CN" dirty="0"/>
              <a:t>}</a:t>
            </a:r>
            <a:endParaRPr lang="en-US" altLang="zh-CN" dirty="0"/>
          </a:p>
          <a:p>
            <a:pPr>
              <a:lnSpc>
                <a:spcPct val="100000"/>
              </a:lnSpc>
            </a:pPr>
            <a:r>
              <a:rPr lang="en-US" altLang="zh-CN" dirty="0"/>
              <a:t>$class = new someClass();</a:t>
            </a:r>
            <a:endParaRPr lang="en-US" altLang="zh-CN" dirty="0"/>
          </a:p>
          <a:p>
            <a:pPr>
              <a:lnSpc>
                <a:spcPct val="100000"/>
              </a:lnSpc>
            </a:pPr>
            <a:r>
              <a:rPr lang="en-US" altLang="zh-CN" dirty="0"/>
              <a:t>$class-&gt;test</a:t>
            </a:r>
            <a:r>
              <a:rPr lang="en-US" altLang="zh-CN" dirty="0" smtClean="0"/>
              <a:t>();</a:t>
            </a:r>
            <a:endParaRPr lang="en-US" altLang="zh-CN" dirty="0" smtClean="0"/>
          </a:p>
          <a:p>
            <a:pPr>
              <a:lnSpc>
                <a:spcPct val="100000"/>
              </a:lnSpc>
            </a:pPr>
            <a:r>
              <a:rPr lang="en-US" altLang="zh-CN" dirty="0" smtClean="0"/>
              <a:t>$</a:t>
            </a:r>
            <a:r>
              <a:rPr lang="en-US" altLang="zh-CN" dirty="0"/>
              <a:t>class-&gt;test2();</a:t>
            </a:r>
            <a:endParaRPr lang="en-US" altLang="zh-CN" dirty="0"/>
          </a:p>
        </p:txBody>
      </p:sp>
      <p:sp>
        <p:nvSpPr>
          <p:cNvPr id="6" name="标题 2"/>
          <p:cNvSpPr>
            <a:spLocks noGrp="1"/>
          </p:cNvSpPr>
          <p:nvPr>
            <p:ph type="title"/>
          </p:nvPr>
        </p:nvSpPr>
        <p:spPr>
          <a:xfrm>
            <a:off x="435564" y="-74500"/>
            <a:ext cx="10972800" cy="1143000"/>
          </a:xfrm>
        </p:spPr>
        <p:txBody>
          <a:bodyPr/>
          <a:lstStyle/>
          <a:p>
            <a:r>
              <a:rPr lang="en-US" altLang="zh-CN" dirty="0" smtClean="0"/>
              <a:t>4.4 trait</a:t>
            </a:r>
            <a:r>
              <a:rPr lang="zh-CN" altLang="en-US" dirty="0" smtClean="0"/>
              <a:t>冲突</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39349" y="0"/>
            <a:ext cx="10972800" cy="1143000"/>
          </a:xfrm>
        </p:spPr>
        <p:txBody>
          <a:bodyPr/>
          <a:lstStyle/>
          <a:p>
            <a:pPr lvl="0"/>
            <a:r>
              <a:rPr lang="en-US" dirty="0" smtClean="0"/>
              <a:t>4.5 </a:t>
            </a:r>
            <a:r>
              <a:rPr lang="en-US" altLang="zh-CN" dirty="0" smtClean="0"/>
              <a:t>t</a:t>
            </a:r>
            <a:r>
              <a:rPr lang="en-US" dirty="0" smtClean="0"/>
              <a:t>rait</a:t>
            </a:r>
            <a:r>
              <a:rPr lang="zh-CN" altLang="en-US" dirty="0" smtClean="0"/>
              <a:t>优先级</a:t>
            </a:r>
            <a:endParaRPr lang="zh-CN" altLang="en-US" dirty="0">
              <a:solidFill>
                <a:srgbClr val="0070C0"/>
              </a:solidFill>
              <a:sym typeface="Arial" panose="020B0604020202020204" pitchFamily="34" charset="0"/>
            </a:endParaRPr>
          </a:p>
        </p:txBody>
      </p:sp>
      <p:sp>
        <p:nvSpPr>
          <p:cNvPr id="4" name="灯片编号占位符 3"/>
          <p:cNvSpPr>
            <a:spLocks noGrp="1"/>
          </p:cNvSpPr>
          <p:nvPr>
            <p:ph type="sldNum" sz="quarter" idx="12"/>
          </p:nvPr>
        </p:nvSpPr>
        <p:spPr>
          <a:xfrm>
            <a:off x="8737600" y="6356352"/>
            <a:ext cx="2844800" cy="365125"/>
          </a:xfrm>
        </p:spPr>
        <p:txBody>
          <a:bodyPr/>
          <a:lstStyle/>
          <a:p>
            <a:fld id="{0C913308-F349-4B6D-A68A-DD1791B4A57B}" type="slidenum">
              <a:rPr lang="zh-CN" altLang="en-US" sz="2400" smtClean="0"/>
            </a:fld>
            <a:endParaRPr lang="zh-CN" altLang="en-US" sz="2400"/>
          </a:p>
        </p:txBody>
      </p:sp>
      <p:sp>
        <p:nvSpPr>
          <p:cNvPr id="2" name="内容占位符 1"/>
          <p:cNvSpPr>
            <a:spLocks noGrp="1"/>
          </p:cNvSpPr>
          <p:nvPr>
            <p:ph sz="quarter" idx="13"/>
          </p:nvPr>
        </p:nvSpPr>
        <p:spPr>
          <a:xfrm>
            <a:off x="431800" y="1028700"/>
            <a:ext cx="10684087" cy="5275580"/>
          </a:xfrm>
        </p:spPr>
        <p:txBody>
          <a:bodyPr>
            <a:normAutofit/>
          </a:bodyPr>
          <a:lstStyle/>
          <a:p>
            <a:pPr>
              <a:lnSpc>
                <a:spcPct val="140000"/>
              </a:lnSpc>
              <a:buClr>
                <a:srgbClr val="00B0F0"/>
              </a:buClr>
              <a:buFont typeface="Wingdings" panose="05000000000000000000" charset="0"/>
              <a:buChar char="v"/>
            </a:pPr>
            <a:r>
              <a:rPr lang="zh-CN" sz="2135" dirty="0">
                <a:latin typeface="微软雅黑" panose="020B0503020204020204" pitchFamily="34" charset="-122"/>
                <a:ea typeface="微软雅黑" panose="020B0503020204020204" pitchFamily="34" charset="-122"/>
              </a:rPr>
              <a:t>优先级：如果在一个类中使用的trait中有一个方法和类中的一个方法同名，PHP就需要决</a:t>
            </a:r>
            <a:r>
              <a:rPr lang="zh-CN" sz="2135" dirty="0" smtClean="0">
                <a:latin typeface="微软雅黑" panose="020B0503020204020204" pitchFamily="34" charset="-122"/>
                <a:ea typeface="微软雅黑" panose="020B0503020204020204" pitchFamily="34" charset="-122"/>
              </a:rPr>
              <a:t>定</a:t>
            </a:r>
            <a:r>
              <a:rPr lang="zh-CN" altLang="en-US" sz="2135" dirty="0" smtClean="0">
                <a:latin typeface="微软雅黑" panose="020B0503020204020204" pitchFamily="34" charset="-122"/>
                <a:ea typeface="微软雅黑" panose="020B0503020204020204" pitchFamily="34" charset="-122"/>
              </a:rPr>
              <a:t>优先</a:t>
            </a:r>
            <a:r>
              <a:rPr lang="zh-CN" sz="2135" dirty="0" smtClean="0">
                <a:latin typeface="微软雅黑" panose="020B0503020204020204" pitchFamily="34" charset="-122"/>
                <a:ea typeface="微软雅黑" panose="020B0503020204020204" pitchFamily="34" charset="-122"/>
              </a:rPr>
              <a:t>使</a:t>
            </a:r>
            <a:r>
              <a:rPr lang="zh-CN" sz="2135" dirty="0">
                <a:latin typeface="微软雅黑" panose="020B0503020204020204" pitchFamily="34" charset="-122"/>
                <a:ea typeface="微软雅黑" panose="020B0503020204020204" pitchFamily="34" charset="-122"/>
              </a:rPr>
              <a:t>用哪个方法：</a:t>
            </a:r>
            <a:endParaRPr lang="zh-CN" sz="2135" dirty="0">
              <a:latin typeface="微软雅黑" panose="020B0503020204020204" pitchFamily="34" charset="-122"/>
              <a:ea typeface="微软雅黑" panose="020B0503020204020204" pitchFamily="34" charset="-122"/>
            </a:endParaRPr>
          </a:p>
          <a:p>
            <a:pPr lvl="1">
              <a:lnSpc>
                <a:spcPct val="140000"/>
              </a:lnSpc>
              <a:buFont typeface="Wingdings" panose="05000000000000000000" charset="0"/>
              <a:buChar char=""/>
            </a:pPr>
            <a:r>
              <a:rPr lang="zh-CN" sz="2135" dirty="0">
                <a:latin typeface="微软雅黑" panose="020B0503020204020204" pitchFamily="34" charset="-122"/>
                <a:ea typeface="微软雅黑" panose="020B0503020204020204" pitchFamily="34" charset="-122"/>
              </a:rPr>
              <a:t>如果方法是在一个类中定义的，那么它的优先级会比trait中 的方法的优先级高；</a:t>
            </a:r>
            <a:endParaRPr lang="zh-CN" sz="2135" dirty="0">
              <a:latin typeface="微软雅黑" panose="020B0503020204020204" pitchFamily="34" charset="-122"/>
              <a:ea typeface="微软雅黑" panose="020B0503020204020204" pitchFamily="34" charset="-122"/>
            </a:endParaRPr>
          </a:p>
          <a:p>
            <a:pPr lvl="1">
              <a:lnSpc>
                <a:spcPct val="140000"/>
              </a:lnSpc>
              <a:buFont typeface="Wingdings" panose="05000000000000000000" charset="0"/>
              <a:buChar char=""/>
            </a:pPr>
            <a:r>
              <a:rPr lang="zh-CN" sz="2135" dirty="0">
                <a:latin typeface="微软雅黑" panose="020B0503020204020204" pitchFamily="34" charset="-122"/>
                <a:ea typeface="微软雅黑" panose="020B0503020204020204" pitchFamily="34" charset="-122"/>
              </a:rPr>
              <a:t>如果方法的定义是在父类中继承过来的，那么trait中方法的优先级</a:t>
            </a:r>
            <a:r>
              <a:rPr lang="zh-CN" sz="2135" dirty="0" smtClean="0">
                <a:latin typeface="微软雅黑" panose="020B0503020204020204" pitchFamily="34" charset="-122"/>
                <a:ea typeface="微软雅黑" panose="020B0503020204020204" pitchFamily="34" charset="-122"/>
              </a:rPr>
              <a:t>高</a:t>
            </a:r>
            <a:endParaRPr lang="zh-CN" sz="2135"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88909" y="393677"/>
            <a:ext cx="11531600" cy="759884"/>
          </a:xfrm>
          <a:prstGeom prst="rect">
            <a:avLst/>
          </a:prstGeom>
          <a:noFill/>
          <a:ln>
            <a:noFill/>
          </a:ln>
        </p:spPr>
        <p:txBody>
          <a:bodyPr vert="horz" wrap="square" lIns="137160" tIns="68580" rIns="137160" bIns="68580"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3735"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j-cs"/>
              </a:rPr>
              <a:t>上章回顾</a:t>
            </a:r>
            <a:endParaRPr kumimoji="0" lang="zh-CN" altLang="en-US" sz="3735"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815340" y="1413087"/>
            <a:ext cx="10182013" cy="228600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lang="zh-CN" altLang="en-US" sz="3200" smtClean="0">
                <a:solidFill>
                  <a:schemeClr val="tx1">
                    <a:lumMod val="95000"/>
                    <a:lumOff val="5000"/>
                  </a:schemeClr>
                </a:solidFill>
                <a:latin typeface="微软雅黑" panose="020B0503020204020204" pitchFamily="34" charset="-122"/>
                <a:ea typeface="微软雅黑" panose="020B0503020204020204" pitchFamily="34" charset="-122"/>
                <a:cs typeface="+mj-cs"/>
                <a:sym typeface="+mn-ea"/>
              </a:rPr>
              <a:t>面向过程与面向对象</a:t>
            </a:r>
            <a:endParaRPr lang="zh-CN" altLang="en-US" sz="320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endParaRPr>
          </a:p>
          <a:p>
            <a:pPr>
              <a:lnSpc>
                <a:spcPct val="150000"/>
              </a:lnSpc>
              <a:buClr>
                <a:srgbClr val="00B0F0"/>
              </a:buClr>
              <a:buFont typeface="Wingdings" panose="05000000000000000000" pitchFamily="2" charset="2"/>
              <a:buChar char=""/>
            </a:pPr>
            <a:r>
              <a:rPr lang="zh-CN" altLang="en-US" sz="3200" smtClean="0">
                <a:solidFill>
                  <a:schemeClr val="tx1">
                    <a:lumMod val="95000"/>
                    <a:lumOff val="5000"/>
                  </a:schemeClr>
                </a:solidFill>
                <a:latin typeface="微软雅黑" panose="020B0503020204020204" pitchFamily="34" charset="-122"/>
                <a:ea typeface="微软雅黑" panose="020B0503020204020204" pitchFamily="34" charset="-122"/>
                <a:cs typeface="+mj-cs"/>
                <a:sym typeface="+mn-ea"/>
              </a:rPr>
              <a:t>类与对象</a:t>
            </a:r>
            <a:endParaRPr lang="zh-CN" altLang="en-US" sz="320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endParaRPr>
          </a:p>
          <a:p>
            <a:pPr>
              <a:lnSpc>
                <a:spcPct val="150000"/>
              </a:lnSpc>
              <a:buClr>
                <a:srgbClr val="00B0F0"/>
              </a:buClr>
              <a:buFont typeface="Wingdings" panose="05000000000000000000" pitchFamily="2" charset="2"/>
              <a:buChar char=""/>
            </a:pPr>
            <a:r>
              <a:rPr lang="zh-CN" altLang="en-US" sz="3200">
                <a:solidFill>
                  <a:schemeClr val="tx1">
                    <a:lumMod val="95000"/>
                    <a:lumOff val="5000"/>
                  </a:schemeClr>
                </a:solidFill>
                <a:latin typeface="微软雅黑" panose="020B0503020204020204" pitchFamily="34" charset="-122"/>
                <a:ea typeface="微软雅黑" panose="020B0503020204020204" pitchFamily="34" charset="-122"/>
                <a:sym typeface="+mn-ea"/>
              </a:rPr>
              <a:t>构造方法与析构方法</a:t>
            </a:r>
            <a:endParaRPr kumimoji="1" lang="zh-CN" altLang="en-US"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88909" y="393677"/>
            <a:ext cx="11531600" cy="759884"/>
          </a:xfrm>
          <a:prstGeom prst="rect">
            <a:avLst/>
          </a:prstGeom>
          <a:noFill/>
          <a:ln>
            <a:noFill/>
          </a:ln>
        </p:spPr>
        <p:txBody>
          <a:bodyPr vert="horz" wrap="square" lIns="137160" tIns="68580" rIns="137160" bIns="68580"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3735"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j-cs"/>
              </a:rPr>
              <a:t>本章重点</a:t>
            </a:r>
            <a:endParaRPr kumimoji="0" lang="zh-CN" altLang="en-US" sz="3735"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719667" y="1125220"/>
            <a:ext cx="10182013" cy="7233285"/>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lang="zh-CN" altLang="en-US" sz="3200" dirty="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rPr>
              <a:t>面向对象三大基本特征</a:t>
            </a:r>
            <a:endParaRPr lang="zh-CN" altLang="en-US" sz="3200" dirty="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endParaRPr>
          </a:p>
          <a:p>
            <a:pPr>
              <a:lnSpc>
                <a:spcPct val="150000"/>
              </a:lnSpc>
              <a:buClr>
                <a:srgbClr val="00B0F0"/>
              </a:buClr>
              <a:buFont typeface="Wingdings" panose="05000000000000000000" pitchFamily="2" charset="2"/>
              <a:buChar char=""/>
            </a:pPr>
            <a:r>
              <a:rPr lang="zh-CN" altLang="en-US" sz="3200" dirty="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rPr>
              <a:t>封装</a:t>
            </a:r>
            <a:endParaRPr lang="zh-CN" altLang="en-US" sz="3200" dirty="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endParaRPr>
          </a:p>
          <a:p>
            <a:pPr>
              <a:lnSpc>
                <a:spcPct val="150000"/>
              </a:lnSpc>
              <a:buClr>
                <a:srgbClr val="00B0F0"/>
              </a:buClr>
              <a:buFont typeface="Wingdings" panose="05000000000000000000" pitchFamily="2" charset="2"/>
              <a:buChar char=""/>
            </a:pPr>
            <a:r>
              <a:rPr lang="zh-CN" altLang="en-US" sz="3200" dirty="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rPr>
              <a:t>继承</a:t>
            </a:r>
            <a:endParaRPr lang="zh-CN" altLang="en-US" sz="3200" dirty="0" smtClean="0">
              <a:solidFill>
                <a:schemeClr val="tx1">
                  <a:lumMod val="95000"/>
                  <a:lumOff val="5000"/>
                </a:schemeClr>
              </a:solidFill>
              <a:effectLst/>
              <a:latin typeface="微软雅黑" panose="020B0503020204020204" pitchFamily="34" charset="-122"/>
              <a:ea typeface="微软雅黑" panose="020B0503020204020204" pitchFamily="34" charset="-122"/>
              <a:cs typeface="+mj-cs"/>
              <a:sym typeface="+mn-ea"/>
            </a:endParaRPr>
          </a:p>
          <a:p>
            <a:pPr>
              <a:lnSpc>
                <a:spcPct val="150000"/>
              </a:lnSpc>
              <a:buClr>
                <a:srgbClr val="00B0F0"/>
              </a:buClr>
              <a:buFont typeface="Wingdings" panose="05000000000000000000" pitchFamily="2" charset="2"/>
              <a:buChar char=""/>
            </a:pPr>
            <a:r>
              <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多态</a:t>
            </a:r>
            <a:endPar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抽象</a:t>
            </a:r>
            <a:endPar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接口</a:t>
            </a:r>
            <a:endPar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en-US" alt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Trait</a:t>
            </a:r>
            <a:endPar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endParaRPr kumimoji="1" lang="zh-CN" sz="32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endParaRPr lang="zh-CN" altLang="en-US" sz="2665" dirty="0"/>
          </a:p>
          <a:p>
            <a:pPr>
              <a:lnSpc>
                <a:spcPct val="150000"/>
              </a:lnSpc>
              <a:buClr>
                <a:srgbClr val="00B0F0"/>
              </a:buClr>
              <a:buFont typeface="Wingdings" panose="05000000000000000000" pitchFamily="2" charset="2"/>
              <a:buChar char=""/>
            </a:pPr>
            <a:endParaRPr kumimoji="1" lang="zh-CN" altLang="en-US"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p:nvPr>
        </p:nvSpPr>
        <p:spPr>
          <a:xfrm>
            <a:off x="335280" y="260351"/>
            <a:ext cx="9601200" cy="853016"/>
          </a:xfrm>
        </p:spPr>
        <p:txBody>
          <a:bodyPr vert="horz" wrap="square" lIns="121920" tIns="60960" rIns="121920" bIns="60960" anchor="ctr"/>
          <a:lstStyle/>
          <a:p>
            <a:r>
              <a:rPr lang="en-US" altLang="zh-CN" dirty="0"/>
              <a:t> 1 </a:t>
            </a:r>
            <a:r>
              <a:rPr lang="zh-CN" altLang="en-US" dirty="0"/>
              <a:t>面向对象三大基本特征</a:t>
            </a:r>
            <a:endParaRPr lang="zh-CN" altLang="en-US" dirty="0"/>
          </a:p>
        </p:txBody>
      </p:sp>
      <p:sp>
        <p:nvSpPr>
          <p:cNvPr id="7" name="TextBox 6"/>
          <p:cNvSpPr txBox="1"/>
          <p:nvPr/>
        </p:nvSpPr>
        <p:spPr>
          <a:xfrm>
            <a:off x="430953" y="1124373"/>
            <a:ext cx="11425767" cy="4743450"/>
          </a:xfrm>
          <a:prstGeom prst="rect">
            <a:avLst/>
          </a:prstGeom>
        </p:spPr>
        <p:style>
          <a:lnRef idx="0">
            <a:scrgbClr r="0" g="0" b="0"/>
          </a:lnRef>
          <a:fillRef idx="1001">
            <a:schemeClr val="lt1"/>
          </a:fillRef>
          <a:effectRef idx="0">
            <a:scrgbClr r="0" g="0" b="0"/>
          </a:effectRef>
          <a:fontRef idx="major"/>
        </p:style>
        <p:txBody>
          <a:bodyPr wrap="square">
            <a:spAutoFit/>
          </a:bodyPr>
          <a:lstStyle/>
          <a:p>
            <a:pPr marL="342900" marR="0" lvl="0"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v"/>
              <a:defRPr/>
            </a:pPr>
            <a:r>
              <a:rPr kumimoji="0" lang="zh-CN" altLang="en-US" sz="32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封</a:t>
            </a:r>
            <a:r>
              <a:rPr kumimoji="0" lang="zh-CN" altLang="en-US"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装</a:t>
            </a:r>
            <a:endParaRPr kumimoji="0" lang="zh-CN" altLang="en-US" sz="32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endParaRPr>
          </a:p>
          <a:p>
            <a:pPr marL="914400" marR="0" lvl="1" indent="-4572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kumimoji="0" lang="zh-CN" altLang="en-US" sz="24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所谓封装，就是把客观事物的属性和方法抽象出来封装成类，并且可以进行访问控制，对不可信的信息</a:t>
            </a:r>
            <a:r>
              <a:rPr lang="zh-CN" altLang="en-US" sz="240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mn-ea"/>
              </a:rPr>
              <a:t>进行</a:t>
            </a:r>
            <a:r>
              <a:rPr kumimoji="0" lang="zh-CN" altLang="en-US" sz="24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隐藏</a:t>
            </a:r>
            <a:endParaRPr kumimoji="0" lang="zh-CN" altLang="en-US" sz="24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endParaRPr>
          </a:p>
          <a:p>
            <a:pPr marL="342900" marR="0" lvl="0"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v"/>
              <a:defRPr/>
            </a:pPr>
            <a:r>
              <a:rPr kumimoji="0" lang="zh-CN" altLang="en-US" sz="32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继承</a:t>
            </a:r>
            <a:endParaRPr kumimoji="0" lang="zh-CN" altLang="en-US" sz="32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endParaRPr>
          </a:p>
          <a:p>
            <a:pPr marL="800100" marR="0" lvl="1"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kumimoji="0" lang="zh-CN" altLang="en-US" sz="24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所谓继承是指可以让子类获得父类的属性的方法，并且可以进行扩展和重写</a:t>
            </a:r>
            <a:endParaRPr kumimoji="0" lang="zh-CN" altLang="en-US" sz="24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endParaRPr>
          </a:p>
          <a:p>
            <a:pPr marL="342900" marR="0" lvl="0"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v"/>
              <a:defRPr/>
            </a:pPr>
            <a:r>
              <a:rPr kumimoji="0" lang="zh-CN" altLang="en-US" sz="32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多态</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endParaRPr>
          </a:p>
          <a:p>
            <a:pPr marL="800100" marR="0" lvl="1" indent="-342900" algn="l" defTabSz="914400" rtl="0" eaLnBrk="1" fontAlgn="base" latinLnBrk="0" hangingPunct="1">
              <a:lnSpc>
                <a:spcPct val="140000"/>
              </a:lnSpc>
              <a:spcBef>
                <a:spcPct val="0"/>
              </a:spcBef>
              <a:spcAft>
                <a:spcPct val="0"/>
              </a:spcAft>
              <a:buClr>
                <a:srgbClr val="00B0F0"/>
              </a:buClr>
              <a:buSzTx/>
              <a:buFont typeface="Wingdings" panose="05000000000000000000" charset="0"/>
              <a:buChar char="ü"/>
              <a:defRPr/>
            </a:pPr>
            <a:r>
              <a:rPr kumimoji="0" lang="zh-CN" altLang="en-US" sz="240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rPr>
              <a:t>所谓多态就是指同一个类的同一个方法被该类的不同对象调用时会表现出不同的形态</a:t>
            </a:r>
            <a:endParaRPr kumimoji="0" lang="en-US" altLang="zh-CN" sz="2400" i="0" u="none" strike="noStrike" kern="120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0210" y="-14185"/>
            <a:ext cx="10515600" cy="1325563"/>
          </a:xfrm>
        </p:spPr>
        <p:txBody>
          <a:bodyPr/>
          <a:lstStyle/>
          <a:p>
            <a:r>
              <a:rPr lang="en-US" altLang="zh-CN" dirty="0">
                <a:sym typeface="+mn-ea"/>
              </a:rPr>
              <a:t>1.1 </a:t>
            </a:r>
            <a:r>
              <a:rPr lang="zh-CN" altLang="en-US" dirty="0">
                <a:sym typeface="+mn-ea"/>
              </a:rPr>
              <a:t>封装</a:t>
            </a:r>
            <a:endParaRPr lang="zh-CN" altLang="en-US" dirty="0">
              <a:sym typeface="+mn-ea"/>
            </a:endParaRPr>
          </a:p>
        </p:txBody>
      </p:sp>
      <p:sp>
        <p:nvSpPr>
          <p:cNvPr id="9219" name="TextBox 24"/>
          <p:cNvSpPr>
            <a:spLocks noGrp="1"/>
          </p:cNvSpPr>
          <p:nvPr>
            <p:ph idx="1"/>
          </p:nvPr>
        </p:nvSpPr>
        <p:spPr>
          <a:xfrm>
            <a:off x="239184" y="1220893"/>
            <a:ext cx="11334749" cy="3796030"/>
          </a:xfrm>
        </p:spPr>
        <p:txBody>
          <a:bodyPr vert="horz" wrap="square" lIns="121920" tIns="60960" rIns="121920" bIns="60960" anchor="t">
            <a:spAutoFit/>
          </a:bodyPr>
          <a:lstStyle/>
          <a:p>
            <a:pPr>
              <a:lnSpc>
                <a:spcPct val="140000"/>
              </a:lnSpc>
              <a:spcBef>
                <a:spcPts val="675"/>
              </a:spcBef>
              <a:buClr>
                <a:srgbClr val="00B0F0"/>
              </a:buClr>
              <a:buFont typeface="Wingdings" panose="05000000000000000000" charset="0"/>
              <a:buChar char="v"/>
            </a:pPr>
            <a:r>
              <a:rPr lang="zh-CN" altLang="en-US"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封装就是把对象中的成员属性和成员方法加上访问修饰符，使其尽可能隐藏对     象的内部细节，以达到对成员的访问控制</a:t>
            </a:r>
            <a:r>
              <a:rPr lang="en-US" altLang="x-none"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切记不是拒绝访问</a:t>
            </a:r>
            <a:r>
              <a:rPr lang="en-US" altLang="x-none"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40000"/>
              </a:lnSpc>
              <a:spcBef>
                <a:spcPts val="675"/>
              </a:spcBef>
              <a:buClr>
                <a:srgbClr val="00B0F0"/>
              </a:buClr>
              <a:buFont typeface="Wingdings" panose="05000000000000000000" charset="0"/>
              <a:buChar char="v"/>
            </a:pPr>
            <a:r>
              <a:rPr lang="zh-CN" altLang="en-US"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PHP5支持如下3种访问修饰符:</a:t>
            </a:r>
            <a:endParaRPr lang="zh-CN" altLang="en-US"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hangingPunct="1">
              <a:lnSpc>
                <a:spcPts val="3800"/>
              </a:lnSpc>
              <a:buClr>
                <a:srgbClr val="00B0F0"/>
              </a:buClr>
              <a:buSzPct val="90000"/>
              <a:buFont typeface="Wingdings" panose="05000000000000000000" charset="0"/>
              <a:buChar char="ü"/>
            </a:pPr>
            <a:r>
              <a:rPr lang="zh-CN" altLang="en-US" sz="21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public</a:t>
            </a:r>
            <a:r>
              <a:rPr lang="zh-CN" altLang="en-US"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(公有的  默认的)</a:t>
            </a:r>
            <a:r>
              <a:rPr lang="en-US" altLang="zh-CN"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类的内部、类的外部、子类中都可以访问</a:t>
            </a:r>
            <a:endParaRPr lang="en-US" altLang="zh-CN"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hangingPunct="1">
              <a:lnSpc>
                <a:spcPts val="3800"/>
              </a:lnSpc>
              <a:buClr>
                <a:srgbClr val="00B0F0"/>
              </a:buClr>
              <a:buSzPct val="90000"/>
              <a:buFont typeface="Wingdings" panose="05000000000000000000" charset="0"/>
              <a:buChar char="ü"/>
            </a:pPr>
            <a:r>
              <a:rPr lang="zh-CN" altLang="en-US" sz="21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protected</a:t>
            </a:r>
            <a:r>
              <a:rPr lang="zh-CN" altLang="en-US"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(受保护的)</a:t>
            </a:r>
            <a:r>
              <a:rPr lang="en-US" altLang="zh-CN"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类的内部、子类中可以访问</a:t>
            </a:r>
            <a:endParaRPr lang="zh-CN" altLang="en-US"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hangingPunct="1">
              <a:lnSpc>
                <a:spcPts val="3800"/>
              </a:lnSpc>
              <a:buClr>
                <a:srgbClr val="00B0F0"/>
              </a:buClr>
              <a:buSzPct val="90000"/>
              <a:buFont typeface="Wingdings" panose="05000000000000000000" charset="0"/>
              <a:buChar char="ü"/>
            </a:pPr>
            <a:r>
              <a:rPr lang="zh-CN" altLang="en-US" sz="21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private</a:t>
            </a:r>
            <a:r>
              <a:rPr lang="zh-CN" altLang="en-US"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(私有的)</a:t>
            </a:r>
            <a:r>
              <a:rPr lang="en-US" altLang="zh-CN"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类的内部可以访问</a:t>
            </a:r>
            <a:endParaRPr lang="zh-CN" altLang="en-US" sz="2100" dirty="0">
              <a:solidFill>
                <a:schemeClr val="bg2">
                  <a:lumMod val="10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p>
            <a:pPr>
              <a:spcBef>
                <a:spcPts val="675"/>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mn-cs"/>
              </a:rPr>
              <a:t>	</a:t>
            </a:r>
            <a:endParaRPr lang="zh-CN" altLang="en-US" sz="240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6" y="1124373"/>
            <a:ext cx="10962049" cy="4527973"/>
          </a:xfrm>
        </p:spPr>
        <p:txBody>
          <a:bodyPr>
            <a:normAutofit fontScale="82500" lnSpcReduction="10000"/>
          </a:bodyPr>
          <a:lstStyle/>
          <a:p>
            <a:pPr algn="l" defTabSz="914400">
              <a:lnSpc>
                <a:spcPct val="150000"/>
              </a:lnSpc>
              <a:buClr>
                <a:srgbClr val="00B0F0"/>
              </a:buClr>
              <a:buFont typeface="Wingdings" panose="05000000000000000000" charset="0"/>
              <a:buChar char="v"/>
            </a:pPr>
            <a:r>
              <a:rPr lang="zh-CN" altLang="en-US" sz="3200" b="1"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魔术方法：</a:t>
            </a:r>
            <a:endParaRPr lang="zh-CN" altLang="en-US" sz="3200" b="1" kern="1200" baseline="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lgn="l">
              <a:lnSpc>
                <a:spcPct val="150000"/>
              </a:lnSpc>
              <a:buClr>
                <a:srgbClr val="00B0F0"/>
              </a:buClr>
              <a:buSzPct val="90000"/>
              <a:buFont typeface="Wingdings" panose="05000000000000000000" charset="0"/>
              <a:buChar char="ü"/>
            </a:pPr>
            <a:r>
              <a:rPr lang="en-US" altLang="x-none" sz="32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__get($name)</a:t>
            </a:r>
            <a:r>
              <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：获取对象中私有成员属性时会自动调用</a:t>
            </a:r>
            <a:endParaRPr lang="zh-CN" altLang="en-US" sz="320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lgn="l">
              <a:lnSpc>
                <a:spcPct val="150000"/>
              </a:lnSpc>
              <a:buClr>
                <a:srgbClr val="00B0F0"/>
              </a:buClr>
              <a:buSzPct val="90000"/>
              <a:buFont typeface="Wingdings" panose="05000000000000000000" charset="0"/>
              <a:buChar char="ü"/>
            </a:pPr>
            <a:r>
              <a:rPr lang="en-US" altLang="x-none" sz="32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__set($name,$value)</a:t>
            </a:r>
            <a:r>
              <a:rPr lang="en-US" altLang="x-none"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设置对象中私有成员属性时会自动调用</a:t>
            </a:r>
            <a:endParaRPr lang="zh-CN" altLang="en-US" sz="320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lgn="l">
              <a:lnSpc>
                <a:spcPct val="150000"/>
              </a:lnSpc>
              <a:buClr>
                <a:srgbClr val="00B0F0"/>
              </a:buClr>
              <a:buSzPct val="90000"/>
              <a:buFont typeface="Wingdings" panose="05000000000000000000" charset="0"/>
              <a:buChar char="ü"/>
            </a:pPr>
            <a:r>
              <a:rPr lang="en-US" altLang="x-none" sz="32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__isset($name)</a:t>
            </a:r>
            <a:r>
              <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：检测对象中私有成员属性是否存在时会自动调</a:t>
            </a: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用</a:t>
            </a:r>
            <a:endParaRPr lang="zh-CN" altLang="en-US" sz="320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lgn="l">
              <a:lnSpc>
                <a:spcPct val="150000"/>
              </a:lnSpc>
              <a:buClr>
                <a:srgbClr val="00B0F0"/>
              </a:buClr>
              <a:buSzPct val="90000"/>
              <a:buFont typeface="Wingdings" panose="05000000000000000000" charset="0"/>
              <a:buChar char="ü"/>
            </a:pPr>
            <a:r>
              <a:rPr lang="en-US" altLang="x-none" sz="32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__unset($name)</a:t>
            </a:r>
            <a:r>
              <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：销毁对象中成员属性时会自动调用</a:t>
            </a:r>
            <a:endParaRPr lang="zh-CN" altLang="en-US" sz="320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defTabSz="914400">
              <a:lnSpc>
                <a:spcPct val="150000"/>
              </a:lnSpc>
              <a:buClr>
                <a:srgbClr val="00B0F0"/>
              </a:buClr>
              <a:buFont typeface="Wingdings" panose="05000000000000000000" charset="0"/>
              <a:buChar char="v"/>
            </a:pPr>
            <a:r>
              <a:rPr lang="zh-CN" altLang="en-US" sz="3200"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注意：</a:t>
            </a:r>
            <a:endParaRPr lang="en-US" altLang="x-none" sz="3200" kern="1200" baseline="0"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lgn="l">
              <a:lnSpc>
                <a:spcPct val="150000"/>
              </a:lnSpc>
              <a:buClr>
                <a:srgbClr val="00B0F0"/>
              </a:buClr>
              <a:buSzPct val="90000"/>
              <a:buFont typeface="Wingdings" panose="05000000000000000000" charset="0"/>
              <a:buChar char="ü"/>
            </a:pPr>
            <a:r>
              <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上面四个魔术方法只对类中的私有、受保护成员属性有效。</a:t>
            </a:r>
            <a:endParaRPr lang="zh-CN" altLang="en-US" sz="320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0" algn="l">
              <a:lnSpc>
                <a:spcPct val="150000"/>
              </a:lnSpc>
              <a:buClr>
                <a:srgbClr val="00B0F0"/>
              </a:buClr>
              <a:buSzPct val="90000"/>
              <a:buFont typeface="Wingdings" panose="05000000000000000000" charset="0"/>
              <a:buNone/>
            </a:pPr>
            <a:endParaRPr lang="zh-CN" altLang="en-US" sz="3200" dirty="0">
              <a:solidFill>
                <a:schemeClr val="bg2">
                  <a:lumMod val="10000"/>
                </a:schemeClr>
              </a:solidFill>
              <a:sym typeface="微软雅黑" panose="020B0503020204020204" pitchFamily="34" charset="-122"/>
            </a:endParaRPr>
          </a:p>
        </p:txBody>
      </p:sp>
      <p:sp>
        <p:nvSpPr>
          <p:cNvPr id="3" name="标题 2"/>
          <p:cNvSpPr>
            <a:spLocks noGrp="1"/>
          </p:cNvSpPr>
          <p:nvPr>
            <p:ph type="title"/>
          </p:nvPr>
        </p:nvSpPr>
        <p:spPr>
          <a:xfrm>
            <a:off x="319405" y="2325"/>
            <a:ext cx="10515600" cy="1325563"/>
          </a:xfrm>
        </p:spPr>
        <p:txBody>
          <a:bodyPr/>
          <a:lstStyle/>
          <a:p>
            <a:r>
              <a:rPr lang="zh-CN" altLang="en-US" dirty="0"/>
              <a:t>封装相关魔术方法</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125220"/>
            <a:ext cx="10862733" cy="4823460"/>
          </a:xfrm>
        </p:spPr>
        <p:txBody>
          <a:bodyPr>
            <a:normAutofit/>
          </a:bodyPr>
          <a:lstStyle/>
          <a:p>
            <a:pPr>
              <a:lnSpc>
                <a:spcPct val="100000"/>
              </a:lnSpc>
              <a:buClr>
                <a:srgbClr val="00B0F0"/>
              </a:buClr>
              <a:buFont typeface="Wingdings" panose="05000000000000000000" charset="0"/>
              <a:buChar char="v"/>
            </a:pP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子类只会继承父类的所有</a:t>
            </a:r>
            <a:r>
              <a:rPr lang="en-US" altLang="zh-CN"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public</a:t>
            </a: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protected</a:t>
            </a: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成员属性和方法</a:t>
            </a:r>
            <a:endPar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00000"/>
              </a:lnSpc>
              <a:buClr>
                <a:srgbClr val="00B0F0"/>
              </a:buClr>
              <a:buFont typeface="Wingdings" panose="05000000000000000000" charset="0"/>
              <a:buChar char="v"/>
            </a:pP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子类无法继承父类的</a:t>
            </a:r>
            <a:r>
              <a:rPr lang="en-US" altLang="zh-CN"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private</a:t>
            </a: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属性和方法</a:t>
            </a:r>
            <a:endPar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00000"/>
              </a:lnSpc>
              <a:buClr>
                <a:srgbClr val="00B0F0"/>
              </a:buClr>
              <a:buFont typeface="Wingdings" panose="05000000000000000000" charset="0"/>
              <a:buChar char="v"/>
            </a:pP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PHP只支持单继承，不允许多重继承。一个子类只能有一个父类</a:t>
            </a:r>
            <a:r>
              <a:rPr lang="en-US" altLang="zh-CN"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但一个类可以被多个类继承</a:t>
            </a:r>
            <a:endPar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00000"/>
              </a:lnSpc>
              <a:buClr>
                <a:srgbClr val="00B0F0"/>
              </a:buClr>
              <a:buFont typeface="Wingdings" panose="05000000000000000000" charset="0"/>
              <a:buChar char="v"/>
            </a:pP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子类中新增加的属性和方法是对父类的扩展</a:t>
            </a:r>
            <a:endPar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00000"/>
              </a:lnSpc>
              <a:buClr>
                <a:srgbClr val="00B0F0"/>
              </a:buClr>
              <a:buFont typeface="Wingdings" panose="05000000000000000000" charset="0"/>
              <a:buChar char="v"/>
            </a:pPr>
            <a:r>
              <a:rPr lang="zh-CN" altLang="en-US"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继承的关键字：</a:t>
            </a:r>
            <a:r>
              <a:rPr lang="en-US" altLang="x-none" sz="266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extends</a:t>
            </a:r>
            <a:endParaRPr lang="en-US" altLang="x-none"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0">
              <a:lnSpc>
                <a:spcPct val="100000"/>
              </a:lnSpc>
              <a:buClr>
                <a:srgbClr val="00B0F0"/>
              </a:buClr>
              <a:buSzPct val="90000"/>
              <a:buNone/>
            </a:pPr>
            <a:r>
              <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class </a:t>
            </a:r>
            <a:r>
              <a:rPr lang="zh-CN" altLang="en-US"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子类名 </a:t>
            </a:r>
            <a:r>
              <a:rPr lang="en-US" altLang="x-none"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extends </a:t>
            </a:r>
            <a:r>
              <a:rPr lang="zh-CN" altLang="en-US"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父类名</a:t>
            </a: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0">
              <a:lnSpc>
                <a:spcPct val="100000"/>
              </a:lnSpc>
              <a:buClr>
                <a:srgbClr val="00B0F0"/>
              </a:buClr>
              <a:buSzPct val="90000"/>
              <a:buNone/>
            </a:pPr>
            <a:r>
              <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0">
              <a:lnSpc>
                <a:spcPct val="100000"/>
              </a:lnSpc>
              <a:buClr>
                <a:srgbClr val="00B0F0"/>
              </a:buClr>
              <a:buSzPct val="90000"/>
              <a:buNone/>
            </a:pPr>
            <a:r>
              <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0">
              <a:lnSpc>
                <a:spcPct val="100000"/>
              </a:lnSpc>
              <a:buClr>
                <a:srgbClr val="00B0F0"/>
              </a:buClr>
              <a:buSzPct val="90000"/>
              <a:buNone/>
            </a:pPr>
            <a:r>
              <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x-none"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00000"/>
              </a:lnSpc>
              <a:buClr>
                <a:srgbClr val="00B0F0"/>
              </a:buClr>
              <a:buFont typeface="Wingdings" panose="05000000000000000000" charset="0"/>
              <a:buChar char="v"/>
            </a:pPr>
            <a:endParaRPr lang="en-US" altLang="x-none" sz="24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标题 2"/>
          <p:cNvSpPr>
            <a:spLocks noGrp="1"/>
          </p:cNvSpPr>
          <p:nvPr>
            <p:ph type="title"/>
          </p:nvPr>
        </p:nvSpPr>
        <p:spPr>
          <a:xfrm>
            <a:off x="286385" y="-63715"/>
            <a:ext cx="10515600" cy="1325563"/>
          </a:xfrm>
        </p:spPr>
        <p:txBody>
          <a:bodyPr/>
          <a:lstStyle/>
          <a:p>
            <a:r>
              <a:rPr lang="en-US" altLang="zh-CN"/>
              <a:t>1.2 </a:t>
            </a:r>
            <a:r>
              <a:rPr lang="zh-CN" altLang="en-US"/>
              <a:t>继承</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220893"/>
            <a:ext cx="9878060" cy="3363807"/>
          </a:xfrm>
        </p:spPr>
        <p:txBody>
          <a:bodyPr>
            <a:normAutofit fontScale="85000" lnSpcReduction="10000"/>
          </a:bodyPr>
          <a:lstStyle/>
          <a:p>
            <a:pPr marL="285750" lvl="0" indent="-285750" eaLnBrk="1" hangingPunct="1">
              <a:lnSpc>
                <a:spcPct val="200000"/>
              </a:lnSpc>
              <a:buClr>
                <a:srgbClr val="00B0F0"/>
              </a:buClr>
              <a:buSzPct val="90000"/>
              <a:buFont typeface="Wingdings" panose="05000000000000000000" charset="0"/>
              <a:buChar char="v"/>
            </a:pPr>
            <a:r>
              <a:rPr lang="zh-CN" altLang="en-US" sz="3200" b="1"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子类和父类的方法同名，则子类方法重写（覆盖）父类的方法</a:t>
            </a:r>
            <a:endParaRPr lang="zh-CN" altLang="en-US" sz="3200" b="1"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lvl="0" indent="-285750" eaLnBrk="1" hangingPunct="1">
              <a:lnSpc>
                <a:spcPct val="200000"/>
              </a:lnSpc>
              <a:buClr>
                <a:srgbClr val="00B0F0"/>
              </a:buClr>
              <a:buSzPct val="90000"/>
              <a:buFont typeface="Wingdings" panose="05000000000000000000" charset="0"/>
              <a:buChar char="v"/>
            </a:pPr>
            <a:r>
              <a:rPr lang="zh-CN" altLang="en-US" sz="3200" b="1"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在子类中，可以使用</a:t>
            </a:r>
            <a:r>
              <a:rPr lang="en-US" altLang="x-none" sz="32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parent</a:t>
            </a:r>
            <a:r>
              <a:rPr lang="zh-CN" altLang="en-US" sz="3200" b="1"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访问父类中的被覆盖的方法</a:t>
            </a:r>
            <a:r>
              <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parent::方法名</a:t>
            </a:r>
            <a:r>
              <a:rPr lang="en-US" altLang="zh-CN"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914400" lvl="2" indent="0" eaLnBrk="1" hangingPunct="1">
              <a:lnSpc>
                <a:spcPct val="200000"/>
              </a:lnSpc>
              <a:buNone/>
            </a:pPr>
            <a:endParaRPr lang="zh-CN" altLang="en-US" sz="3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dirty="0"/>
          </a:p>
        </p:txBody>
      </p:sp>
      <p:sp>
        <p:nvSpPr>
          <p:cNvPr id="3" name="标题 2"/>
          <p:cNvSpPr>
            <a:spLocks noGrp="1"/>
          </p:cNvSpPr>
          <p:nvPr>
            <p:ph type="title"/>
          </p:nvPr>
        </p:nvSpPr>
        <p:spPr>
          <a:xfrm>
            <a:off x="450850" y="2325"/>
            <a:ext cx="10515600" cy="1325563"/>
          </a:xfrm>
        </p:spPr>
        <p:txBody>
          <a:bodyPr/>
          <a:lstStyle/>
          <a:p>
            <a:r>
              <a:rPr lang="zh-CN" altLang="en-US" dirty="0"/>
              <a:t>子类重写</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124373"/>
            <a:ext cx="10398760" cy="4527973"/>
          </a:xfrm>
        </p:spPr>
        <p:txBody>
          <a:bodyPr>
            <a:normAutofit lnSpcReduction="20000"/>
          </a:bodyPr>
          <a:lstStyle/>
          <a:p>
            <a:pPr algn="l" defTabSz="914400">
              <a:lnSpc>
                <a:spcPct val="150000"/>
              </a:lnSpc>
              <a:buClr>
                <a:srgbClr val="00B0F0"/>
              </a:buClr>
              <a:buFont typeface="Wingdings" panose="05000000000000000000" charset="0"/>
              <a:buChar char="v"/>
            </a:pPr>
            <a:r>
              <a:rPr lang="zh-CN" altLang="en-GB" sz="2665" kern="0" noProof="0" smtClean="0">
                <a:ln>
                  <a:noFill/>
                </a:ln>
                <a:uLnTx/>
                <a:uFillTx/>
                <a:latin typeface="微软雅黑" panose="020B0503020204020204" pitchFamily="34" charset="-122"/>
                <a:ea typeface="微软雅黑" panose="020B0503020204020204" pitchFamily="34" charset="-122"/>
                <a:sym typeface="+mn-ea"/>
              </a:rPr>
              <a:t>对象的多态性是指在父类中定义的属性或行为被子类继承之后，实现的方式各不相同。这使得同一个属性或行为在父类及其各个子类中呈现不同的表现形态</a:t>
            </a:r>
            <a:endParaRPr lang="zh-CN" altLang="en-GB" sz="2665" kern="0" noProof="0" smtClean="0">
              <a:ln>
                <a:noFill/>
              </a:ln>
              <a:uLnTx/>
              <a:uFillTx/>
              <a:latin typeface="微软雅黑" panose="020B0503020204020204" pitchFamily="34" charset="-122"/>
              <a:ea typeface="微软雅黑" panose="020B0503020204020204" pitchFamily="34" charset="-122"/>
              <a:sym typeface="+mn-ea"/>
            </a:endParaRPr>
          </a:p>
          <a:p>
            <a:pPr marL="0" lvl="1" algn="l" defTabSz="914400">
              <a:lnSpc>
                <a:spcPct val="150000"/>
              </a:lnSpc>
              <a:buClr>
                <a:srgbClr val="00B0F0"/>
              </a:buClr>
              <a:buFont typeface="Wingdings" panose="05000000000000000000" charset="0"/>
              <a:buChar char="v"/>
            </a:pPr>
            <a:r>
              <a:rPr lang="zh-CN" altLang="en-US" sz="280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sym typeface="+mn-ea"/>
              </a:rPr>
              <a:t>所谓多态就是指同一个类的同一个方法被该类的不同对象调用时会表现出不同的形态</a:t>
            </a:r>
            <a:endParaRPr kumimoji="0" lang="en-US" altLang="zh-CN" sz="2800" i="0" u="none" strike="noStrike" kern="120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mj-cs"/>
            </a:endParaRPr>
          </a:p>
          <a:p>
            <a:pPr algn="l" defTabSz="914400">
              <a:lnSpc>
                <a:spcPct val="150000"/>
              </a:lnSpc>
              <a:buClr>
                <a:srgbClr val="00B0F0"/>
              </a:buClr>
              <a:buFont typeface="Wingdings" panose="05000000000000000000" charset="0"/>
              <a:buChar char="v"/>
            </a:pPr>
            <a:r>
              <a:rPr lang="zh-CN" altLang="en-US" sz="2665"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 比如：</a:t>
            </a:r>
            <a:endParaRPr lang="zh-CN" altLang="en-US" sz="2665"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algn="l" defTabSz="914400">
              <a:lnSpc>
                <a:spcPct val="150000"/>
              </a:lnSpc>
              <a:buClr>
                <a:srgbClr val="00B0F0"/>
              </a:buClr>
              <a:buFont typeface="Wingdings" panose="05000000000000000000" charset="0"/>
              <a:buChar char="ü"/>
            </a:pPr>
            <a:r>
              <a:rPr lang="zh-CN" altLang="en-US" sz="2215"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人类都有挣钱的方法</a:t>
            </a:r>
            <a:r>
              <a:rPr lang="zh-CN" altLang="en-US" sz="222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，被不同职业的人继承之后，实现的方式是不一样的</a:t>
            </a:r>
            <a:endParaRPr lang="zh-CN" altLang="en-US" sz="222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algn="l" defTabSz="914400">
              <a:lnSpc>
                <a:spcPct val="150000"/>
              </a:lnSpc>
              <a:buClr>
                <a:srgbClr val="00B0F0"/>
              </a:buClr>
              <a:buFont typeface="Wingdings" panose="05000000000000000000" charset="0"/>
              <a:buChar char="ü"/>
            </a:pPr>
            <a:r>
              <a:rPr lang="zh-CN" altLang="en-US" sz="2220" kern="1200" dirty="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人类都有说话的方法，被中国人和美国人继承之后，说出的语言也是不一样的</a:t>
            </a:r>
            <a:endParaRPr lang="zh-CN" altLang="en-US" sz="3200" dirty="0">
              <a:solidFill>
                <a:schemeClr val="bg2">
                  <a:lumMod val="10000"/>
                </a:schemeClr>
              </a:solidFill>
              <a:sym typeface="微软雅黑" panose="020B0503020204020204" pitchFamily="34" charset="-122"/>
            </a:endParaRPr>
          </a:p>
        </p:txBody>
      </p:sp>
      <p:sp>
        <p:nvSpPr>
          <p:cNvPr id="3" name="标题 2"/>
          <p:cNvSpPr>
            <a:spLocks noGrp="1"/>
          </p:cNvSpPr>
          <p:nvPr>
            <p:ph type="title"/>
          </p:nvPr>
        </p:nvSpPr>
        <p:spPr>
          <a:xfrm>
            <a:off x="269875" y="-21805"/>
            <a:ext cx="10515600" cy="1325563"/>
          </a:xfrm>
        </p:spPr>
        <p:txBody>
          <a:bodyPr/>
          <a:lstStyle/>
          <a:p>
            <a:r>
              <a:rPr lang="en-US" altLang="zh-CN"/>
              <a:t>1.3. </a:t>
            </a:r>
            <a:r>
              <a:rPr lang="zh-CN" altLang="en-US"/>
              <a:t>多态</a:t>
            </a:r>
            <a:endParaRPr lang="zh-CN" altLang="en-US"/>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3795</Words>
  <Application>WPS 演示</Application>
  <PresentationFormat>自定义</PresentationFormat>
  <Paragraphs>233</Paragraphs>
  <Slides>19</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Heiti SC Light</vt:lpstr>
      <vt:lpstr>Arial</vt:lpstr>
      <vt:lpstr>微软雅黑</vt:lpstr>
      <vt:lpstr>Wingdings</vt:lpstr>
      <vt:lpstr>Calibri</vt:lpstr>
      <vt:lpstr>Impact</vt:lpstr>
      <vt:lpstr>Franklin Gothic Medium</vt:lpstr>
      <vt:lpstr>Arial Unicode MS</vt:lpstr>
      <vt:lpstr>云和</vt:lpstr>
      <vt:lpstr>PowerPoint 演示文稿</vt:lpstr>
      <vt:lpstr>PowerPoint 演示文稿</vt:lpstr>
      <vt:lpstr>PowerPoint 演示文稿</vt:lpstr>
      <vt:lpstr> 1 面向对象三大基本特征</vt:lpstr>
      <vt:lpstr>1.1 封装</vt:lpstr>
      <vt:lpstr>封装相关魔术方法</vt:lpstr>
      <vt:lpstr>1.2 继承</vt:lpstr>
      <vt:lpstr>子类重写</vt:lpstr>
      <vt:lpstr>1.3. 多态</vt:lpstr>
      <vt:lpstr>2. 抽象</vt:lpstr>
      <vt:lpstr>3. 接口</vt:lpstr>
      <vt:lpstr>抽象类与接口的区别</vt:lpstr>
      <vt:lpstr>4. Trait</vt:lpstr>
      <vt:lpstr>4.1 Trait的声明</vt:lpstr>
      <vt:lpstr>4.2 Trait的使用</vt:lpstr>
      <vt:lpstr>4.3 相互嵌套</vt:lpstr>
      <vt:lpstr>4.4 trait冲突</vt:lpstr>
      <vt:lpstr>4.5 trait优先级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195</cp:revision>
  <dcterms:created xsi:type="dcterms:W3CDTF">2016-09-06T02:25:00Z</dcterms:created>
  <dcterms:modified xsi:type="dcterms:W3CDTF">2019-08-28T12:18:48Z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