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30" r:id="rId5"/>
    <p:sldId id="331" r:id="rId6"/>
    <p:sldId id="354" r:id="rId7"/>
    <p:sldId id="355" r:id="rId8"/>
    <p:sldId id="356" r:id="rId9"/>
    <p:sldId id="357" r:id="rId10"/>
    <p:sldId id="358" r:id="rId11"/>
    <p:sldId id="359" r:id="rId12"/>
    <p:sldId id="365" r:id="rId13"/>
    <p:sldId id="360" r:id="rId14"/>
    <p:sldId id="361" r:id="rId15"/>
    <p:sldId id="362" r:id="rId16"/>
    <p:sldId id="363" r:id="rId17"/>
    <p:sldId id="364" r:id="rId18"/>
    <p:sldId id="336" r:id="rId19"/>
    <p:sldId id="337" r:id="rId20"/>
    <p:sldId id="338" r:id="rId21"/>
    <p:sldId id="339" r:id="rId22"/>
    <p:sldId id="26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90"/>
    <p:restoredTop sz="97532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3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172" y="3128487"/>
            <a:ext cx="8310880" cy="139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抽象、接口、多态</a:t>
            </a:r>
            <a:endParaRPr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10535920" cy="46211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常见魔术方法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sz="2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665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2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sz="2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__call()</a:t>
            </a:r>
            <a:endParaRPr lang="en-US" altLang="zh-CN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sz="2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__sleep()</a:t>
            </a: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__wake()</a:t>
            </a:r>
            <a:endParaRPr lang="en-US" altLang="zh-CN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665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autoload</a:t>
            </a:r>
            <a:r>
              <a:rPr lang="en-US" altLang="zh-CN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66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77190" y="-9740"/>
            <a:ext cx="10515600" cy="1325563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常见的魔术方法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993" y="1125220"/>
            <a:ext cx="10435167" cy="37515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__toString()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是快速获取对象的字符串表示的最快捷方式。即当我们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直接要输出一个对象时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，如</a:t>
            </a:r>
            <a:r>
              <a:rPr lang="en-US" altLang="x-none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echo $obj,print $obj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，那么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会自动调用的此魔术方法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x-none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__toString()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方法必须返回一个字符串类型的值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kern="1200" baseline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__toString()</a:t>
            </a:r>
            <a:r>
              <a:rPr lang="zh-CN" altLang="en-US" kern="1200" baseline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不能有参数</a:t>
            </a:r>
            <a:endParaRPr lang="zh-CN" altLang="en-US" kern="1200" baseline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5" y="-14185"/>
            <a:ext cx="10515600" cy="1325563"/>
          </a:xfrm>
        </p:spPr>
        <p:txBody>
          <a:bodyPr/>
          <a:lstStyle/>
          <a:p>
            <a:r>
              <a:rPr lang="en-US" altLang="zh-CN"/>
              <a:t>2.1 __toString</a:t>
            </a:r>
            <a:r>
              <a:rPr lang="zh-CN" altLang="zh-CN"/>
              <a:t>魔术方法</a:t>
            </a:r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2935" y="1036955"/>
            <a:ext cx="9810115" cy="4550410"/>
          </a:xfrm>
        </p:spPr>
        <p:txBody>
          <a:bodyPr>
            <a:normAutofit fontScale="72500" lnSpcReduction="10000"/>
          </a:bodyPr>
          <a:lstStyle/>
          <a:p>
            <a:pPr>
              <a:lnSpc>
                <a:spcPct val="17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当试图调用一个对象中不存在的方法时，就会产生错误。</a:t>
            </a: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提供了“</a:t>
            </a: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__call()</a:t>
            </a: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这个方法来处理这种情况。即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当调用一个不可访问方法（如未定义，或者不可见）时，</a:t>
            </a:r>
            <a:r>
              <a:rPr lang="en-US" altLang="x-none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__call()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会被调用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格式：</a:t>
            </a:r>
            <a:endParaRPr lang="zh-CN" altLang="en-US" sz="3200" kern="1200" baseline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 algn="l" eaLnBrk="1" hangingPunct="1">
              <a:lnSpc>
                <a:spcPct val="17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__call( string $name , array $arguments )</a:t>
            </a:r>
            <a:endParaRPr lang="zh-CN" altLang="en-US" sz="3200" kern="1200" baseline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 algn="l" eaLnBrk="1" hangingPunct="1">
              <a:lnSpc>
                <a:spcPct val="17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第一个参数</a:t>
            </a: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$name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表示方法名，</a:t>
            </a:r>
            <a:endParaRPr lang="zh-CN" altLang="en-US" sz="3200" kern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 algn="l" eaLnBrk="1" hangingPunct="1">
              <a:lnSpc>
                <a:spcPct val="17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第二参数</a:t>
            </a: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$arguments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表示调用时的参数列表（数组类型）</a:t>
            </a:r>
            <a:endParaRPr lang="zh-CN" altLang="en-US" sz="3200" kern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7660" y="-14185"/>
            <a:ext cx="10515600" cy="1325563"/>
          </a:xfrm>
        </p:spPr>
        <p:txBody>
          <a:bodyPr/>
          <a:lstStyle/>
          <a:p>
            <a:r>
              <a:rPr lang="en-US" altLang="zh-CN"/>
              <a:t>2.2 __call</a:t>
            </a:r>
            <a:r>
              <a:rPr lang="zh-CN" altLang="en-US"/>
              <a:t>魔术方法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10746740" cy="4808220"/>
          </a:xfrm>
        </p:spPr>
        <p:txBody>
          <a:bodyPr>
            <a:normAutofit fontScale="65000"/>
          </a:bodyPr>
          <a:lstStyle/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也是一种在内存中存储的数据类型，他的寿命通常随着生成该对象的程序终止而终止。有时候可能需要将对象的状态保存下来，需要时再将对象恢复。对象通过写出描述自己状态的数值来记录自己，这个过程称对象的串行化（</a:t>
            </a: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Serialization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）。以下两种情况需要将对象串行化：</a:t>
            </a:r>
            <a:endParaRPr lang="zh-CN" altLang="en-US" sz="3200" kern="1200" baseline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1" indent="-285750" algn="l" eaLnBrk="1" hangingPunct="1">
              <a:lnSpc>
                <a:spcPts val="3200"/>
              </a:lnSpc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对象需要在网络中传输时，将对象串行化成二进制串即可。</a:t>
            </a:r>
            <a:endParaRPr lang="zh-CN" altLang="en-US" sz="3200" kern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1" indent="-285750" algn="l" eaLnBrk="1" hangingPunct="1">
              <a:lnSpc>
                <a:spcPts val="3200"/>
              </a:lnSpc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对象需要持久保存时，将对象串行化后写入文件或数据库。</a:t>
            </a:r>
            <a:endParaRPr lang="zh-CN" altLang="en-US" sz="3200" kern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defTabSz="914400" eaLnBrk="1" hangingPunct="1">
              <a:lnSpc>
                <a:spcPts val="3200"/>
              </a:lnSpc>
              <a:buClr>
                <a:srgbClr val="00B0F0"/>
              </a:buClr>
              <a:buSzPct val="80000"/>
              <a:buFont typeface="Wingdings" panose="05000000000000000000" charset="0"/>
              <a:buChar char="v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串行化和反串行化函数：</a:t>
            </a:r>
            <a:endParaRPr lang="zh-CN" altLang="en-US" sz="3200" kern="1200" baseline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1" indent="-285750" algn="l" eaLnBrk="1" hangingPunct="1">
              <a:lnSpc>
                <a:spcPts val="3200"/>
              </a:lnSpc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en-US" altLang="x-none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serialize() </a:t>
            </a:r>
            <a:r>
              <a:rPr lang="en-US" altLang="x-none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串行化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，返回一个包含字节流的字符串</a:t>
            </a:r>
            <a:endParaRPr lang="zh-CN" altLang="en-US" sz="3200" kern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1" indent="-285750" algn="l" eaLnBrk="1" hangingPunct="1">
              <a:lnSpc>
                <a:spcPts val="3200"/>
              </a:lnSpc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en-US" altLang="x-none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unserialize() </a:t>
            </a:r>
            <a:r>
              <a:rPr lang="en-US" altLang="x-none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反串行化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，能够重新把字符串变回</a:t>
            </a: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原来的对象值。 </a:t>
            </a:r>
            <a:endParaRPr lang="zh-CN" altLang="en-US" sz="3200" kern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defTabSz="914400" eaLnBrk="1" hangingPunct="1">
              <a:lnSpc>
                <a:spcPts val="3200"/>
              </a:lnSpc>
              <a:buClr>
                <a:srgbClr val="00B0F0"/>
              </a:buClr>
              <a:buSzPct val="80000"/>
              <a:buFont typeface="Wingdings" panose="05000000000000000000" charset="0"/>
              <a:buChar char="v"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串行化一个对象将会保存对象的所有属性变量和类名信息，但是不会保存对象的方法</a:t>
            </a:r>
            <a:endParaRPr lang="zh-CN" altLang="en-US" sz="32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b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915" y="-9740"/>
            <a:ext cx="10515600" cy="1325563"/>
          </a:xfrm>
        </p:spPr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对象</a:t>
            </a:r>
            <a:r>
              <a:rPr lang="zh-CN"/>
              <a:t>串行化</a:t>
            </a:r>
            <a:endParaRPr 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10400453" cy="3168227"/>
          </a:xfrm>
        </p:spPr>
        <p:txBody>
          <a:bodyPr>
            <a:normAutofit fontScale="90000" lnSpcReduction="10000"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__sleep()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2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是执行串行化时自动调用的方法。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eaLnBrk="1" hangingPunct="1">
              <a:lnSpc>
                <a:spcPts val="32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注意：</a:t>
            </a:r>
            <a:r>
              <a:rPr lang="en-US" altLang="x-none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sleep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方法需要返回一个数组，其中数组中的值是需要串行化的属性名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__wakeup()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是在执行反串行化时自动调用的方法，</a:t>
            </a:r>
            <a:r>
              <a:rPr 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可以在反序列化时改变属性的值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，即再次初始化。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对象串行化魔术方法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028700"/>
            <a:ext cx="9783233" cy="306832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18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在编写面向对象程序时，常规做法是将每一个类保存为一个</a:t>
            </a:r>
            <a:r>
              <a:rPr lang="en-US" altLang="x-none" sz="18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PHP</a:t>
            </a:r>
            <a:r>
              <a:rPr lang="zh-CN" altLang="en-US" sz="18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源文件。当在一个</a:t>
            </a:r>
            <a:r>
              <a:rPr lang="en-US" altLang="x-none" sz="18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PHP</a:t>
            </a:r>
            <a:r>
              <a:rPr lang="zh-CN" altLang="en-US" sz="18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文件中需要调用一个类时很容易就可以找到，然后通过</a:t>
            </a:r>
            <a:r>
              <a:rPr lang="en-US" altLang="x-none" sz="18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include(</a:t>
            </a:r>
            <a:r>
              <a:rPr lang="zh-CN" altLang="en-US" sz="18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或</a:t>
            </a:r>
            <a:r>
              <a:rPr lang="en-US" altLang="x-none" sz="18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require)</a:t>
            </a:r>
            <a:r>
              <a:rPr lang="zh-CN" altLang="en-US" sz="18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把这个文件引入就可以了。不过有的时候，在项目中文件众多，要一一将所需类的文件</a:t>
            </a:r>
            <a:r>
              <a:rPr lang="en-US" altLang="x-none" sz="18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include</a:t>
            </a:r>
            <a:r>
              <a:rPr lang="zh-CN" altLang="en-US" sz="18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进来，是一个很让人头疼的事。</a:t>
            </a:r>
            <a:endParaRPr lang="zh-CN" altLang="en-US" sz="18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x-none" sz="18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PHP5</a:t>
            </a:r>
            <a:r>
              <a:rPr lang="zh-CN" altLang="en-US" sz="18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提供了一个</a:t>
            </a:r>
            <a:r>
              <a:rPr lang="en-US" altLang="x-none" sz="18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__autoload()</a:t>
            </a:r>
            <a:r>
              <a:rPr lang="zh-CN" altLang="en-US" sz="18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来解决这个问题。</a:t>
            </a:r>
            <a:r>
              <a:rPr lang="zh-CN" altLang="en-US" sz="18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当</a:t>
            </a:r>
            <a:r>
              <a:rPr lang="en-US" altLang="x-none" sz="18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new</a:t>
            </a:r>
            <a:r>
              <a:rPr lang="zh-CN" altLang="en-US" sz="18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实例化一个不存在的类时，则自动调用此函数并将类名作为参数传入此函数</a:t>
            </a:r>
            <a:r>
              <a:rPr lang="zh-CN" altLang="en-US" sz="18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zh-CN" altLang="en-US" sz="18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18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在定义类的文件名时，需要一个类对应一个同名的</a:t>
            </a:r>
            <a:r>
              <a:rPr lang="en-US" altLang="zh-CN" sz="18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php</a:t>
            </a:r>
            <a:r>
              <a:rPr lang="zh-CN" altLang="en-US" sz="18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文件：</a:t>
            </a:r>
            <a:endParaRPr lang="zh-CN" altLang="en-US" sz="18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65" kern="1200" baseline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Goods.class.php  ,  User.class.php</a:t>
            </a:r>
            <a:endParaRPr lang="en-US" sz="1865" kern="1200" baseline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6540" y="35345"/>
            <a:ext cx="10515600" cy="1325563"/>
          </a:xfrm>
        </p:spPr>
        <p:txBody>
          <a:bodyPr/>
          <a:lstStyle/>
          <a:p>
            <a:r>
              <a:rPr lang="en-US" altLang="zh-CN"/>
              <a:t>2.4 </a:t>
            </a:r>
            <a:r>
              <a:rPr lang="zh-CN" altLang="zh-CN"/>
              <a:t>自动加载类</a:t>
            </a:r>
            <a:endParaRPr lang="zh-CN" altLang="zh-CN"/>
          </a:p>
        </p:txBody>
      </p:sp>
      <p:sp>
        <p:nvSpPr>
          <p:cNvPr id="23556" name="Rectangle 1"/>
          <p:cNvSpPr/>
          <p:nvPr/>
        </p:nvSpPr>
        <p:spPr>
          <a:xfrm>
            <a:off x="719667" y="4212167"/>
            <a:ext cx="8746067" cy="175768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&lt;?php</a:t>
            </a:r>
            <a:endParaRPr lang="en-US" altLang="x-none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sz="186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function __autoload($className){</a:t>
            </a:r>
            <a:endParaRPr lang="en-US" sz="1865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sz="186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include_once  $className.</a:t>
            </a:r>
            <a:r>
              <a:rPr lang="en-US" sz="186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微软雅黑" panose="020B0503020204020204" pitchFamily="34" charset="-122"/>
              </a:rPr>
              <a:t>”.class.php” ;</a:t>
            </a:r>
            <a:endParaRPr lang="en-US" altLang="zh-CN" sz="1865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sz="186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}</a:t>
            </a:r>
            <a:endParaRPr lang="en-US" sz="1865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sz="186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$goodObj=new Goods();</a:t>
            </a:r>
            <a:endParaRPr lang="en-US" sz="1865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?&gt;</a:t>
            </a:r>
            <a:endParaRPr lang="en-US" altLang="x-none" sz="1865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10862733" cy="482346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单例模式</a:t>
            </a:r>
            <a:endParaRPr lang="zh-CN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工厂模式</a:t>
            </a:r>
            <a:endParaRPr lang="zh-CN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x-none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5" y="-9740"/>
            <a:ext cx="10515600" cy="1325563"/>
          </a:xfrm>
        </p:spPr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设计模式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028700"/>
            <a:ext cx="10722187" cy="5218853"/>
          </a:xfrm>
        </p:spPr>
        <p:txBody>
          <a:bodyPr>
            <a:normAutofit lnSpcReduction="10000"/>
          </a:bodyPr>
          <a:lstStyle/>
          <a:p>
            <a:pPr marL="285750" lvl="0" indent="-285750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程序运行过程中每个类只会产生一个实例化对象</a:t>
            </a:r>
            <a:endParaRPr lang="zh-CN" altLang="en-US" sz="2135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lvl="0" indent="-285750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实现思路：将产生的对象作为静态属性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三私一公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159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Single{</a:t>
            </a:r>
            <a:endParaRPr lang="en-US" altLang="zh-CN" sz="159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159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private static $instance;</a:t>
            </a:r>
            <a:endParaRPr lang="en-US" altLang="zh-CN" sz="159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159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private function  __construct(){}</a:t>
            </a:r>
            <a:endParaRPr lang="en-US" altLang="zh-CN" sz="159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159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private function  __clone(){}</a:t>
            </a:r>
            <a:endParaRPr lang="en-US" altLang="zh-CN" sz="159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159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public static function getInstance(){</a:t>
            </a:r>
            <a:endParaRPr lang="en-US" altLang="zh-CN" sz="159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159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if(! (</a:t>
            </a:r>
            <a:r>
              <a:rPr lang="en-US" altLang="zh-CN" sz="159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self::$instance  &amp;&amp; </a:t>
            </a:r>
            <a:r>
              <a:rPr lang="en-US" altLang="zh-CN" sz="159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self::$instance instanceof self)){</a:t>
            </a:r>
            <a:endParaRPr lang="en-US" altLang="zh-CN" sz="159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159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self::$instance=new Single;</a:t>
            </a:r>
            <a:endParaRPr lang="en-US" altLang="zh-CN" sz="159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159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}</a:t>
            </a:r>
            <a:endParaRPr lang="en-US" altLang="zh-CN" sz="159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159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return self::$instance;</a:t>
            </a:r>
            <a:endParaRPr lang="en-US" altLang="zh-CN" sz="159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159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}</a:t>
            </a:r>
            <a:endParaRPr lang="en-US" altLang="zh-CN" sz="159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159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59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915" y="35345"/>
            <a:ext cx="10515600" cy="1325563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单例模式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220893"/>
            <a:ext cx="10818707" cy="5286587"/>
          </a:xfrm>
        </p:spPr>
        <p:txBody>
          <a:bodyPr>
            <a:normAutofit fontScale="25000" lnSpcReduction="10000"/>
          </a:bodyPr>
          <a:lstStyle/>
          <a:p>
            <a:pPr marL="285750" lvl="0" indent="-285750" eaLnBrk="1" hangingPunct="1">
              <a:lnSpc>
                <a:spcPct val="20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8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通过一个工厂类来为不同的类创建对象</a:t>
            </a:r>
            <a:endParaRPr lang="zh-CN" altLang="en-US" sz="8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lvl="0" indent="-285750" eaLnBrk="1" hangingPunct="1">
              <a:lnSpc>
                <a:spcPct val="20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8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在工类类中一般只有一个实例化对象的方法</a:t>
            </a:r>
            <a:endParaRPr lang="zh-CN" altLang="en-US" sz="8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20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endParaRPr lang="en-US" altLang="zh-CN" sz="8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4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zh-CN" sz="8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class Factory{</a:t>
            </a:r>
            <a:endParaRPr lang="en-US" altLang="zh-CN" sz="8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4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zh-CN" sz="8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public static function getInstance($className){</a:t>
            </a:r>
            <a:endParaRPr lang="en-US" altLang="zh-CN" sz="8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914400" lvl="2" indent="0" eaLnBrk="1" hangingPunct="1">
              <a:lnSpc>
                <a:spcPct val="14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zh-CN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	</a:t>
            </a:r>
            <a:r>
              <a:rPr lang="en-US" altLang="zh-CN" sz="8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$object=new $className();</a:t>
            </a:r>
            <a:endParaRPr lang="en-US" altLang="zh-CN" sz="8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914400" lvl="2" indent="0" eaLnBrk="1" hangingPunct="1">
              <a:lnSpc>
                <a:spcPct val="14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zh-CN" sz="8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return $object;</a:t>
            </a:r>
            <a:endParaRPr lang="en-US" altLang="zh-CN" sz="8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4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zh-CN" sz="8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}</a:t>
            </a:r>
            <a:endParaRPr lang="en-US" altLang="zh-CN" sz="8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4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zh-CN" sz="8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en-US" altLang="zh-CN" sz="8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914400" lvl="2" indent="0" eaLnBrk="1" hangingPunct="1">
              <a:lnSpc>
                <a:spcPct val="200000"/>
              </a:lnSpc>
              <a:buNone/>
            </a:pP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45110" y="2960"/>
            <a:ext cx="10515600" cy="1325563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工厂模式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将之前封装的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类重新封装成单例模式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815340" y="1413087"/>
            <a:ext cx="10182013" cy="47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面向对象三大基本特征</a:t>
            </a:r>
            <a:endParaRPr lang="zh-CN" altLang="en-US" sz="320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封装</a:t>
            </a:r>
            <a:endParaRPr lang="zh-CN" altLang="en-US" sz="320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继承</a:t>
            </a:r>
            <a:endParaRPr lang="zh-CN" altLang="en-US" sz="320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多态</a:t>
            </a: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抽象</a:t>
            </a: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接口</a:t>
            </a: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Trait</a:t>
            </a:r>
            <a:endParaRPr kumimoji="1" lang="en-US" altLang="zh-CN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19667" y="1125220"/>
            <a:ext cx="10182013" cy="353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常见的关键字</a:t>
            </a:r>
            <a:endParaRPr kumimoji="1" 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常见魔术方法</a:t>
            </a:r>
            <a:endParaRPr lang="zh-CN" altLang="en-US" sz="320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设计模式</a:t>
            </a:r>
            <a:endParaRPr kumimoji="1" lang="zh-CN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zh-CN" altLang="en-US" sz="2665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10535920" cy="46211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常见关键字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final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static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instansof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clone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endParaRPr lang="en-US" altLang="zh-CN" sz="266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77190" y="-9740"/>
            <a:ext cx="10515600" cy="1325563"/>
          </a:xfrm>
        </p:spPr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常见的关键字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9985587" cy="4403513"/>
          </a:xfrm>
        </p:spPr>
        <p:txBody>
          <a:bodyPr>
            <a:normAutofit fontScale="95000"/>
          </a:bodyPr>
          <a:lstStyle/>
          <a:p>
            <a:pPr lvl="0"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PHP5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中新增加了</a:t>
            </a: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final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关键字，它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只能用来修饰类和方法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不能使用final这个关键字来修饰成员属性 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final的特性：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使用final关键字标识的类不能被继承</a:t>
            </a: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即不可能有子类； 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使用final关键字标识的方法不能被子类覆盖（重写）；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8140" y="-9740"/>
            <a:ext cx="10515600" cy="1325563"/>
          </a:xfrm>
        </p:spPr>
        <p:txBody>
          <a:bodyPr/>
          <a:lstStyle/>
          <a:p>
            <a:r>
              <a:rPr lang="en-US" altLang="zh-CN"/>
              <a:t>1.1 final</a:t>
            </a:r>
            <a:r>
              <a:rPr lang="zh-CN" altLang="en-US"/>
              <a:t>关键字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4205" y="1132514"/>
            <a:ext cx="10862310" cy="462788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5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x-none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关键字用于修饰类的成员属性和成员方法（即为静态属性和静态方法）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5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一般将所有对象都相同的属性和方法设为静态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5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类中的静态属性和静态方法不用实例化</a:t>
            </a: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(new)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就可以直接使用类名访问。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eaLnBrk="1" hangingPunct="1">
              <a:lnSpc>
                <a:spcPct val="115000"/>
              </a:lnSpc>
              <a:buClr>
                <a:srgbClr val="00B0F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en-US" altLang="x-none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::$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静态属性       类</a:t>
            </a:r>
            <a:r>
              <a:rPr lang="en-US" altLang="x-none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::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静态方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法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lnSpc>
                <a:spcPct val="115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在类的内部，不能用</a:t>
            </a: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this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来引用静态变量或静态方法，而需要用</a:t>
            </a: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self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来引用。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15000"/>
              </a:lnSpc>
              <a:buClr>
                <a:srgbClr val="00B0F0"/>
              </a:buClr>
              <a:buSzPct val="90000"/>
              <a:buNone/>
            </a:pP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self::$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静态属性     </a:t>
            </a:r>
            <a:r>
              <a:rPr lang="en-US" altLang="x-none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self::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静态方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法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lnSpc>
                <a:spcPct val="115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静态方法中不可以使用非静态的属性和方法。即不让使用</a:t>
            </a:r>
            <a:r>
              <a:rPr lang="en-US" altLang="x-none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$this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hangingPunct="1">
              <a:lnSpc>
                <a:spcPct val="115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静态属性是共享的。也就是</a:t>
            </a:r>
            <a:r>
              <a:rPr lang="en-US" altLang="x-none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new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很多对象也是共用一个属性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77190" y="-8470"/>
            <a:ext cx="10515600" cy="1325563"/>
          </a:xfrm>
        </p:spPr>
        <p:txBody>
          <a:bodyPr/>
          <a:lstStyle/>
          <a:p>
            <a:r>
              <a:rPr lang="en-US" altLang="zh-CN" dirty="0"/>
              <a:t>1.2 static</a:t>
            </a:r>
            <a:r>
              <a:rPr lang="zh-CN" altLang="en-US" dirty="0"/>
              <a:t>关键字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10463107" cy="386757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const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是一个在类中定义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常量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的关键字，我们都知道在PHP中定义常量使用的是”define()”这个函数，但是在类里面定义常量使用的是”const”这个关键字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x-none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onst只能修饰的成员属性（常量属性），其访问方式和static修饰的成员访问的方式差不多，也是使用”类名”，在方法里面使用”self”关键字。但是不用使用”$”符号，也不能使用对象来访问。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self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::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量属性 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类内部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类名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常量属性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类外部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68935" y="-9740"/>
            <a:ext cx="10515600" cy="1325563"/>
          </a:xfrm>
        </p:spPr>
        <p:txBody>
          <a:bodyPr/>
          <a:lstStyle/>
          <a:p>
            <a:r>
              <a:rPr lang="en-US" altLang="zh-CN" dirty="0"/>
              <a:t>1.3 const</a:t>
            </a:r>
            <a:r>
              <a:rPr lang="zh-CN" altLang="en-US" dirty="0"/>
              <a:t>关键字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207347"/>
            <a:ext cx="9121140" cy="107018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x-none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“instanceof”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操作符用于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检测当前对象实例是否属于某一个类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的类型。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94640" y="-14185"/>
            <a:ext cx="10515600" cy="1325563"/>
          </a:xfrm>
        </p:spPr>
        <p:txBody>
          <a:bodyPr/>
          <a:lstStyle/>
          <a:p>
            <a:r>
              <a:rPr lang="en-US" altLang="zh-CN"/>
              <a:t>1.4 instansof</a:t>
            </a:r>
            <a:r>
              <a:rPr lang="zh-CN" altLang="en-US"/>
              <a:t>关键字</a:t>
            </a:r>
            <a:endParaRPr lang="zh-CN" altLang="en-US"/>
          </a:p>
        </p:txBody>
      </p:sp>
      <p:sp>
        <p:nvSpPr>
          <p:cNvPr id="23556" name="Rectangle 1"/>
          <p:cNvSpPr/>
          <p:nvPr/>
        </p:nvSpPr>
        <p:spPr>
          <a:xfrm>
            <a:off x="911860" y="2676313"/>
            <a:ext cx="8746067" cy="261112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&lt;?php</a:t>
            </a:r>
            <a:endParaRPr lang="en-US" altLang="x-none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86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class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Person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 ... ...  }</a:t>
            </a:r>
            <a:endParaRPr lang="en-US" altLang="x-none" sz="1600" dirty="0">
              <a:solidFill>
                <a:srgbClr val="8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86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class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Student </a:t>
            </a:r>
            <a:r>
              <a:rPr lang="en-US" altLang="x-none" sz="186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extends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Person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  ...  ...  }</a:t>
            </a:r>
            <a:endParaRPr lang="en-US" altLang="x-none" sz="1600" dirty="0">
              <a:solidFill>
                <a:srgbClr val="8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$p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186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new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Person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();</a:t>
            </a:r>
            <a:endParaRPr lang="en-US" altLang="x-none" sz="1600" dirty="0">
              <a:solidFill>
                <a:srgbClr val="8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186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new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Student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();</a:t>
            </a:r>
            <a:endParaRPr lang="en-US" altLang="x-none" sz="1600" dirty="0">
              <a:solidFill>
                <a:srgbClr val="8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86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echo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$p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instanceof Student;    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结果为</a:t>
            </a:r>
            <a:r>
              <a:rPr lang="en-US" altLang="x-none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false</a:t>
            </a:r>
            <a:endParaRPr lang="en-US" altLang="x-none" sz="16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86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echo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instanceof Student ;   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结果为</a:t>
            </a:r>
            <a:r>
              <a:rPr lang="en-US" altLang="x-none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true</a:t>
            </a:r>
            <a:endParaRPr lang="en-US" altLang="x-none" sz="16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86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echo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instanceof Person;    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结果为</a:t>
            </a:r>
            <a:r>
              <a:rPr lang="en-US" altLang="x-none" sz="1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true</a:t>
            </a:r>
            <a:endParaRPr lang="en-US" altLang="x-none" sz="16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?&gt;</a:t>
            </a:r>
            <a:endParaRPr lang="en-US" altLang="x-none" sz="1865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10671387" cy="4635500"/>
          </a:xfrm>
        </p:spPr>
        <p:txBody>
          <a:bodyPr>
            <a:normAutofit fontScale="90000" lnSpcReduction="10000"/>
          </a:bodyPr>
          <a:lstStyle/>
          <a:p>
            <a:pPr algn="l" defTabSz="914400" eaLnBrk="1" hangingPunct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有时可能需要根据一个对象完全克隆出一个一模一样的对象，而且克隆以后，两个对象互不干扰。因为对象属于引用类型，普通的“</a:t>
            </a:r>
            <a:r>
              <a:rPr lang="en-US" altLang="x-none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=”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号属于引用赋值，所有需要“</a:t>
            </a:r>
            <a:r>
              <a:rPr lang="en-US" altLang="x-none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clone”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来复制一份。</a:t>
            </a:r>
            <a:endParaRPr lang="zh-CN" altLang="en-US" kern="1200" baseline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defTabSz="914400" eaLnBrk="1" hangingPunct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格式：  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 algn="l" defTabSz="914400" eaLnBrk="1" hangingPunct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$obj = new Class();</a:t>
            </a:r>
            <a:endParaRPr lang="en-US" altLang="x-none" kern="1200" baseline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 algn="l" defTabSz="914400" eaLnBrk="1" hangingPunct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en-US" altLang="x-none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$objectcopy=</a:t>
            </a: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clone</a:t>
            </a:r>
            <a:r>
              <a:rPr lang="en-US" altLang="x-none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$obj;</a:t>
            </a:r>
            <a:endParaRPr lang="en-US" altLang="x-none" kern="1200" baseline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defTabSz="914400" eaLnBrk="1" hangingPunct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魔术方法：</a:t>
            </a: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__clone()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当执行</a:t>
            </a:r>
            <a:r>
              <a:rPr lang="en-US" altLang="x-none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clone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克隆时会自动调用的方法</a:t>
            </a:r>
            <a:r>
              <a:rPr lang="en-US" altLang="x-none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 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主要用于解决对象中特殊属性的复制操作。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8130" y="-9740"/>
            <a:ext cx="10515600" cy="1325563"/>
          </a:xfrm>
        </p:spPr>
        <p:txBody>
          <a:bodyPr/>
          <a:lstStyle/>
          <a:p>
            <a:r>
              <a:rPr lang="en-US" altLang="zh-CN"/>
              <a:t>1.5 clone</a:t>
            </a:r>
            <a:r>
              <a:rPr lang="zh-CN" altLang="en-US"/>
              <a:t>关键字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3138</Words>
  <Application>WPS 演示</Application>
  <PresentationFormat>自定义</PresentationFormat>
  <Paragraphs>183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PowerPoint 演示文稿</vt:lpstr>
      <vt:lpstr>PowerPoint 演示文稿</vt:lpstr>
      <vt:lpstr>1 常见的关键字</vt:lpstr>
      <vt:lpstr>1.1 final关键字</vt:lpstr>
      <vt:lpstr>1.2 static关键字</vt:lpstr>
      <vt:lpstr>1.3 const关键字</vt:lpstr>
      <vt:lpstr>1.4 instansof关键字</vt:lpstr>
      <vt:lpstr>1.5 clone关键字</vt:lpstr>
      <vt:lpstr>2 常见的魔术方法</vt:lpstr>
      <vt:lpstr>2.1 __toString魔术方法</vt:lpstr>
      <vt:lpstr>2.2 __call魔术方法</vt:lpstr>
      <vt:lpstr>2.3 对象串行化</vt:lpstr>
      <vt:lpstr>对象串行化魔术方法</vt:lpstr>
      <vt:lpstr>2.4 自动加载类</vt:lpstr>
      <vt:lpstr>3. 设计模式</vt:lpstr>
      <vt:lpstr>3.1 单例模式</vt:lpstr>
      <vt:lpstr>3.2 工厂模式</vt:lpstr>
      <vt:lpstr>思考：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192</cp:revision>
  <dcterms:created xsi:type="dcterms:W3CDTF">2016-09-06T02:25:00Z</dcterms:created>
  <dcterms:modified xsi:type="dcterms:W3CDTF">2019-08-29T10:58:01Z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