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8942" autoAdjust="0"/>
  </p:normalViewPr>
  <p:slideViewPr>
    <p:cSldViewPr snapToGrid="0" snapToObjects="1">
      <p:cViewPr varScale="1">
        <p:scale>
          <a:sx n="114" d="100"/>
          <a:sy n="114" d="100"/>
        </p:scale>
        <p:origin x="-29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3152" y="3077687"/>
            <a:ext cx="8310880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面向对象命名空间</a:t>
            </a:r>
            <a:endParaRPr 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740833"/>
            <a:ext cx="10467340" cy="443738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命名空间中的元素使用同样的原理。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非限定名称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不包含前缀的名称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2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$obj=new Test();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限定名称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(包含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前缀的名称)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2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$obj=new php\Test();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完全限定名称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(包含了全局前缀的名称)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$obj=new \yhit\php\Test();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z="2400" smtClean="0"/>
            </a:fld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220893"/>
            <a:ext cx="10818707" cy="528658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x-none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 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命名空间的实现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受到其语言自身的动态特征的影响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。因此，如果要将下面的代码转换到命名空间中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必须使用完全限定名称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sz="3335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sym typeface="+mn-ea"/>
            </a:endParaRPr>
          </a:p>
          <a:p>
            <a:pPr marL="914400" lvl="2" indent="0" eaLnBrk="1" hangingPunct="1">
              <a:lnSpc>
                <a:spcPct val="200000"/>
              </a:lnSpc>
              <a:buNone/>
            </a:pPr>
            <a:endParaRPr lang="en-US" altLang="x-none" sz="4800" b="1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x-none" sz="4800" b="1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7660" y="27090"/>
            <a:ext cx="10515600" cy="1325563"/>
          </a:xfrm>
        </p:spPr>
        <p:txBody>
          <a:bodyPr/>
          <a:lstStyle/>
          <a:p>
            <a:r>
              <a:rPr lang="en-US" altLang="zh-CN"/>
              <a:t>6. </a:t>
            </a:r>
            <a:r>
              <a:rPr lang="en-US" altLang="zh-CN">
                <a:sym typeface="Arial" panose="020B0604020202020204" pitchFamily="34" charset="0"/>
              </a:rPr>
              <a:t> 命名空间和动态语言特征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597015" y="2839720"/>
            <a:ext cx="4321175" cy="1614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$test='\yhit\one';</a:t>
            </a:r>
            <a:endParaRPr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$test();</a:t>
            </a:r>
            <a:endParaRPr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echo constant('\yhit\HOST');</a:t>
            </a:r>
            <a:endParaRPr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72540" y="2839720"/>
            <a:ext cx="4859655" cy="2168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namespace yhit;</a:t>
            </a:r>
            <a:endParaRPr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const HOST="127.0.0.1";</a:t>
            </a:r>
            <a:endParaRPr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function one(){</a:t>
            </a:r>
            <a:endParaRPr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echo "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This is one .</a:t>
            </a:r>
            <a:r>
              <a:rPr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&lt;br&gt;";</a:t>
            </a:r>
            <a:endParaRPr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993" y="1110827"/>
            <a:ext cx="10662073" cy="4348480"/>
          </a:xfrm>
        </p:spPr>
        <p:txBody>
          <a:bodyPr>
            <a:normAutofit fontScale="82500" lnSpcReduction="10000"/>
          </a:bodyPr>
          <a:lstStyle/>
          <a:p>
            <a:pPr lvl="0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支持两种抽象的访问当前命名空间内部元素的方法，</a:t>
            </a:r>
            <a:r>
              <a:rPr lang="en-US" altLang="x-none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__NAMESPACE__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魔术常量和</a:t>
            </a:r>
            <a:r>
              <a:rPr lang="en-US" altLang="x-none" i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namespace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关键字。 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x-none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__NAMESPACE__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的值是包含当前命名空间名称的字符串。在全局的，不包括在任何命名空间中的代码，它包含一个空的字符串。 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 </a:t>
            </a:r>
            <a:r>
              <a:rPr lang="en-US" altLang="x-none" i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namespace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可用来显式访问当前命名空间或子命名空间中的元素。它等价于类中的 </a:t>
            </a:r>
            <a:r>
              <a:rPr lang="en-US" altLang="x-none" i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self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操作符。 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9875" y="-9525"/>
            <a:ext cx="11016615" cy="1325880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ffectLst/>
              </a:rPr>
              <a:t>7.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ffectLst/>
                <a:sym typeface="Arial" panose="020B0604020202020204" pitchFamily="34" charset="0"/>
              </a:rPr>
              <a:t>namespace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/>
                <a:sym typeface="Arial" panose="020B0604020202020204" pitchFamily="34" charset="0"/>
              </a:rPr>
              <a:t>关键字和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ffectLst/>
                <a:sym typeface="Arial" panose="020B0604020202020204" pitchFamily="34" charset="0"/>
              </a:rPr>
              <a:t>_​_​NAMESPACE_​_​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/>
                <a:sym typeface="Arial" panose="020B0604020202020204" pitchFamily="34" charset="0"/>
              </a:rPr>
              <a:t>常量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effectLst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723880" cy="4699000"/>
          </a:xfrm>
        </p:spPr>
        <p:txBody>
          <a:bodyPr>
            <a:normAutofit fontScale="95000" lnSpcReduction="10000"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别名（命名空间起别名）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namespace yhit\php;</a:t>
            </a:r>
            <a:endParaRPr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 </a:t>
            </a:r>
            <a:r>
              <a:rPr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yhit\php as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yhdata</a:t>
            </a:r>
            <a:r>
              <a:rPr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 yhit\php; </a:t>
            </a:r>
            <a:endParaRPr 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导入（导入类）</a:t>
            </a:r>
            <a:endParaRPr 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\Teacher;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$teacher=new Teacher();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$teacher-&gt;getMoney();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8130" y="-9740"/>
            <a:ext cx="10515600" cy="1325563"/>
          </a:xfrm>
        </p:spPr>
        <p:txBody>
          <a:bodyPr/>
          <a:lstStyle/>
          <a:p>
            <a:r>
              <a:rPr lang="en-US" altLang="zh-CN"/>
              <a:t>8. 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/>
                <a:latin typeface="Franklin Gothic Medium" panose="020B0603020102020204" pitchFamily="2" charset="0"/>
                <a:sym typeface="Arial" panose="020B0604020202020204" pitchFamily="34" charset="0"/>
              </a:rPr>
              <a:t>使用命名空间：别名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/>
                <a:latin typeface="Franklin Gothic Medium" panose="020B0603020102020204" pitchFamily="2" charset="0"/>
                <a:sym typeface="Arial" panose="020B0604020202020204" pitchFamily="34" charset="0"/>
              </a:rPr>
              <a:t>/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/>
                <a:latin typeface="Franklin Gothic Medium" panose="020B0603020102020204" pitchFamily="2" charset="0"/>
                <a:sym typeface="Arial" panose="020B0604020202020204" pitchFamily="34" charset="0"/>
              </a:rPr>
              <a:t>导入</a:t>
            </a:r>
            <a:endParaRPr lang="zh-CN" altLang="en-US">
              <a:solidFill>
                <a:schemeClr val="accent5">
                  <a:lumMod val="75000"/>
                </a:schemeClr>
              </a:solidFill>
              <a:effectLst/>
              <a:latin typeface="Franklin Gothic Medium" panose="020B0603020102020204" pitchFamily="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2935" y="1111250"/>
            <a:ext cx="9672320" cy="482473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如果没有定义任何命名空间，所有的类与函数的定义都是在全局空间，与 </a:t>
            </a: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引入命名空间概念前一样。在名称前加上前缀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示该名称是全局空间中的名称，即使该名称位于其它的命名空间中时也是如此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namespace yhit\php;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print_r($v){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echo "&lt;pre&gt;";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print_r($v);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echo "&lt;/pre&gt;";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print_r($_SERVER);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1150" y="-974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9.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全局空间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Franklin Gothic Medium" panose="020B0603020102020204" pitchFamily="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16187" y="1124373"/>
            <a:ext cx="9374293" cy="3353647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在一个命名空间中，当 </a:t>
            </a:r>
            <a:r>
              <a:rPr lang="en-US" altLang="x-none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 </a:t>
            </a:r>
            <a:r>
              <a:rPr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遇到一个非限定的类、函数或常量名称时，它使用不同的优先策略来解析该名称。类名称总是解析到当前命名空间中的名称。因此在</a:t>
            </a: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访问系统内部或不包含在命名空间中的类名称时，必须使用完全限定名称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对于函数和常量来说，如果当前命名空间中不存在该函数或常量，PHP 会退而使用全局空间中的函数或常量。</a:t>
            </a:r>
            <a:endParaRPr lang="en-US" altLang="zh-CN"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68935" y="-5930"/>
            <a:ext cx="10515600" cy="1325563"/>
          </a:xfrm>
        </p:spPr>
        <p:txBody>
          <a:bodyPr/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10.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使用命名空间：后备全局函数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/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常量</a:t>
            </a:r>
            <a:endParaRPr lang="zh-CN" altLang="en-US">
              <a:solidFill>
                <a:schemeClr val="accent5">
                  <a:lumMod val="75000"/>
                </a:schemeClr>
              </a:solidFill>
              <a:latin typeface="Franklin Gothic Medium" panose="020B0603020102020204" pitchFamily="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72399" y="365102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719667" y="1125220"/>
            <a:ext cx="10182013" cy="353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关键字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魔术方法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设计模式</a:t>
            </a:r>
            <a:endParaRPr kumimoji="1" 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2665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502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命名空间概述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定义命名空间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定义子命名空间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在同一个文件中定义多个命名空间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使用命名空间：基础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命名空间和动态语言特征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namespace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关键字和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_​_​NAMESPACE_​_​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常量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使用命名空间：别名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导入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全局空间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使用命名空间：后备全局函数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常量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anchor="ctr"/>
          <a:lstStyle/>
          <a:p>
            <a:r>
              <a:rPr lang="en-US" altLang="zh-CN" dirty="0"/>
              <a:t>1.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命名空间概述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087" y="1124373"/>
            <a:ext cx="10266680" cy="292481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2665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命名空间</a:t>
            </a:r>
            <a:endParaRPr kumimoji="0" lang="zh-CN" altLang="en-US" sz="2665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742950" lvl="1" indent="-285750" fontAlgn="auto">
              <a:lnSpc>
                <a:spcPct val="13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213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广义上来说，命名空间是一种封装事物的方法。在很多地方都可以见到这种抽象概念。例如，在操作系统中目录用来将相关文件分组，对于目录中的文件来说，它就扮演了命名空间的角色。这个原理应用到程序设计领域就是命名空间的概念</a:t>
            </a:r>
            <a:endParaRPr lang="zh-CN" altLang="en-US" sz="213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-4572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en-US" altLang="zh-CN" sz="2665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PHP5.3.0</a:t>
            </a:r>
            <a:r>
              <a:rPr kumimoji="0" lang="zh-CN" altLang="en-US" sz="2665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以后引入命名空间的概念</a:t>
            </a:r>
            <a:endParaRPr kumimoji="0" lang="zh-CN" altLang="en-US" sz="2665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915" y="-9740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en-US" altLang="zh-CN" dirty="0">
                <a:sym typeface="Arial" panose="020B0604020202020204" pitchFamily="34" charset="0"/>
              </a:rPr>
              <a:t>定义命名空间</a:t>
            </a:r>
            <a:endParaRPr lang="en-US" altLang="zh-CN" dirty="0">
              <a:sym typeface="+mn-ea"/>
            </a:endParaRPr>
          </a:p>
        </p:txBody>
      </p:sp>
      <p:sp>
        <p:nvSpPr>
          <p:cNvPr id="9219" name="TextBox 24"/>
          <p:cNvSpPr>
            <a:spLocks noGrp="1"/>
          </p:cNvSpPr>
          <p:nvPr>
            <p:ph idx="1"/>
          </p:nvPr>
        </p:nvSpPr>
        <p:spPr>
          <a:xfrm>
            <a:off x="336127" y="1316567"/>
            <a:ext cx="10632440" cy="4118610"/>
          </a:xfrm>
        </p:spPr>
        <p:txBody>
          <a:bodyPr vert="horz" wrap="square" lIns="121920" tIns="60960" rIns="121920" bIns="60960" anchor="t">
            <a:spAutoFit/>
          </a:bodyPr>
          <a:lstStyle/>
          <a:p>
            <a:pPr lvl="0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zh-CN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虽然任意合法的</a:t>
            </a:r>
            <a:r>
              <a:rPr lang="en-US" altLang="x-none" sz="186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代码都可以包含在命名空间中，但只有三种类型的代码受命名空间的影响，它们是：</a:t>
            </a:r>
            <a:r>
              <a:rPr lang="zh-CN" altLang="en-US" sz="1865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类，函数和常量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。 </a:t>
            </a:r>
            <a:endParaRPr lang="zh-CN" altLang="en-US" sz="1865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命名空间通过关键字</a:t>
            </a:r>
            <a:r>
              <a:rPr lang="en-US" altLang="x-none" sz="1865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namespace 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来声明。如果一个文件中包含命名空间，它</a:t>
            </a:r>
            <a:r>
              <a:rPr lang="zh-CN" altLang="en-US" sz="1865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必须在其它所有代码之前声明命名空间。</a:t>
            </a:r>
            <a:endParaRPr lang="zh-CN" altLang="en-US" sz="1865" b="1" kern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457200" lvl="1" indent="0" algn="just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&lt;?php</a:t>
            </a:r>
            <a:endParaRPr lang="zh-CN" altLang="en-US" sz="1400" b="1" i="1" baseline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457200" lvl="1" indent="0" algn="just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x-none" sz="14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zh-CN" altLang="en-US" sz="14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namespace MyProject;</a:t>
            </a:r>
            <a:endParaRPr lang="zh-CN" altLang="en-US" sz="1400" b="1" i="1" baseline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457200" lvl="1" indent="0" algn="just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x-none" sz="14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zh-CN" altLang="en-US" sz="14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const CONNECT_OK = 1;</a:t>
            </a:r>
            <a:endParaRPr lang="zh-CN" altLang="en-US" sz="1400" b="1" i="1" baseline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457200" lvl="1" indent="0" algn="just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x-none" sz="14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zh-CN" altLang="en-US" sz="14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class Connection { /* ... */ }</a:t>
            </a:r>
            <a:endParaRPr lang="zh-CN" altLang="en-US" sz="1400" b="1" i="1" baseline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457200" lvl="1" indent="0" algn="just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x-none" sz="14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zh-CN" altLang="en-US" sz="14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function connect() { /* ... */  }</a:t>
            </a:r>
            <a:endParaRPr lang="zh-CN" altLang="en-US" sz="1400" b="1" i="1" baseline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457200" lvl="1" indent="0" algn="just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?&gt;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124373"/>
            <a:ext cx="10398760" cy="4527973"/>
          </a:xfrm>
        </p:spPr>
        <p:txBody>
          <a:bodyPr>
            <a:normAutofit fontScale="67500" lnSpcReduction="10000"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与目录和文件的关系很象，</a:t>
            </a:r>
            <a:r>
              <a:rPr lang="en-US" altLang="x-none" sz="3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 </a:t>
            </a: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命名空间也允许指定层次化的命名空间的名称。因此，命名空间的名字可以使用分层次的方式定义：</a:t>
            </a:r>
            <a:r>
              <a:rPr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buClr>
                <a:srgbClr val="00B0F0"/>
              </a:buClr>
              <a:buSzPct val="90000"/>
              <a:buNone/>
            </a:pPr>
            <a:endParaRPr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&lt;?php</a:t>
            </a:r>
            <a:endParaRPr lang="en-US" altLang="x-none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namespace MyProject\Sub\Level;</a:t>
            </a:r>
            <a:endParaRPr lang="en-US" altLang="x-none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None/>
            </a:pPr>
            <a:endParaRPr lang="en-US" altLang="x-none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const CONNECT_OK = 1;</a:t>
            </a:r>
            <a:endParaRPr lang="en-US" altLang="x-none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class Connection { /* ... */ }</a:t>
            </a:r>
            <a:endParaRPr lang="en-US" altLang="x-none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function connect() { /* ... */  }</a:t>
            </a:r>
            <a:endParaRPr lang="en-US" altLang="x-none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?&gt;</a:t>
            </a:r>
            <a:endParaRPr lang="en-US" altLang="x-none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>
              <a:lnSpc>
                <a:spcPct val="150000"/>
              </a:lnSpc>
            </a:pPr>
            <a:endParaRPr lang="en-US" altLang="x-none" sz="2665" kern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zh-CN" altLang="en-US" sz="3200" dirty="0">
              <a:solidFill>
                <a:schemeClr val="bg2">
                  <a:lumMod val="1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915" y="18835"/>
            <a:ext cx="10515600" cy="1325563"/>
          </a:xfrm>
        </p:spPr>
        <p:txBody>
          <a:bodyPr/>
          <a:lstStyle/>
          <a:p>
            <a:r>
              <a:rPr lang="en-US" altLang="zh-CN"/>
              <a:t>3. </a:t>
            </a:r>
            <a:r>
              <a:rPr lang="en-US" altLang="zh-CN">
                <a:sym typeface="Arial" panose="020B0604020202020204" pitchFamily="34" charset="0"/>
              </a:rPr>
              <a:t>定义子命名空间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64210" y="1057275"/>
            <a:ext cx="10862945" cy="5255260"/>
          </a:xfrm>
        </p:spPr>
        <p:txBody>
          <a:bodyPr>
            <a:normAutofit fontScale="57500" lnSpcReduction="10000"/>
          </a:bodyPr>
          <a:lstStyle/>
          <a:p>
            <a:pPr>
              <a:lnSpc>
                <a:spcPct val="9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可以在同一个文件中定义多个命名空间。在同一个文件中定义多个命名空间有两种语法形式。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在实际的编程实践中，非常不提倡在同一个文件中定义多个命名空间。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266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&lt;?php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    </a:t>
            </a:r>
            <a:r>
              <a:rPr lang="en-US" altLang="x-none" sz="3200" dirty="0">
                <a:solidFill>
                  <a:srgbClr val="FF0000"/>
                </a:solidFill>
                <a:latin typeface="Franklin Gothic Medium" panose="020B0603020102020204" pitchFamily="2" charset="0"/>
                <a:sym typeface="+mn-ea"/>
              </a:rPr>
              <a:t>namespace 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MyProject;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endParaRPr lang="en-US" altLang="x-none" sz="2400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    const CONNECT_OK = 1;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    class Connection { /* ... */ }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    function connect() { /* ... */  }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endParaRPr lang="en-US" altLang="x-none" sz="2400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  </a:t>
            </a:r>
            <a:r>
              <a:rPr lang="en-US" altLang="x-none" sz="3200" dirty="0">
                <a:solidFill>
                  <a:srgbClr val="FF0000"/>
                </a:solidFill>
                <a:latin typeface="Franklin Gothic Medium" panose="020B0603020102020204" pitchFamily="2" charset="0"/>
                <a:sym typeface="+mn-ea"/>
              </a:rPr>
              <a:t>  namespace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AnotherProject;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endParaRPr lang="en-US" altLang="x-none" sz="2400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    const CONNECT_OK = 1;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    class Connection { /* ... */ }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    function connect() { /* ... */  }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     ?&gt;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endParaRPr lang="en-US" altLang="x-none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6215" y="-30060"/>
            <a:ext cx="10515600" cy="1325563"/>
          </a:xfrm>
        </p:spPr>
        <p:txBody>
          <a:bodyPr/>
          <a:lstStyle/>
          <a:p>
            <a:r>
              <a:rPr lang="en-US" altLang="zh-CN"/>
              <a:t>4.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 </a:t>
            </a:r>
            <a:r>
              <a:rPr lang="en-US" altLang="zh-CN">
                <a:sym typeface="Arial" panose="020B0604020202020204" pitchFamily="34" charset="0"/>
              </a:rPr>
              <a:t>在同一个文件中定义多个命名空间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2935" y="393065"/>
            <a:ext cx="10352405" cy="5325110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不建议使用上面实例</a:t>
            </a: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的这种语法在单个文件中定义多个命名空间。建议使用下面的大括号形式的语法。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大括号外不能有任何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&lt;?php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</a:t>
            </a:r>
            <a:r>
              <a:rPr lang="en-US" altLang="x-none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namespace</a:t>
            </a: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MyProject {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	… …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}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</a:t>
            </a:r>
            <a:r>
              <a:rPr lang="en-US" altLang="x-none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namespace </a:t>
            </a: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AnotherProject {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	... … 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}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//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不包含在命名空间中的代码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x-none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namespace </a:t>
            </a: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{ // 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全局代码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	... ...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}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?&gt;</a:t>
            </a:r>
            <a:endParaRPr lang="en-US" altLang="x-none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028700"/>
            <a:ext cx="10722187" cy="521885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可以将 </a:t>
            </a:r>
            <a:r>
              <a:rPr lang="en-US" altLang="x-none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 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命名空间与文件系统作一个简单的类比。在文件系统中访问一个文件有三种方式： 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相对文件名形式如</a:t>
            </a:r>
            <a:r>
              <a:rPr lang="en-US" altLang="x-none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foo.txt。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它会被解析为 </a:t>
            </a:r>
            <a:r>
              <a:rPr lang="en-US" altLang="x-none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currentdirectory/foo.txt，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 </a:t>
            </a:r>
            <a:r>
              <a:rPr lang="en-US" altLang="x-none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currentdirectory 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表示当前目录。因此如果当前目录是 </a:t>
            </a:r>
            <a:r>
              <a:rPr lang="en-US" altLang="x-none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/home/foo，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则该文件名被解析为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/home/foo/foo.txt。 </a:t>
            </a:r>
            <a:endParaRPr lang="en-US" altLang="x-none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相对路径名形式如</a:t>
            </a:r>
            <a:r>
              <a:rPr lang="en-US" altLang="x-none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subdirectory/foo.txt。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它会被解析为 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currentdirectory/subdirectory/foo.txt。 </a:t>
            </a:r>
            <a:endParaRPr lang="en-US" altLang="x-none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绝对路径名形式如</a:t>
            </a:r>
            <a:r>
              <a:rPr lang="en-US" altLang="x-none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/main/foo.txt。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它会被解析为</a:t>
            </a:r>
            <a:r>
              <a:rPr lang="en-US" altLang="x-none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/main/foo.txt</a:t>
            </a:r>
            <a:endParaRPr lang="en-US" altLang="x-none" sz="20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6215" y="-46570"/>
            <a:ext cx="10515600" cy="1325563"/>
          </a:xfrm>
        </p:spPr>
        <p:txBody>
          <a:bodyPr/>
          <a:lstStyle/>
          <a:p>
            <a:r>
              <a:rPr lang="en-US" altLang="zh-CN"/>
              <a:t>5. </a:t>
            </a:r>
            <a:r>
              <a:rPr lang="en-US" altLang="zh-CN">
                <a:sym typeface="Arial" panose="020B0604020202020204" pitchFamily="34" charset="0"/>
              </a:rPr>
              <a:t>使用命名空间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2854</Words>
  <Application>WPS 演示</Application>
  <PresentationFormat>自定义</PresentationFormat>
  <Paragraphs>167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Franklin Gothic Medium</vt:lpstr>
      <vt:lpstr>Arial Unicode MS</vt:lpstr>
      <vt:lpstr>云和</vt:lpstr>
      <vt:lpstr>PowerPoint 演示文稿</vt:lpstr>
      <vt:lpstr>PowerPoint 演示文稿</vt:lpstr>
      <vt:lpstr>PowerPoint 演示文稿</vt:lpstr>
      <vt:lpstr>1. 命名空间概述</vt:lpstr>
      <vt:lpstr>2. 定义命名空间</vt:lpstr>
      <vt:lpstr>3. 定义子命名空间</vt:lpstr>
      <vt:lpstr>4.  在同一个文件中定义多个命名空间</vt:lpstr>
      <vt:lpstr>PowerPoint 演示文稿</vt:lpstr>
      <vt:lpstr>5. 使用命名空间</vt:lpstr>
      <vt:lpstr>PowerPoint 演示文稿</vt:lpstr>
      <vt:lpstr>6.  命名空间和动态语言特征</vt:lpstr>
      <vt:lpstr>7. namespace关键字和_​_​NAMESPACE_​_​常量</vt:lpstr>
      <vt:lpstr>8. 使用命名空间：别名/导入</vt:lpstr>
      <vt:lpstr>9. 全局空间</vt:lpstr>
      <vt:lpstr>10.  使用命名空间：后备全局函数/常量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172</cp:revision>
  <dcterms:created xsi:type="dcterms:W3CDTF">2016-09-06T02:25:00Z</dcterms:created>
  <dcterms:modified xsi:type="dcterms:W3CDTF">2019-08-27T06:46:00Z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