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8" r:id="rId17"/>
    <p:sldId id="369" r:id="rId18"/>
    <p:sldId id="370" r:id="rId19"/>
    <p:sldId id="376" r:id="rId20"/>
    <p:sldId id="373" r:id="rId21"/>
    <p:sldId id="374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5000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312" y="3135472"/>
            <a:ext cx="7157720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</a:t>
            </a:r>
            <a:r>
              <a:rPr lang="zh-CN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473" y="548640"/>
            <a:ext cx="10869507" cy="57378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sz="2665" b="1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sz="2665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-&gt;query($</a:t>
            </a:r>
            <a:r>
              <a:rPr sz="2665" b="1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sz="2665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sz="2665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22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描述:执行SQL查询</a:t>
            </a:r>
            <a:r>
              <a:rPr sz="222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222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查询指所有SQL命令的统称</a:t>
            </a:r>
            <a:r>
              <a:rPr sz="222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sz="222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如果SQL为select、show</a:t>
            </a:r>
            <a:r>
              <a:rPr 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查询语句</a:t>
            </a:r>
            <a:r>
              <a:rPr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正确执行时将</a:t>
            </a:r>
            <a:r>
              <a:rPr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返回资源</a:t>
            </a:r>
            <a:r>
              <a:rPr 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结果集</a:t>
            </a:r>
            <a:r>
              <a:rPr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错误执行将返回false</a:t>
            </a:r>
            <a:r>
              <a:rPr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如果SQL为</a:t>
            </a:r>
            <a:r>
              <a:rPr lang="en-US"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操作语句时</a:t>
            </a:r>
            <a:r>
              <a:rPr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正确执行将</a:t>
            </a:r>
            <a:r>
              <a:rPr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返回true</a:t>
            </a: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,错误执行将返回false</a:t>
            </a:r>
            <a:r>
              <a:rPr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2" indent="0">
              <a:lnSpc>
                <a:spcPct val="130000"/>
              </a:lnSpc>
              <a:buNone/>
            </a:pPr>
            <a:endParaRPr lang="zh-CN" altLang="en-US" sz="2135" dirty="0">
              <a:sym typeface="+mn-ea"/>
            </a:endParaRP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253"/>
            <a:ext cx="10972800" cy="1143000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执行</a:t>
            </a:r>
            <a:r>
              <a:rPr lang="en-US"/>
              <a:t>SQL</a:t>
            </a:r>
            <a:r>
              <a:rPr lang="zh-CN" altLang="en-US"/>
              <a:t>语句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473" y="836507"/>
            <a:ext cx="11043073" cy="487426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$result-&gt;</a:t>
            </a:r>
            <a:r>
              <a:rPr lang="zh-CN" alt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num_rows</a:t>
            </a:r>
            <a:endParaRPr lang="zh-CN" altLang="en-US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描述:返回结果集包含的记录数目</a:t>
            </a:r>
            <a:endParaRPr lang="zh-CN" altLang="en-US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$result-&gt;</a:t>
            </a:r>
            <a:r>
              <a:rPr lang="zh-CN" alt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fetch_row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描述:从结果集抽取一行作为索引数组返回,如果没有更多的行，则返回false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$result-&gt;</a:t>
            </a:r>
            <a:r>
              <a:rPr lang="zh-CN" alt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fetch_assoc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描述:从结果集抽取一行作为关联数组返回,如果没有更多的行，则返回false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$result-&gt;</a:t>
            </a:r>
            <a:r>
              <a:rPr lang="en-US" altLang="zh-CN"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fetch_array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MYSQLI_BOTH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</a:t>
            </a:r>
            <a:r>
              <a:rPr lang="en-US" altLang="zh-CN"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MYSQLI_ASSOC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</a:t>
            </a:r>
            <a:r>
              <a:rPr lang="en-US" altLang="zh-CN"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MYSQLI_NUM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描述:从结果集抽取一行作为索引数组/关联数组/两者兼有返回,如果没有更多的行，则返回false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$result-&gt;</a:t>
            </a:r>
            <a:r>
              <a:rPr lang="zh-CN" alt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fetch_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all(</a:t>
            </a:r>
            <a:r>
              <a:rPr lang="en-US" altLang="zh-CN"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MYSQLI_NUM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altLang="zh-CN"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MYSQLI_ASSOC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altLang="zh-CN"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MYSQLI_BOTH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描述:从结果集抽取所有记录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7433" y="16933"/>
            <a:ext cx="10972800" cy="927100"/>
          </a:xfrm>
        </p:spPr>
        <p:txBody>
          <a:bodyPr/>
          <a:lstStyle/>
          <a:p>
            <a:r>
              <a:rPr lang="en-US" altLang="zh-CN">
                <a:sym typeface="+mn-ea"/>
              </a:rPr>
              <a:t>3.5 </a:t>
            </a:r>
            <a:r>
              <a:rPr lang="zh-CN" altLang="en-US">
                <a:sym typeface="+mn-ea"/>
              </a:rPr>
              <a:t>处理资源结果集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173480"/>
            <a:ext cx="10282767" cy="4240107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affected_rows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返回受影响记录的行数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代表操作失败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代表没有受影响记录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v"/>
            </a:pP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insert_id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在插入记录时，返回最后插入记录的主键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3370" y="-70700"/>
            <a:ext cx="10515600" cy="1325563"/>
          </a:xfrm>
        </p:spPr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处理非查询语句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7413"/>
            <a:ext cx="10100733" cy="4044527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altLang="zh-CN" sz="266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  <a:r>
              <a:rPr lang="zh-CN" altLang="en-US" sz="266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zh-CN" altLang="en-US" sz="266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free_result</a:t>
            </a:r>
            <a:r>
              <a:rPr lang="en-US" altLang="zh-CN" sz="266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66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</a:rPr>
              <a:t>描述:释放结果集</a:t>
            </a:r>
            <a:endParaRPr lang="zh-CN" altLang="en-US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endParaRPr lang="zh-CN" altLang="en-US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$mysqli-&gt;close();</a:t>
            </a:r>
            <a:endParaRPr lang="zh-CN" altLang="en-US" sz="266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</a:rPr>
              <a:t>描述:关闭连接</a:t>
            </a:r>
            <a:endParaRPr lang="zh-CN" altLang="en-US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en-US" sz="2665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8280" y="-15769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3.7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释放结果集资源，关闭数据库连接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185" y="-4847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sym typeface="宋体" panose="02010600030101010101" pitchFamily="2" charset="-122"/>
              </a:rPr>
              <a:t>4.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sym typeface="宋体" panose="02010600030101010101" pitchFamily="2" charset="-122"/>
              </a:rPr>
              <a:t>mysqli_stmt预处理类（推荐使用）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b="1" dirty="0">
                <a:sym typeface="+mn-ea"/>
              </a:rPr>
              <a:t>和mysqli和mysqli_result相比优点：</a:t>
            </a:r>
            <a:endParaRPr lang="zh-CN" altLang="zh-CN" dirty="0"/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zh-CN" dirty="0">
                <a:sym typeface="+mn-ea"/>
              </a:rPr>
              <a:t>	</a:t>
            </a:r>
            <a:r>
              <a:rPr lang="zh-CN" altLang="zh-CN" sz="2400" dirty="0">
                <a:sym typeface="+mn-ea"/>
              </a:rPr>
              <a:t>1. mysqli和mysqli_result完成的功能，都可以使用mysqli_stmt完成</a:t>
            </a:r>
            <a:endParaRPr lang="zh-CN" altLang="zh-CN" sz="2400" dirty="0">
              <a:sym typeface="+mn-ea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zh-CN" sz="2400" dirty="0">
                <a:sym typeface="+mn-ea"/>
              </a:rPr>
              <a:t>	2. 效率上：高， 就是如果执行多次相同的语句，只有语句数据不同， 因为将一条语句在服务器端准备好，然后将不同的值传给服务器，再让这条语句执行编译一次，使用多次</a:t>
            </a:r>
            <a:endParaRPr lang="zh-CN" altLang="zh-CN" sz="2400" dirty="0">
              <a:sym typeface="+mn-ea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zh-CN" sz="2400" dirty="0">
                <a:sym typeface="+mn-ea"/>
              </a:rPr>
              <a:t>	3. 安全上：SQL注入（? 占位） ，后期传的值不会当成SQL语句</a:t>
            </a:r>
            <a:endParaRPr lang="zh-CN" altLang="zh-CN" sz="2400" dirty="0">
              <a:sym typeface="+mn-ea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zh-CN" dirty="0">
                <a:sym typeface="+mn-ea"/>
              </a:rPr>
              <a:t>	</a:t>
            </a:r>
            <a:endParaRPr lang="zh-CN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35560"/>
            <a:ext cx="11109960" cy="132588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sym typeface="宋体" panose="02010600030101010101" pitchFamily="2" charset="-122"/>
              </a:rPr>
              <a:t>mysqli_stmt的处理过程</a:t>
            </a:r>
            <a:endParaRPr lang="zh-CN" altLang="en-US" dirty="0" smtClean="0">
              <a:solidFill>
                <a:schemeClr val="accent5">
                  <a:lumMod val="75000"/>
                </a:schemeClr>
              </a:solidFill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555"/>
            <a:ext cx="10515600" cy="5306695"/>
          </a:xfrm>
        </p:spPr>
        <p:txBody>
          <a:bodyPr>
            <a:normAutofit fontScale="67500" lnSpcReduction="10000"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连接数据库</a:t>
            </a:r>
            <a:endParaRPr lang="zh-CN" altLang="en-US" dirty="0" smtClean="0"/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	$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mysqli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=new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Mysqli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(‘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主机名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’,‘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用户名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’,‘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密码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’,‘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库名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’);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预处理对象初始化</a:t>
            </a:r>
            <a:endParaRPr lang="zh-CN" altLang="en-US" dirty="0" smtClean="0"/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	$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stmt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=$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mysqli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stmt_init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(); 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err="1" smtClean="0">
                <a:sym typeface="+mn-ea"/>
              </a:rPr>
              <a:t>sql</a:t>
            </a:r>
            <a:r>
              <a:rPr lang="zh-CN" altLang="en-US" dirty="0" smtClean="0">
                <a:sym typeface="+mn-ea"/>
              </a:rPr>
              <a:t>语句准备</a:t>
            </a:r>
            <a:endParaRPr lang="zh-CN" altLang="en-US" dirty="0" smtClean="0"/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	$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sql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=“insert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into shops 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字段名，字段名，字段名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...)values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(?,?,?...)”;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	$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stmt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-&gt;prepare($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sql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);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CN" dirty="0" err="1" smtClean="0">
                <a:sym typeface="+mn-ea"/>
              </a:rPr>
              <a:t>	</a:t>
            </a:r>
            <a:r>
              <a:rPr lang="zh-CN" altLang="en-US" dirty="0" err="1" smtClean="0">
                <a:sym typeface="+mn-ea"/>
              </a:rPr>
              <a:t>注意：</a:t>
            </a:r>
            <a:r>
              <a:rPr lang="en-US" altLang="zh-CN" dirty="0" err="1" smtClean="0">
                <a:sym typeface="+mn-ea"/>
              </a:rPr>
              <a:t>mysqli</a:t>
            </a:r>
            <a:r>
              <a:rPr lang="zh-CN" altLang="en-US" dirty="0">
                <a:sym typeface="+mn-ea"/>
              </a:rPr>
              <a:t>中也有</a:t>
            </a:r>
            <a:r>
              <a:rPr lang="en-US" altLang="zh-CN" dirty="0">
                <a:sym typeface="+mn-ea"/>
              </a:rPr>
              <a:t>prepare</a:t>
            </a:r>
            <a:r>
              <a:rPr lang="zh-CN" altLang="en-US" dirty="0">
                <a:sym typeface="+mn-ea"/>
              </a:rPr>
              <a:t>方法，并直接返回</a:t>
            </a:r>
            <a:r>
              <a:rPr lang="en-US" altLang="zh-CN" dirty="0" err="1">
                <a:sym typeface="+mn-ea"/>
              </a:rPr>
              <a:t>stmt</a:t>
            </a:r>
            <a:r>
              <a:rPr lang="zh-CN" altLang="en-US" dirty="0">
                <a:sym typeface="+mn-ea"/>
              </a:rPr>
              <a:t>预处理对象，可省去</a:t>
            </a:r>
            <a:r>
              <a:rPr lang="en-US" altLang="zh-CN" dirty="0" err="1">
                <a:sym typeface="+mn-ea"/>
              </a:rPr>
              <a:t>stmt_init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 smtClean="0">
                <a:sym typeface="+mn-ea"/>
              </a:rPr>
              <a:t>方法</a:t>
            </a:r>
            <a:endParaRPr lang="zh-CN" altLang="en-US" dirty="0" smtClean="0">
              <a:sym typeface="+mn-ea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CN" dirty="0" smtClean="0">
                <a:sym typeface="+mn-ea"/>
              </a:rPr>
              <a:t>	$stmt = $mysqli-&gt;prepare($sql);</a:t>
            </a:r>
            <a:endParaRPr lang="zh-CN" altLang="en-US" dirty="0" smtClean="0"/>
          </a:p>
          <a:p>
            <a:pPr algn="l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参数绑定</a:t>
            </a:r>
            <a:endParaRPr lang="zh-CN" altLang="en-US" dirty="0" smtClean="0"/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$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stmt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bind_param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(‘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类型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’,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分别对应？的变量名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);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dirty="0">
                <a:sym typeface="+mn-ea"/>
              </a:rPr>
              <a:t>	类型有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整型</a:t>
            </a:r>
            <a:r>
              <a:rPr lang="en-US" altLang="zh-CN" dirty="0">
                <a:sym typeface="+mn-ea"/>
              </a:rPr>
              <a:t>,d-</a:t>
            </a:r>
            <a:r>
              <a:rPr lang="zh-CN" altLang="en-US" dirty="0">
                <a:sym typeface="+mn-ea"/>
              </a:rPr>
              <a:t>浮点型</a:t>
            </a:r>
            <a:r>
              <a:rPr lang="en-US" altLang="zh-CN" dirty="0">
                <a:sym typeface="+mn-ea"/>
              </a:rPr>
              <a:t>,s-</a:t>
            </a:r>
            <a:r>
              <a:rPr lang="zh-CN" altLang="en-US" dirty="0">
                <a:sym typeface="+mn-ea"/>
              </a:rPr>
              <a:t>字符串</a:t>
            </a:r>
            <a:r>
              <a:rPr lang="en-US" altLang="zh-CN" dirty="0">
                <a:sym typeface="+mn-ea"/>
              </a:rPr>
              <a:t>,b-</a:t>
            </a:r>
            <a:r>
              <a:rPr lang="zh-CN" altLang="en-US" dirty="0">
                <a:sym typeface="+mn-ea"/>
              </a:rPr>
              <a:t>二进制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177155"/>
          </a:xfrm>
        </p:spPr>
        <p:txBody>
          <a:bodyPr>
            <a:normAutofit lnSpcReduction="20000"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给绑定的参数变量赋值</a:t>
            </a:r>
            <a:endParaRPr lang="zh-CN" altLang="en-US" dirty="0" smtClean="0"/>
          </a:p>
          <a:p>
            <a:pPr algn="l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执行准备好的</a:t>
            </a:r>
            <a:r>
              <a:rPr lang="en-US" altLang="zh-CN" dirty="0" err="1" smtClean="0">
                <a:sym typeface="+mn-ea"/>
              </a:rPr>
              <a:t>sql</a:t>
            </a:r>
            <a:r>
              <a:rPr lang="zh-CN" altLang="en-US" dirty="0" smtClean="0">
                <a:sym typeface="+mn-ea"/>
              </a:rPr>
              <a:t>语句 </a:t>
            </a:r>
            <a:endParaRPr lang="zh-CN" altLang="en-US" dirty="0" smtClean="0">
              <a:sym typeface="+mn-ea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$stmt-&gt;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execute();</a:t>
            </a:r>
            <a:endParaRPr lang="zh-CN" altLang="en-US" dirty="0" smtClean="0"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最后</a:t>
            </a:r>
            <a:r>
              <a:rPr lang="zh-CN" altLang="en-US" dirty="0">
                <a:sym typeface="+mn-ea"/>
              </a:rPr>
              <a:t>一次插入的</a:t>
            </a:r>
            <a:r>
              <a:rPr lang="en-US" altLang="zh-CN" dirty="0" smtClean="0">
                <a:sym typeface="+mn-ea"/>
              </a:rPr>
              <a:t>ID    </a:t>
            </a:r>
            <a:endParaRPr lang="en-US" altLang="zh-CN" dirty="0" smtClean="0">
              <a:sym typeface="+mn-ea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$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stmt-&gt;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insert_id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;</a:t>
            </a:r>
            <a:endParaRPr lang="en-US" altLang="zh-CN" dirty="0" smtClean="0"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最后</a:t>
            </a:r>
            <a:r>
              <a:rPr lang="zh-CN" altLang="en-US" dirty="0">
                <a:sym typeface="+mn-ea"/>
              </a:rPr>
              <a:t>一次操作影响的</a:t>
            </a:r>
            <a:r>
              <a:rPr lang="zh-CN" altLang="en-US" dirty="0" smtClean="0">
                <a:sym typeface="+mn-ea"/>
              </a:rPr>
              <a:t>行数  </a:t>
            </a:r>
            <a:endParaRPr lang="zh-CN" altLang="en-US" dirty="0" smtClean="0">
              <a:sym typeface="+mn-ea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$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stmt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affected_rows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;</a:t>
            </a:r>
            <a:r>
              <a:rPr lang="zh-CN" altLang="en-US" dirty="0">
                <a:sym typeface="+mn-ea"/>
              </a:rPr>
              <a:t>	</a:t>
            </a:r>
            <a:endParaRPr lang="zh-CN" altLang="en-US" dirty="0" smtClean="0"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>
                <a:sym typeface="+mn-ea"/>
              </a:rPr>
              <a:t>一次性将结果全部取出</a:t>
            </a:r>
            <a:endParaRPr lang="zh-CN" altLang="en-US" dirty="0" smtClean="0"/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$result =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$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stmt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-&gt;get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_result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();</a:t>
            </a:r>
            <a:endParaRPr lang="zh-CN" altLang="en-US" dirty="0" smtClean="0"/>
          </a:p>
          <a:p>
            <a:pPr marL="0" indent="0" algn="l">
              <a:lnSpc>
                <a:spcPct val="11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10580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5.</a:t>
            </a:r>
            <a:r>
              <a:rPr lang="zh-CN" altLang="zh-CN" dirty="0">
                <a:sym typeface="黑体" panose="02010609060101010101" charset="-122"/>
              </a:rPr>
              <a:t>使用mysqli执行多条语句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9500"/>
            <a:ext cx="10515600" cy="4737735"/>
          </a:xfrm>
        </p:spPr>
        <p:txBody>
          <a:bodyPr/>
          <a:lstStyle/>
          <a:p>
            <a:r>
              <a:rPr lang="zh-CN" altLang="en-US">
                <a:sym typeface="+mn-ea"/>
              </a:rPr>
              <a:t>非查询类语句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$sql = '</a:t>
            </a:r>
            <a:r>
              <a:rPr lang="zh-CN" altLang="en-US" sz="2400">
                <a:solidFill>
                  <a:srgbClr val="FF0000"/>
                </a:solidFill>
              </a:rPr>
              <a:t>语句</a:t>
            </a:r>
            <a:r>
              <a:rPr lang="en-US" altLang="zh-CN" sz="2400">
                <a:solidFill>
                  <a:srgbClr val="FF0000"/>
                </a:solidFill>
              </a:rPr>
              <a:t>1;</a:t>
            </a:r>
            <a:r>
              <a:rPr lang="zh-CN" altLang="en-US" sz="2400">
                <a:solidFill>
                  <a:srgbClr val="FF0000"/>
                </a:solidFill>
              </a:rPr>
              <a:t>语句</a:t>
            </a:r>
            <a:r>
              <a:rPr lang="en-US" altLang="zh-CN" sz="2400">
                <a:solidFill>
                  <a:srgbClr val="FF0000"/>
                </a:solidFill>
              </a:rPr>
              <a:t>2;</a:t>
            </a:r>
            <a:r>
              <a:rPr lang="zh-CN" altLang="en-US" sz="2400">
                <a:solidFill>
                  <a:srgbClr val="FF0000"/>
                </a:solidFill>
              </a:rPr>
              <a:t>语句</a:t>
            </a:r>
            <a:r>
              <a:rPr lang="en-US" altLang="zh-CN" sz="2400">
                <a:solidFill>
                  <a:srgbClr val="FF0000"/>
                </a:solidFill>
              </a:rPr>
              <a:t>3';   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$mysqli-&gt;multi_query($sql);</a:t>
            </a:r>
            <a:r>
              <a:rPr lang="en-US" altLang="zh-CN" sz="2400"/>
              <a:t> //</a:t>
            </a:r>
            <a:r>
              <a:rPr lang="zh-CN" altLang="en-US" sz="2400"/>
              <a:t>执行成功返回</a:t>
            </a:r>
            <a:r>
              <a:rPr lang="en-US" altLang="zh-CN" sz="2400"/>
              <a:t>true,</a:t>
            </a:r>
            <a:r>
              <a:rPr lang="zh-CN" altLang="en-US" sz="2400"/>
              <a:t>失败返回</a:t>
            </a:r>
            <a:r>
              <a:rPr lang="en-US" altLang="zh-CN" sz="2400"/>
              <a:t>false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/>
              <a:t>查询类语句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$sql = '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语句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1;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语句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2;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语句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3'; 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$mysqli-&gt;multi_query($sql);</a:t>
            </a:r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ym typeface="+mn-ea"/>
              </a:rPr>
              <a:t>执行成功返回结果集对象集合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失败返回</a:t>
            </a:r>
            <a:r>
              <a:rPr lang="en-US" altLang="zh-CN" sz="2400">
                <a:sym typeface="+mn-ea"/>
              </a:rPr>
              <a:t>false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$result = $mysql-&gt;store_result();</a:t>
            </a:r>
            <a:r>
              <a:rPr lang="en-US" altLang="zh-CN" sz="2400">
                <a:sym typeface="+mn-ea"/>
              </a:rPr>
              <a:t> //</a:t>
            </a:r>
            <a:r>
              <a:rPr lang="zh-CN" altLang="en-US" sz="2400">
                <a:sym typeface="+mn-ea"/>
              </a:rPr>
              <a:t>返回指针所在结果集对象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$mysqli-&gt;next_result();</a:t>
            </a:r>
            <a:r>
              <a:rPr lang="en-US" altLang="zh-CN" sz="2400"/>
              <a:t> //</a:t>
            </a:r>
            <a:r>
              <a:rPr lang="zh-CN" altLang="en-US" sz="2400"/>
              <a:t>指针移动到下个结果集对象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490" y="804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6.</a:t>
            </a:r>
            <a:r>
              <a:rPr lang="zh-CN" altLang="zh-CN" dirty="0">
                <a:solidFill>
                  <a:schemeClr val="accent5">
                    <a:lumMod val="75000"/>
                  </a:schemeClr>
                </a:solidFill>
                <a:sym typeface="黑体" panose="02010609060101010101" charset="-122"/>
              </a:rPr>
              <a:t>使用mysqli完成事务</a:t>
            </a:r>
            <a:r>
              <a:rPr lang="zh-CN" altLang="zh-CN" dirty="0" smtClean="0">
                <a:solidFill>
                  <a:schemeClr val="accent5">
                    <a:lumMod val="75000"/>
                  </a:schemeClr>
                </a:solidFill>
                <a:sym typeface="黑体" panose="02010609060101010101" charset="-122"/>
              </a:rPr>
              <a:t>处理</a:t>
            </a:r>
            <a:endParaRPr lang="zh-CN" altLang="zh-CN" dirty="0" smtClean="0">
              <a:solidFill>
                <a:schemeClr val="accent5">
                  <a:lumMod val="75000"/>
                </a:schemeClr>
              </a:solidFill>
              <a:sym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4420"/>
            <a:ext cx="10515600" cy="4351338"/>
          </a:xfrm>
        </p:spPr>
        <p:txBody>
          <a:bodyPr>
            <a:normAutofit fontScale="97500" lnSpcReduction="10000"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>
                <a:sym typeface="宋体" panose="02010600030101010101" pitchFamily="2" charset="-122"/>
              </a:rPr>
              <a:t>事务处理 （多个SQL要完成的任务看为是一个事务）一件事（有任何一个环节出错，都整个事务撤消， 如果都成功才去提交</a:t>
            </a:r>
            <a:r>
              <a:rPr lang="zh-CN" altLang="en-US" sz="2800" dirty="0" smtClean="0">
                <a:sym typeface="宋体" panose="02010600030101010101" pitchFamily="2" charset="-122"/>
              </a:rPr>
              <a:t>）</a:t>
            </a:r>
            <a:endParaRPr lang="zh-CN" altLang="en-US" sz="2800" dirty="0">
              <a:sym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ym typeface="宋体" panose="02010600030101010101" pitchFamily="2" charset="-122"/>
              </a:rPr>
              <a:t>目前只有</a:t>
            </a:r>
            <a:r>
              <a:rPr lang="zh-CN" altLang="en-US" sz="2800" dirty="0" smtClean="0">
                <a:solidFill>
                  <a:srgbClr val="FF0000"/>
                </a:solidFill>
                <a:sym typeface="宋体" panose="02010600030101010101" pitchFamily="2" charset="-122"/>
              </a:rPr>
              <a:t>InnoDB</a:t>
            </a:r>
            <a:r>
              <a:rPr lang="zh-CN" altLang="en-US" sz="2800" dirty="0" smtClean="0">
                <a:sym typeface="宋体" panose="02010600030101010101" pitchFamily="2" charset="-122"/>
              </a:rPr>
              <a:t>和</a:t>
            </a:r>
            <a:r>
              <a:rPr lang="en-US" altLang="zh-CN" sz="2800" dirty="0" smtClean="0">
                <a:sym typeface="宋体" panose="02010600030101010101" pitchFamily="2" charset="-122"/>
              </a:rPr>
              <a:t>BDB</a:t>
            </a:r>
            <a:r>
              <a:rPr lang="zh-CN" altLang="en-US" sz="2800" dirty="0" smtClean="0">
                <a:sym typeface="宋体" panose="02010600030101010101" pitchFamily="2" charset="-122"/>
              </a:rPr>
              <a:t>支持事务</a:t>
            </a:r>
            <a:endParaRPr lang="zh-CN" altLang="en-US" sz="2800" dirty="0">
              <a:sym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ym typeface="宋体" panose="02010600030101010101" pitchFamily="2" charset="-122"/>
              </a:rPr>
              <a:t>默认表都是自动提交的(autocommit</a:t>
            </a:r>
            <a:r>
              <a:rPr lang="zh-CN" altLang="en-US" sz="2800" dirty="0" smtClean="0">
                <a:sym typeface="宋体" panose="02010600030101010101" pitchFamily="2" charset="-122"/>
              </a:rPr>
              <a:t>)</a:t>
            </a:r>
            <a:endParaRPr lang="zh-CN" altLang="en-US" sz="2800" dirty="0" smtClean="0">
              <a:sym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dirty="0" smtClean="0">
                <a:sym typeface="宋体" panose="02010600030101010101" pitchFamily="2" charset="-122"/>
              </a:rPr>
              <a:t>步骤</a:t>
            </a:r>
            <a:r>
              <a:rPr lang="en-US" altLang="zh-CN" sz="2800" dirty="0" smtClean="0">
                <a:sym typeface="宋体" panose="02010600030101010101" pitchFamily="2" charset="-122"/>
              </a:rPr>
              <a:t>:</a:t>
            </a:r>
            <a:endParaRPr lang="en-US" altLang="zh-CN" sz="2800" dirty="0" smtClean="0">
              <a:sym typeface="宋体" panose="02010600030101010101" pitchFamily="2" charset="-122"/>
            </a:endParaRPr>
          </a:p>
          <a:p>
            <a:pPr marL="1371600" lvl="2" indent="-45720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 smtClean="0">
                <a:sym typeface="宋体" panose="02010600030101010101" pitchFamily="2" charset="-122"/>
              </a:rPr>
              <a:t>关闭</a:t>
            </a:r>
            <a:r>
              <a:rPr lang="zh-CN" altLang="en-US" sz="2400" dirty="0">
                <a:sym typeface="宋体" panose="02010600030101010101" pitchFamily="2" charset="-122"/>
              </a:rPr>
              <a:t>自动</a:t>
            </a:r>
            <a:r>
              <a:rPr lang="zh-CN" altLang="en-US" sz="2400" dirty="0" smtClean="0">
                <a:sym typeface="宋体" panose="02010600030101010101" pitchFamily="2" charset="-122"/>
              </a:rPr>
              <a:t>提交 （</a:t>
            </a:r>
            <a:r>
              <a:rPr lang="en-US" altLang="zh-CN" sz="2400" dirty="0" smtClean="0">
                <a:sym typeface="宋体" panose="02010600030101010101" pitchFamily="2" charset="-122"/>
              </a:rPr>
              <a:t>set</a:t>
            </a:r>
            <a:r>
              <a:rPr lang="zh-CN" altLang="en-US" sz="2400" dirty="0" smtClean="0">
                <a:sym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ym typeface="宋体" panose="02010600030101010101" pitchFamily="2" charset="-122"/>
              </a:rPr>
              <a:t>autocommit</a:t>
            </a:r>
            <a:r>
              <a:rPr lang="en-US" altLang="zh-CN" dirty="0" smtClean="0">
                <a:sym typeface="宋体" panose="02010600030101010101" pitchFamily="2" charset="-122"/>
              </a:rPr>
              <a:t>=0</a:t>
            </a:r>
            <a:r>
              <a:rPr lang="zh-CN" altLang="en-US" dirty="0" smtClean="0">
                <a:sym typeface="宋体" panose="02010600030101010101" pitchFamily="2" charset="-122"/>
              </a:rPr>
              <a:t>）</a:t>
            </a:r>
            <a:endParaRPr lang="en-US" altLang="zh-CN" dirty="0" smtClean="0">
              <a:sym typeface="宋体" panose="02010600030101010101" pitchFamily="2" charset="-122"/>
            </a:endParaRPr>
          </a:p>
          <a:p>
            <a:pPr marL="1371600" lvl="2" indent="-45720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 smtClean="0">
                <a:sym typeface="宋体" panose="02010600030101010101" pitchFamily="2" charset="-122"/>
              </a:rPr>
              <a:t>开启事务	（</a:t>
            </a:r>
            <a:r>
              <a:rPr lang="en-US" altLang="zh-CN" sz="2400" dirty="0" smtClean="0">
                <a:sym typeface="宋体" panose="02010600030101010101" pitchFamily="2" charset="-122"/>
              </a:rPr>
              <a:t>start</a:t>
            </a:r>
            <a:r>
              <a:rPr lang="zh-CN" altLang="en-US" sz="2400" dirty="0" smtClean="0">
                <a:sym typeface="宋体" panose="02010600030101010101" pitchFamily="2" charset="-122"/>
              </a:rPr>
              <a:t> </a:t>
            </a:r>
            <a:r>
              <a:rPr lang="en-US" altLang="zh-CN" sz="2400" dirty="0" smtClean="0">
                <a:sym typeface="宋体" panose="02010600030101010101" pitchFamily="2" charset="-122"/>
              </a:rPr>
              <a:t>transaction</a:t>
            </a:r>
            <a:r>
              <a:rPr lang="zh-CN" altLang="en-US" sz="2400" dirty="0" smtClean="0">
                <a:sym typeface="宋体" panose="02010600030101010101" pitchFamily="2" charset="-122"/>
              </a:rPr>
              <a:t>）</a:t>
            </a:r>
            <a:endParaRPr lang="en-US" altLang="zh-CN" sz="2400" dirty="0" smtClean="0">
              <a:sym typeface="宋体" panose="02010600030101010101" pitchFamily="2" charset="-122"/>
            </a:endParaRPr>
          </a:p>
          <a:p>
            <a:pPr marL="1371600" lvl="2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 err="1" smtClean="0">
                <a:sym typeface="宋体" panose="02010600030101010101" pitchFamily="2" charset="-122"/>
              </a:rPr>
              <a:t>sql</a:t>
            </a:r>
            <a:r>
              <a:rPr lang="zh-CN" altLang="en-US" sz="2400" dirty="0" smtClean="0">
                <a:sym typeface="宋体" panose="02010600030101010101" pitchFamily="2" charset="-122"/>
              </a:rPr>
              <a:t>执行</a:t>
            </a:r>
            <a:endParaRPr lang="zh-CN" altLang="en-US" sz="2400" dirty="0" smtClean="0">
              <a:sym typeface="宋体" panose="02010600030101010101" pitchFamily="2" charset="-122"/>
            </a:endParaRPr>
          </a:p>
          <a:p>
            <a:pPr marL="1371600" lvl="2" indent="-45720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 smtClean="0">
                <a:sym typeface="宋体" panose="02010600030101010101" pitchFamily="2" charset="-122"/>
              </a:rPr>
              <a:t>语句执行成功提交，语句执行失败则回滚（commit</a:t>
            </a:r>
            <a:r>
              <a:rPr lang="en-US" altLang="zh-CN" sz="2400" dirty="0" smtClean="0">
                <a:sym typeface="宋体" panose="02010600030101010101" pitchFamily="2" charset="-122"/>
              </a:rPr>
              <a:t>/rollback</a:t>
            </a:r>
            <a:r>
              <a:rPr lang="zh-CN" altLang="en-US" sz="2400" dirty="0" smtClean="0">
                <a:sym typeface="宋体" panose="02010600030101010101" pitchFamily="2" charset="-122"/>
              </a:rPr>
              <a:t>）</a:t>
            </a:r>
            <a:endParaRPr lang="en-US" altLang="zh-CN" sz="2400" dirty="0" smtClean="0"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175" y="-187540"/>
            <a:ext cx="10515600" cy="1325563"/>
          </a:xfrm>
        </p:spPr>
        <p:txBody>
          <a:bodyPr/>
          <a:lstStyle/>
          <a:p>
            <a:r>
              <a:rPr lang="en-US" altLang="zh-CN"/>
              <a:t>demo: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3430"/>
            <a:ext cx="10515600" cy="5784215"/>
          </a:xfrm>
        </p:spPr>
        <p:txBody>
          <a:bodyPr>
            <a:noAutofit/>
          </a:bodyPr>
          <a:lstStyle/>
          <a:p>
            <a:r>
              <a:rPr lang="zh-CN" altLang="en-US" sz="1700" b="1" dirty="0">
                <a:solidFill>
                  <a:srgbClr val="FF0000"/>
                </a:solidFill>
              </a:rPr>
              <a:t>关闭自动提交</a:t>
            </a:r>
            <a:endParaRPr lang="zh-CN" altLang="en-US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700" dirty="0"/>
              <a:t>    $mysqli-&gt;autocommit(0);</a:t>
            </a:r>
            <a:endParaRPr lang="zh-CN" altLang="en-US" sz="1700" dirty="0"/>
          </a:p>
          <a:p>
            <a:r>
              <a:rPr lang="zh-CN" altLang="en-US" sz="1700" dirty="0"/>
              <a:t>开启事务(php5.5之后才支持)</a:t>
            </a:r>
            <a:endParaRPr lang="zh-CN" altLang="en-US" sz="1700" dirty="0"/>
          </a:p>
          <a:p>
            <a:pPr marL="0" indent="0">
              <a:buNone/>
            </a:pPr>
            <a:r>
              <a:rPr lang="zh-CN" altLang="en-US" sz="1700" dirty="0"/>
              <a:t>   $mysqli-&gt;begin_transaction();</a:t>
            </a:r>
            <a:endParaRPr lang="zh-CN" altLang="en-US" sz="1700" dirty="0"/>
          </a:p>
          <a:p>
            <a:r>
              <a:rPr lang="zh-CN" altLang="en-US" sz="1700" b="1" dirty="0">
                <a:solidFill>
                  <a:srgbClr val="FF0000"/>
                </a:solidFill>
              </a:rPr>
              <a:t>执行要操作sql语句</a:t>
            </a:r>
            <a:endParaRPr lang="zh-CN" altLang="en-US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700" dirty="0"/>
              <a:t>    $res1=$mysqli-&gt;query("update yh_</a:t>
            </a:r>
            <a:r>
              <a:rPr lang="en-US" altLang="zh-CN" sz="1700" dirty="0"/>
              <a:t>member</a:t>
            </a:r>
            <a:r>
              <a:rPr lang="zh-CN" altLang="en-US" sz="1700" dirty="0"/>
              <a:t> set money=money-500 where user</a:t>
            </a:r>
            <a:r>
              <a:rPr lang="en-US" altLang="zh-CN" sz="1700" dirty="0"/>
              <a:t>_</a:t>
            </a:r>
            <a:r>
              <a:rPr lang="zh-CN" altLang="en-US" sz="1700" dirty="0"/>
              <a:t>name='rose'");</a:t>
            </a:r>
            <a:endParaRPr lang="zh-CN" altLang="en-US" sz="1700" dirty="0"/>
          </a:p>
          <a:p>
            <a:pPr marL="0" indent="0">
              <a:buNone/>
            </a:pPr>
            <a:r>
              <a:rPr lang="zh-CN" altLang="en-US" sz="1700" dirty="0"/>
              <a:t>    $res2=$mysqli-&gt;query("update yh_</a:t>
            </a:r>
            <a:r>
              <a:rPr lang="en-US" altLang="zh-CN" sz="1700" dirty="0"/>
              <a:t>member</a:t>
            </a:r>
            <a:r>
              <a:rPr lang="zh-CN" altLang="en-US" sz="1700" dirty="0"/>
              <a:t> set money=money+500 where user</a:t>
            </a:r>
            <a:r>
              <a:rPr lang="en-US" altLang="zh-CN" sz="1700" dirty="0"/>
              <a:t>_</a:t>
            </a:r>
            <a:r>
              <a:rPr lang="zh-CN" altLang="en-US" sz="1700" dirty="0"/>
              <a:t>name1='jack'");</a:t>
            </a:r>
            <a:endParaRPr lang="zh-CN" altLang="en-US" sz="1700" dirty="0"/>
          </a:p>
          <a:p>
            <a:pPr marL="0" indent="0"/>
            <a:r>
              <a:rPr lang="zh-CN" altLang="en-US" sz="1700" b="1" dirty="0">
                <a:solidFill>
                  <a:srgbClr val="FF0000"/>
                </a:solidFill>
              </a:rPr>
              <a:t>出现错误则进行回滚，没有错误则进行提交</a:t>
            </a:r>
            <a:endParaRPr lang="zh-CN" altLang="en-US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700" dirty="0"/>
              <a:t>    if($res1 </a:t>
            </a:r>
            <a:r>
              <a:rPr lang="en-US" altLang="zh-CN" sz="1700" dirty="0"/>
              <a:t>&amp;&amp;</a:t>
            </a:r>
            <a:r>
              <a:rPr lang="zh-CN" altLang="en-US" sz="1700" dirty="0"/>
              <a:t> $res2){</a:t>
            </a:r>
            <a:endParaRPr lang="zh-CN" altLang="en-US" sz="1700" dirty="0"/>
          </a:p>
          <a:p>
            <a:pPr marL="0" indent="0">
              <a:buNone/>
            </a:pPr>
            <a:r>
              <a:rPr lang="zh-CN" altLang="en-US" sz="1700" dirty="0"/>
              <a:t>          </a:t>
            </a:r>
            <a:r>
              <a:rPr lang="zh-CN" altLang="en-US" sz="1700" dirty="0">
                <a:sym typeface="+mn-ea"/>
              </a:rPr>
              <a:t>$mysqli-&gt;commit();</a:t>
            </a:r>
            <a:endParaRPr lang="zh-CN" altLang="en-US" sz="1700" dirty="0"/>
          </a:p>
          <a:p>
            <a:pPr marL="0" indent="0">
              <a:buNone/>
            </a:pPr>
            <a:r>
              <a:rPr lang="zh-CN" altLang="en-US" sz="1700" dirty="0"/>
              <a:t>    }else{</a:t>
            </a:r>
            <a:endParaRPr lang="zh-CN" altLang="en-US" sz="1700" dirty="0"/>
          </a:p>
          <a:p>
            <a:pPr marL="0" indent="0">
              <a:buNone/>
            </a:pPr>
            <a:r>
              <a:rPr lang="zh-CN" altLang="en-US" sz="1700" dirty="0">
                <a:sym typeface="+mn-ea"/>
              </a:rPr>
              <a:t>          $mysqli-&gt;rollback();</a:t>
            </a:r>
            <a:endParaRPr lang="zh-CN" altLang="en-US" sz="1700" dirty="0"/>
          </a:p>
          <a:p>
            <a:pPr marL="0" indent="0">
              <a:buNone/>
            </a:pPr>
            <a:r>
              <a:rPr lang="zh-CN" altLang="en-US" sz="1700" dirty="0"/>
              <a:t>    }</a:t>
            </a:r>
            <a:endParaRPr lang="zh-CN" altLang="en-US" sz="1700" dirty="0"/>
          </a:p>
          <a:p>
            <a:r>
              <a:rPr lang="zh-CN" altLang="en-US" sz="1700" b="1" dirty="0">
                <a:solidFill>
                  <a:srgbClr val="FF0000"/>
                </a:solidFill>
              </a:rPr>
              <a:t>开启自动提交</a:t>
            </a:r>
            <a:endParaRPr lang="zh-CN" altLang="en-US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700" dirty="0"/>
              <a:t>   $mysqli-&gt;autocommit(1);</a:t>
            </a:r>
            <a:endParaRPr lang="zh-CN" alt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498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命名空间概述</a:t>
            </a:r>
            <a:endParaRPr lang="zh-CN" altLang="en-US" sz="213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定义命名空间</a:t>
            </a:r>
            <a:endParaRPr lang="zh-CN" altLang="en-US" sz="213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定义子命名空间</a:t>
            </a:r>
            <a:endParaRPr lang="zh-CN" altLang="en-US" sz="213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在同一个文件中定义多个命名空间</a:t>
            </a:r>
            <a:endParaRPr lang="zh-CN" altLang="en-US" sz="213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使用命名空间：基础</a:t>
            </a:r>
            <a:endParaRPr lang="zh-CN" altLang="en-US" sz="213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命名空间和动态语言特征</a:t>
            </a:r>
            <a:endParaRPr lang="zh-CN" altLang="en-US" sz="213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namespace</a:t>
            </a: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关键字和</a:t>
            </a:r>
            <a:r>
              <a:rPr lang="en-US" altLang="zh-CN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_​_​NAMESPACE_​_​</a:t>
            </a: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常量</a:t>
            </a:r>
            <a:endParaRPr lang="zh-CN" altLang="en-US" sz="213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使用命名空间：别名</a:t>
            </a:r>
            <a:r>
              <a:rPr lang="en-US" altLang="zh-CN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导入</a:t>
            </a:r>
            <a:endParaRPr lang="zh-CN" altLang="en-US" sz="213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全局空间</a:t>
            </a:r>
            <a:endParaRPr lang="zh-CN" altLang="en-US" sz="213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使用命名空间：后备全局函数</a:t>
            </a:r>
            <a:r>
              <a:rPr lang="en-US" altLang="zh-CN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13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常量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701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kumimoji="1" lang="en-US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MySQLi</a:t>
            </a:r>
            <a:r>
              <a:rPr kumimoji="1"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操作数据库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35280" y="260351"/>
            <a:ext cx="9601200" cy="853016"/>
          </a:xfrm>
        </p:spPr>
        <p:txBody>
          <a:bodyPr vert="horz" wrap="square" lIns="121920" tIns="60960" rIns="121920" bIns="60960" anchor="ctr"/>
          <a:lstStyle/>
          <a:p>
            <a:r>
              <a:rPr lang="en-US" altLang="zh-CN" dirty="0">
                <a:effectLst/>
              </a:rPr>
              <a:t>1. MySQ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ffectLst/>
              </a:rPr>
              <a:t>Li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概念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087" y="1124373"/>
            <a:ext cx="10744200" cy="423291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PHP5.0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开始可以使用</a:t>
            </a: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MySQLi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是一个面向对象的技术（新加功能都会以对象形式添加）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i: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表示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improve(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改进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mysql是非持续连接函数，mysql每次链接都会打开一个连接的进程。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mysqli是永久连接函数，多次运行mysqli将使用同一连接进程,从而减少了服务器的开销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功能增加了， mysqli封装了诸如事务等一些高级操作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效率更高，更稳定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None/>
              <a:defRPr/>
            </a:pP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MySQLi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使用面向对象技术，但也支持过程化的使用方式</a:t>
            </a:r>
            <a:endParaRPr kumimoji="0" lang="zh-CN" altLang="en-US" sz="2665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235" y="-9740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Arial" panose="020B0604020202020204" pitchFamily="34" charset="0"/>
              </a:rPr>
              <a:t>开启</a:t>
            </a:r>
            <a:r>
              <a:rPr lang="en-US" altLang="zh-CN" dirty="0">
                <a:sym typeface="Arial" panose="020B0604020202020204" pitchFamily="34" charset="0"/>
              </a:rPr>
              <a:t>MySQLi</a:t>
            </a:r>
            <a:r>
              <a:rPr lang="zh-CN" altLang="en-US" dirty="0">
                <a:sym typeface="Arial" panose="020B0604020202020204" pitchFamily="34" charset="0"/>
              </a:rPr>
              <a:t>扩展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9219" name="TextBox 24"/>
          <p:cNvSpPr>
            <a:spLocks noGrp="1"/>
          </p:cNvSpPr>
          <p:nvPr>
            <p:ph idx="1"/>
          </p:nvPr>
        </p:nvSpPr>
        <p:spPr>
          <a:xfrm>
            <a:off x="239607" y="1316567"/>
            <a:ext cx="10632440" cy="3003550"/>
          </a:xfrm>
        </p:spPr>
        <p:txBody>
          <a:bodyPr vert="horz" wrap="square" lIns="121920" tIns="60960" rIns="121920" bIns="60960" anchor="t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，需要加载</a:t>
            </a:r>
            <a:r>
              <a:rPr lang="en-US"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lang="zh-CN" altLang="en-US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库。</a:t>
            </a: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请确定</a:t>
            </a:r>
            <a:r>
              <a:rPr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php.ini</a:t>
            </a:r>
            <a:r>
              <a:rPr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r>
              <a:rPr lang="en-US"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extension_dir = "F:/wamp/php-5.4.45/ext"</a:t>
            </a:r>
            <a:endParaRPr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extension=php_mysqli.dll</a:t>
            </a:r>
            <a:endParaRPr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GB" altLang="en-US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 </a:t>
            </a:r>
            <a:r>
              <a:rPr kumimoji="1" lang="en-US" altLang="en-GB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extension_loaded</a:t>
            </a:r>
            <a:r>
              <a:rPr kumimoji="1" lang="en-GB" altLang="en-US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 函数可以</a:t>
            </a:r>
            <a:r>
              <a:rPr kumimoji="1" lang="zh-CN" altLang="en-GB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检测</a:t>
            </a:r>
            <a:r>
              <a:rPr lang="en-US"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扩展是否开启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en-GB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bool</a:t>
            </a:r>
            <a:r>
              <a:rPr kumimoji="1" lang="en-GB" altLang="en-US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GB" altLang="en-US" sz="213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extension_loaded('mysqli');</a:t>
            </a:r>
            <a:endParaRPr kumimoji="1" lang="en-GB" altLang="en-US" sz="2135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336" y="-253"/>
            <a:ext cx="10972800" cy="1143000"/>
          </a:xfrm>
        </p:spPr>
        <p:txBody>
          <a:bodyPr/>
          <a:lstStyle/>
          <a:p>
            <a:pPr lvl="0"/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使用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sym typeface="Arial" panose="020B0604020202020204" pitchFamily="34" charset="0"/>
              </a:rPr>
              <a:t>MyS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sym typeface="Arial" panose="020B0604020202020204" pitchFamily="34" charset="0"/>
              </a:rPr>
              <a:t>QLi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sym typeface="Arial" panose="020B0604020202020204" pitchFamily="34" charset="0"/>
              </a:rPr>
              <a:t>操作数据库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028700"/>
            <a:ext cx="11061700" cy="516382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脚本中使用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MySQLi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操作数据库步骤如下：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数据库服务器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选择数据库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设置字符集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准备并执行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处理结果集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释放结果集资源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关闭数据库连接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665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559627" cy="422825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方法一：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$mysqli=new mysqli("127.0.0.1:3306","root","123456","eshop");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$mysqli=new mysqli();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$mysqli-&gt;connect("127.0.0.1:3306","root","123456");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$mysqli-&gt;select_db("eshop");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4640" y="-9740"/>
            <a:ext cx="10515600" cy="1325563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连接</a:t>
            </a:r>
            <a:r>
              <a:rPr lang="en-US" altLang="zh-CN"/>
              <a:t>MySQL</a:t>
            </a:r>
            <a:r>
              <a:rPr lang="zh-CN" altLang="en-US"/>
              <a:t>，并选择数据库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5280" y="532553"/>
            <a:ext cx="10358120" cy="3893820"/>
          </a:xfrm>
        </p:spPr>
        <p:txBody>
          <a:bodyPr>
            <a:normAutofit/>
          </a:bodyPr>
          <a:lstStyle/>
          <a:p>
            <a:pPr marL="0" lvl="0" indent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None/>
            </a:pPr>
            <a:endParaRPr lang="en-US" altLang="x-none" b="1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x-none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$mysqli-&gt;connect_errno;</a:t>
            </a:r>
            <a:endParaRPr lang="en-US" altLang="x-none" b="1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返回错误号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如果未发生任何错误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,connect_errno()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函数将返回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en-US" altLang="x-none" sz="2665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x-none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$mysqli-&gt;connect_error;</a:t>
            </a:r>
            <a:endParaRPr lang="en-US" altLang="x-none" b="1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返回错误信息</a:t>
            </a: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7800" y="-5295"/>
            <a:ext cx="10515600" cy="1325563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判断是否连接成功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1860" y="4581313"/>
            <a:ext cx="7967133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2400"/>
              <a:t>if($mysqli-&gt;connect_errno){</a:t>
            </a:r>
            <a:endParaRPr lang="zh-CN" altLang="en-US" sz="2400"/>
          </a:p>
          <a:p>
            <a:r>
              <a:rPr lang="zh-CN" altLang="en-US" sz="2400"/>
              <a:t>    die($mysqli-&gt;connect_error);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993" y="1317413"/>
            <a:ext cx="11221720" cy="412750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set_charset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("utf8");</a:t>
            </a:r>
            <a:endParaRPr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描述:设置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数据库编码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4170" y="-8470"/>
            <a:ext cx="10515600" cy="1325563"/>
          </a:xfrm>
        </p:spPr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设置编码格式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3337</Words>
  <Application>WPS 演示</Application>
  <PresentationFormat>自定义</PresentationFormat>
  <Paragraphs>211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黑体</vt:lpstr>
      <vt:lpstr>云和</vt:lpstr>
      <vt:lpstr>PowerPoint 演示文稿</vt:lpstr>
      <vt:lpstr>PowerPoint 演示文稿</vt:lpstr>
      <vt:lpstr>PowerPoint 演示文稿</vt:lpstr>
      <vt:lpstr>1. MySQLi概念</vt:lpstr>
      <vt:lpstr>2. 开启MySQLi扩展</vt:lpstr>
      <vt:lpstr>3. 使用MySQLi操作数据库</vt:lpstr>
      <vt:lpstr>3.1 连接MySQL，并选择数据库</vt:lpstr>
      <vt:lpstr>3.2 判断是否连接成功</vt:lpstr>
      <vt:lpstr>3.3 设置编码格式</vt:lpstr>
      <vt:lpstr>3.4 执行SQL语句</vt:lpstr>
      <vt:lpstr>3.5 处理资源结果集</vt:lpstr>
      <vt:lpstr>3.6 处理非查询语句</vt:lpstr>
      <vt:lpstr>3.7 释放结果集资源，关闭数据库连接</vt:lpstr>
      <vt:lpstr>4.mysqli_stmt预处理类（推荐使用）</vt:lpstr>
      <vt:lpstr>mysqli_stmt的处理过程</vt:lpstr>
      <vt:lpstr>PowerPoint 演示文稿</vt:lpstr>
      <vt:lpstr>5.使用mysqli执行多条语句</vt:lpstr>
      <vt:lpstr>6.使用mysqli完成事务处理</vt:lpstr>
      <vt:lpstr>demo: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261</cp:revision>
  <dcterms:created xsi:type="dcterms:W3CDTF">2016-09-06T02:25:00Z</dcterms:created>
  <dcterms:modified xsi:type="dcterms:W3CDTF">2019-09-02T07:51:27Z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