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60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61" r:id="rId13"/>
    <p:sldId id="362" r:id="rId14"/>
    <p:sldId id="353" r:id="rId15"/>
    <p:sldId id="355" r:id="rId16"/>
    <p:sldId id="356" r:id="rId17"/>
    <p:sldId id="357" r:id="rId18"/>
    <p:sldId id="358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9"/>
    <p:restoredTop sz="91771"/>
  </p:normalViewPr>
  <p:slideViewPr>
    <p:cSldViewPr snapToGrid="0" snapToObjects="1">
      <p:cViewPr varScale="1">
        <p:scale>
          <a:sx n="100" d="100"/>
          <a:sy n="10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194" name="灯片编号占位符 2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195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r>
              <a:rPr lang="en-US" altLang="zh-CN"/>
              <a:t>ini_set("display_errors","On");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4339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11325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47167" y="6524626"/>
            <a:ext cx="21590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 (#)</a:t>
            </a:r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03660" y="6503670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1025" y="3522345"/>
            <a:ext cx="846455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 、异常处理</a:t>
            </a:r>
            <a:endParaRPr lang="zh-CN" altLang="en-US" sz="6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870" y="2539150"/>
            <a:ext cx="10515600" cy="1325563"/>
          </a:xfrm>
        </p:spPr>
        <p:txBody>
          <a:bodyPr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</a:rPr>
              <a:t>异常处理</a:t>
            </a:r>
            <a:endParaRPr lang="zh-CN" altLang="en-US" sz="6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异常与错误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60" y="1102360"/>
            <a:ext cx="10515600" cy="4199890"/>
          </a:xfrm>
        </p:spPr>
        <p:txBody>
          <a:bodyPr>
            <a:normAutofit fontScale="70000"/>
          </a:bodyPr>
          <a:p>
            <a:pPr>
              <a:lnSpc>
                <a:spcPct val="140000"/>
              </a:lnSpc>
            </a:pPr>
            <a:r>
              <a:rPr lang="zh-CN" altLang="en-US"/>
              <a:t>PHP中的异常：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是程序在运行中出现不符合预期的情况及与正常流程不同的状况。一种不正常的情况，按照正常逻辑本不该出的错误，但仍然会出现的错误，这是属于逻辑和业务流程的错误，而不是编译或者语法上的错误。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PHP中的错误：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是属于php脚本自身的问题，大部分情况是由错误的语法，服务器环境导致，使得编译器无法通过检查，甚至无法运行的情况。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PHP一旦遇到非正常代码，通常都会触发错误，而不是抛出异常。因此，如果想要使用异常处理不可预料的问题，是办不到的。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80990" y="4721860"/>
            <a:ext cx="3988435" cy="1476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try {</a:t>
            </a:r>
            <a:endParaRPr lang="zh-CN" altLang="en-US"/>
          </a:p>
          <a:p>
            <a:r>
              <a:rPr lang="zh-CN" altLang="en-US"/>
              <a:t>    echo $a;</a:t>
            </a:r>
            <a:endParaRPr lang="zh-CN" altLang="en-US"/>
          </a:p>
          <a:p>
            <a:r>
              <a:rPr lang="zh-CN" altLang="en-US"/>
              <a:t>}catch (Exception $e){</a:t>
            </a:r>
            <a:endParaRPr lang="zh-CN" altLang="en-US"/>
          </a:p>
          <a:p>
            <a:r>
              <a:rPr lang="zh-CN" altLang="en-US"/>
              <a:t>    echo $e-&gt;getMessage();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85" y="51855"/>
            <a:ext cx="10515600" cy="1325563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异常</a:t>
            </a:r>
            <a:r>
              <a:rPr lang="zh-CN" altLang="en-US">
                <a:solidFill>
                  <a:srgbClr val="FF0000"/>
                </a:solidFill>
              </a:rPr>
              <a:t>处理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40" y="920115"/>
            <a:ext cx="9398000" cy="5299710"/>
          </a:xfrm>
        </p:spPr>
        <p:txBody>
          <a:bodyPr>
            <a:normAutofit/>
          </a:bodyPr>
          <a:p>
            <a:pPr marL="0" indent="0" algn="l">
              <a:buClr>
                <a:srgbClr val="00B0F0"/>
              </a:buClr>
              <a:buSzPct val="90000"/>
              <a:buFont typeface="Wingdings" panose="05000000000000000000" pitchFamily="2" charset="2"/>
              <a:buNone/>
            </a:pPr>
            <a:endParaRPr lang="zh-CN" altLang="en-US" dirty="0"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110000"/>
              </a:lnSpc>
            </a:pPr>
            <a:r>
              <a:rPr lang="zh-CN" altLang="en-US" sz="2000" dirty="0">
                <a:sym typeface="微软雅黑" panose="020B0503020204020204" pitchFamily="34" charset="-122"/>
              </a:rPr>
              <a:t>异常处理是一种可扩展、易维护的错误处理统一机制，并提供了一种新的面向对象的错误处理方式</a:t>
            </a:r>
            <a:r>
              <a:rPr lang="zh-CN" altLang="en-US" sz="2000" dirty="0" smtClean="0">
                <a:sym typeface="微软雅黑" panose="020B0503020204020204" pitchFamily="34" charset="-122"/>
              </a:rPr>
              <a:t>。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110000"/>
              </a:lnSpc>
            </a:pPr>
            <a:r>
              <a:rPr lang="zh-CN" altLang="en-US" sz="2000" dirty="0">
                <a:sym typeface="微软雅黑" panose="020B0503020204020204" pitchFamily="34" charset="-122"/>
              </a:rPr>
              <a:t>异常处理格式：</a:t>
            </a:r>
            <a:r>
              <a:rPr lang="zh-CN" altLang="en-US" sz="2000" dirty="0">
                <a:sym typeface="+mn-ea"/>
              </a:rPr>
              <a:t>	</a:t>
            </a: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b="1" dirty="0">
                <a:solidFill>
                  <a:srgbClr val="FF0000"/>
                </a:solidFill>
                <a:sym typeface="+mn-ea"/>
              </a:rPr>
              <a:t>try</a:t>
            </a:r>
            <a:r>
              <a:rPr lang="en-US" altLang="zh-CN" sz="1710" dirty="0">
                <a:sym typeface="+mn-ea"/>
              </a:rPr>
              <a:t>{  </a:t>
            </a:r>
            <a:endParaRPr lang="en-US" altLang="zh-CN" sz="1710" dirty="0">
              <a:sym typeface="+mn-ea"/>
            </a:endParaRPr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dirty="0">
                <a:sym typeface="+mn-ea"/>
              </a:rPr>
              <a:t>     //</a:t>
            </a:r>
            <a:r>
              <a:rPr lang="zh-CN" altLang="en-US" sz="1710" dirty="0">
                <a:sym typeface="+mn-ea"/>
              </a:rPr>
              <a:t>使用</a:t>
            </a:r>
            <a:r>
              <a:rPr lang="en-US" altLang="zh-CN" sz="1710" dirty="0">
                <a:sym typeface="+mn-ea"/>
              </a:rPr>
              <a:t>try</a:t>
            </a:r>
            <a:r>
              <a:rPr lang="zh-CN" altLang="en-US" sz="1710" dirty="0">
                <a:sym typeface="+mn-ea"/>
              </a:rPr>
              <a:t>去包含可能会发生异常的代	</a:t>
            </a:r>
            <a:endParaRPr lang="zh-CN" altLang="en-US" sz="1710" dirty="0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dirty="0">
                <a:sym typeface="+mn-ea"/>
              </a:rPr>
              <a:t>     //</a:t>
            </a:r>
            <a:r>
              <a:rPr lang="zh-CN" altLang="en-US" sz="1710" dirty="0">
                <a:sym typeface="+mn-ea"/>
              </a:rPr>
              <a:t>使用</a:t>
            </a:r>
            <a:r>
              <a:rPr lang="en-US" altLang="zh-CN" sz="1710" b="1" dirty="0">
                <a:solidFill>
                  <a:srgbClr val="FF0000"/>
                </a:solidFill>
                <a:sym typeface="+mn-ea"/>
              </a:rPr>
              <a:t>throw</a:t>
            </a:r>
            <a:r>
              <a:rPr lang="zh-CN" altLang="en-US" sz="1710" dirty="0">
                <a:sym typeface="+mn-ea"/>
              </a:rPr>
              <a:t>抛出异常。</a:t>
            </a:r>
            <a:endParaRPr lang="zh-CN" altLang="en-US" sz="1710" dirty="0">
              <a:sym typeface="+mn-ea"/>
            </a:endParaRPr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dirty="0">
                <a:sym typeface="+mn-ea"/>
              </a:rPr>
              <a:t>     //</a:t>
            </a:r>
            <a:r>
              <a:rPr lang="zh-CN" altLang="en-US" sz="1710" dirty="0">
                <a:sym typeface="+mn-ea"/>
              </a:rPr>
              <a:t>使用</a:t>
            </a:r>
            <a:r>
              <a:rPr lang="en-US" altLang="zh-CN" sz="1710" dirty="0">
                <a:sym typeface="+mn-ea"/>
              </a:rPr>
              <a:t>catch</a:t>
            </a:r>
            <a:r>
              <a:rPr lang="zh-CN" altLang="en-US" sz="1710" dirty="0">
                <a:sym typeface="+mn-ea"/>
              </a:rPr>
              <a:t>捕获抛出的异常</a:t>
            </a:r>
            <a:endParaRPr lang="zh-CN" altLang="en-US" sz="1710" dirty="0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dirty="0">
                <a:sym typeface="+mn-ea"/>
              </a:rPr>
              <a:t> }</a:t>
            </a:r>
            <a:r>
              <a:rPr lang="en-US" altLang="zh-CN" sz="1710" b="1" dirty="0">
                <a:solidFill>
                  <a:srgbClr val="FF0000"/>
                </a:solidFill>
                <a:sym typeface="+mn-ea"/>
              </a:rPr>
              <a:t>catch</a:t>
            </a:r>
            <a:r>
              <a:rPr lang="zh-CN" altLang="en-US" sz="1710" dirty="0">
                <a:sym typeface="+mn-ea"/>
              </a:rPr>
              <a:t>（异常对象参数）</a:t>
            </a:r>
            <a:r>
              <a:rPr lang="en-US" altLang="zh-CN" sz="1710" dirty="0">
                <a:sym typeface="+mn-ea"/>
              </a:rPr>
              <a:t>{</a:t>
            </a:r>
            <a:endParaRPr lang="zh-CN" altLang="en-US" sz="1710" dirty="0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dirty="0">
                <a:sym typeface="+mn-ea"/>
              </a:rPr>
              <a:t>      //</a:t>
            </a:r>
            <a:r>
              <a:rPr lang="zh-CN" altLang="en-US" sz="1710" dirty="0">
                <a:sym typeface="+mn-ea"/>
              </a:rPr>
              <a:t>在这里做异常处理。</a:t>
            </a:r>
            <a:endParaRPr lang="zh-CN" altLang="en-US" sz="1710" dirty="0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 sz="1710" dirty="0">
                <a:sym typeface="+mn-ea"/>
              </a:rPr>
              <a:t> }</a:t>
            </a:r>
            <a:endParaRPr lang="en-US" altLang="zh-CN" sz="1710" dirty="0">
              <a:sym typeface="+mn-ea"/>
            </a:endParaRPr>
          </a:p>
          <a:p>
            <a:pPr marL="0" lvl="0" indent="0" algn="l">
              <a:lnSpc>
                <a:spcPct val="110000"/>
              </a:lnSpc>
              <a:buNone/>
            </a:pP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230" y="27090"/>
            <a:ext cx="10515600" cy="1325563"/>
          </a:xfrm>
        </p:spPr>
        <p:txBody>
          <a:bodyPr/>
          <a:p>
            <a:r>
              <a:rPr lang="en-US" altLang="zh-CN"/>
              <a:t>demo: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28190" y="553720"/>
            <a:ext cx="7054215" cy="5908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try {</a:t>
            </a:r>
            <a:endParaRPr lang="zh-CN" altLang="en-US"/>
          </a:p>
          <a:p>
            <a:r>
              <a:rPr lang="zh-CN" altLang="en-US"/>
              <a:t>    $a = 100;</a:t>
            </a:r>
            <a:endParaRPr lang="zh-CN" altLang="en-US"/>
          </a:p>
          <a:p>
            <a:r>
              <a:rPr lang="zh-CN" altLang="en-US"/>
              <a:t>    if(!isset($a)){</a:t>
            </a:r>
            <a:endParaRPr lang="zh-CN" altLang="en-US"/>
          </a:p>
          <a:p>
            <a:r>
              <a:rPr lang="zh-CN" altLang="en-US"/>
              <a:t>        throw new Exception("变量未定义", 1001);</a:t>
            </a:r>
            <a:endParaRPr lang="zh-CN" altLang="en-US"/>
          </a:p>
          <a:p>
            <a:r>
              <a:rPr lang="zh-CN" altLang="en-US"/>
              <a:t>    }else if(!is_numeric($a) &amp;&amp; !is_string($a)){</a:t>
            </a:r>
            <a:endParaRPr lang="zh-CN" altLang="en-US"/>
          </a:p>
          <a:p>
            <a:r>
              <a:rPr lang="zh-CN" altLang="en-US"/>
              <a:t>        throw new Exception("数据类型必须为字符串", 1002);      </a:t>
            </a:r>
            <a:endParaRPr lang="zh-CN" altLang="en-US"/>
          </a:p>
          <a:p>
            <a:r>
              <a:rPr lang="zh-CN" altLang="en-US"/>
              <a:t>    }else{</a:t>
            </a:r>
            <a:endParaRPr lang="zh-CN" altLang="en-US"/>
          </a:p>
          <a:p>
            <a:r>
              <a:rPr lang="zh-CN" altLang="en-US"/>
              <a:t>        echo $a;</a:t>
            </a:r>
            <a:endParaRPr lang="zh-CN" altLang="en-US"/>
          </a:p>
          <a:p>
            <a:r>
              <a:rPr lang="zh-CN" altLang="en-US"/>
              <a:t>    } </a:t>
            </a:r>
            <a:endParaRPr lang="zh-CN" altLang="en-US"/>
          </a:p>
          <a:p>
            <a:r>
              <a:rPr lang="zh-CN" altLang="en-US"/>
              <a:t>}catch (Exception $e){</a:t>
            </a:r>
            <a:endParaRPr lang="zh-CN" altLang="en-US"/>
          </a:p>
          <a:p>
            <a:r>
              <a:rPr lang="zh-CN" altLang="en-US"/>
              <a:t>    switch($e-&gt;getCode()) {</a:t>
            </a:r>
            <a:endParaRPr lang="zh-CN" altLang="en-US"/>
          </a:p>
          <a:p>
            <a:r>
              <a:rPr lang="zh-CN" altLang="en-US"/>
              <a:t>        case 1001:</a:t>
            </a:r>
            <a:endParaRPr lang="zh-CN" altLang="en-US"/>
          </a:p>
          <a:p>
            <a:r>
              <a:rPr lang="zh-CN" altLang="en-US"/>
              <a:t>            echo '';</a:t>
            </a:r>
            <a:endParaRPr lang="zh-CN" altLang="en-US"/>
          </a:p>
          <a:p>
            <a:r>
              <a:rPr lang="zh-CN" altLang="en-US"/>
              <a:t>            break;</a:t>
            </a:r>
            <a:endParaRPr lang="zh-CN" altLang="en-US"/>
          </a:p>
          <a:p>
            <a:r>
              <a:rPr lang="zh-CN" altLang="en-US"/>
              <a:t>        case 1002:</a:t>
            </a:r>
            <a:endParaRPr lang="zh-CN" altLang="en-US"/>
          </a:p>
          <a:p>
            <a:r>
              <a:rPr lang="zh-CN" altLang="en-US"/>
              <a:t>            var_dump($a);</a:t>
            </a:r>
            <a:endParaRPr lang="zh-CN" altLang="en-US"/>
          </a:p>
          <a:p>
            <a:r>
              <a:rPr lang="zh-CN" altLang="en-US"/>
              <a:t>            break;</a:t>
            </a:r>
            <a:endParaRPr lang="zh-CN" altLang="en-US"/>
          </a:p>
          <a:p>
            <a:r>
              <a:rPr lang="zh-CN" altLang="en-US"/>
              <a:t>        default:</a:t>
            </a:r>
            <a:endParaRPr lang="zh-CN" altLang="en-US"/>
          </a:p>
          <a:p>
            <a:r>
              <a:rPr lang="zh-CN" altLang="en-US"/>
              <a:t>            echo $e-&gt;getMessage(); 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8835"/>
            <a:ext cx="10515600" cy="1325563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系统异常处理类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996315"/>
            <a:ext cx="10515600" cy="5151120"/>
          </a:xfrm>
        </p:spPr>
        <p:txBody>
          <a:bodyPr>
            <a:normAutofit fontScale="60000"/>
          </a:bodyPr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lang="en-US" altLang="zh-CN">
                <a:sym typeface="Arial" panose="020B0604020202020204" pitchFamily="34" charset="0"/>
              </a:rPr>
              <a:t>&lt;?</a:t>
            </a:r>
            <a:r>
              <a:rPr lang="en-US" altLang="zh-CN" dirty="0" err="1">
                <a:sym typeface="Arial" panose="020B0604020202020204" pitchFamily="34" charset="0"/>
              </a:rPr>
              <a:t>php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en-US" altLang="zh-CN" dirty="0">
                <a:sym typeface="Arial" panose="020B0604020202020204" pitchFamily="34" charset="0"/>
              </a:rPr>
              <a:t>class Exception{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en-US" altLang="zh-CN" dirty="0">
                <a:sym typeface="Arial" panose="020B0604020202020204" pitchFamily="34" charset="0"/>
              </a:rPr>
              <a:t>    protected $message = 'Unknown exception';   // </a:t>
            </a:r>
            <a:r>
              <a:rPr lang="zh-CN" altLang="en-US" dirty="0">
                <a:sym typeface="Arial" panose="020B0604020202020204" pitchFamily="34" charset="0"/>
              </a:rPr>
              <a:t>异常信息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protected $code = 0;             // </a:t>
            </a:r>
            <a:r>
              <a:rPr lang="zh-CN" altLang="en-US" dirty="0">
                <a:sym typeface="Arial" panose="020B0604020202020204" pitchFamily="34" charset="0"/>
              </a:rPr>
              <a:t>用户自定义异常代码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protected $file;                      // </a:t>
            </a:r>
            <a:r>
              <a:rPr lang="zh-CN" altLang="en-US" dirty="0">
                <a:sym typeface="Arial" panose="020B0604020202020204" pitchFamily="34" charset="0"/>
              </a:rPr>
              <a:t>发生异常的文件名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protected $line;                      // </a:t>
            </a:r>
            <a:r>
              <a:rPr lang="zh-CN" altLang="en-US" dirty="0">
                <a:sym typeface="Arial" panose="020B0604020202020204" pitchFamily="34" charset="0"/>
              </a:rPr>
              <a:t>发生异常的代码行号</a:t>
            </a:r>
            <a:br>
              <a:rPr lang="zh-CN" altLang="en-US" dirty="0">
                <a:sym typeface="Arial" panose="020B0604020202020204" pitchFamily="34" charset="0"/>
              </a:rPr>
            </a:b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function </a:t>
            </a:r>
            <a:r>
              <a:rPr lang="en-US" altLang="zh-CN" b="1" dirty="0">
                <a:solidFill>
                  <a:srgbClr val="FF0000"/>
                </a:solidFill>
                <a:sym typeface="Arial" panose="020B0604020202020204" pitchFamily="34" charset="0"/>
              </a:rPr>
              <a:t>__construct</a:t>
            </a:r>
            <a:r>
              <a:rPr lang="en-US" altLang="zh-CN" dirty="0">
                <a:sym typeface="Arial" panose="020B0604020202020204" pitchFamily="34" charset="0"/>
              </a:rPr>
              <a:t>($message = null, $code = 0);</a:t>
            </a:r>
            <a:br>
              <a:rPr lang="zh-CN" altLang="en-US" dirty="0">
                <a:sym typeface="Arial" panose="020B0604020202020204" pitchFamily="34" charset="0"/>
              </a:rPr>
            </a:br>
            <a:br>
              <a:rPr lang="zh-CN" altLang="en-US" dirty="0">
                <a:sym typeface="Arial" panose="020B0604020202020204" pitchFamily="34" charset="0"/>
              </a:rPr>
            </a:br>
            <a:r>
              <a:rPr lang="en-US" altLang="zh-CN" dirty="0">
                <a:sym typeface="Arial" panose="020B0604020202020204" pitchFamily="34" charset="0"/>
              </a:rPr>
              <a:t>    final function </a:t>
            </a:r>
            <a:r>
              <a:rPr lang="en-US" altLang="zh-CN" dirty="0" err="1">
                <a:sym typeface="Arial" panose="020B0604020202020204" pitchFamily="34" charset="0"/>
              </a:rPr>
              <a:t>getMessage</a:t>
            </a:r>
            <a:r>
              <a:rPr lang="en-US" altLang="zh-CN" dirty="0">
                <a:sym typeface="Arial" panose="020B0604020202020204" pitchFamily="34" charset="0"/>
              </a:rPr>
              <a:t>();          // </a:t>
            </a:r>
            <a:r>
              <a:rPr lang="zh-CN" altLang="en-US" dirty="0">
                <a:sym typeface="Arial" panose="020B0604020202020204" pitchFamily="34" charset="0"/>
              </a:rPr>
              <a:t>返回异常信息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final function </a:t>
            </a:r>
            <a:r>
              <a:rPr lang="en-US" altLang="zh-CN" dirty="0" err="1">
                <a:sym typeface="Arial" panose="020B0604020202020204" pitchFamily="34" charset="0"/>
              </a:rPr>
              <a:t>getCode</a:t>
            </a:r>
            <a:r>
              <a:rPr lang="en-US" altLang="zh-CN" dirty="0">
                <a:sym typeface="Arial" panose="020B0604020202020204" pitchFamily="34" charset="0"/>
              </a:rPr>
              <a:t>();             // </a:t>
            </a:r>
            <a:r>
              <a:rPr lang="zh-CN" altLang="en-US" dirty="0">
                <a:sym typeface="Arial" panose="020B0604020202020204" pitchFamily="34" charset="0"/>
              </a:rPr>
              <a:t>返回异常代码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final function </a:t>
            </a:r>
            <a:r>
              <a:rPr lang="en-US" altLang="zh-CN" dirty="0" err="1">
                <a:sym typeface="Arial" panose="020B0604020202020204" pitchFamily="34" charset="0"/>
              </a:rPr>
              <a:t>getFile</a:t>
            </a:r>
            <a:r>
              <a:rPr lang="en-US" altLang="zh-CN" dirty="0">
                <a:sym typeface="Arial" panose="020B0604020202020204" pitchFamily="34" charset="0"/>
              </a:rPr>
              <a:t>();             // </a:t>
            </a:r>
            <a:r>
              <a:rPr lang="zh-CN" altLang="en-US" dirty="0">
                <a:sym typeface="Arial" panose="020B0604020202020204" pitchFamily="34" charset="0"/>
              </a:rPr>
              <a:t>返回发生异常的文件名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final function </a:t>
            </a:r>
            <a:r>
              <a:rPr lang="en-US" altLang="zh-CN" dirty="0" err="1">
                <a:sym typeface="Arial" panose="020B0604020202020204" pitchFamily="34" charset="0"/>
              </a:rPr>
              <a:t>getLine</a:t>
            </a:r>
            <a:r>
              <a:rPr lang="en-US" altLang="zh-CN" dirty="0">
                <a:sym typeface="Arial" panose="020B0604020202020204" pitchFamily="34" charset="0"/>
              </a:rPr>
              <a:t>();             // </a:t>
            </a:r>
            <a:r>
              <a:rPr lang="zh-CN" altLang="en-US" dirty="0">
                <a:sym typeface="Arial" panose="020B0604020202020204" pitchFamily="34" charset="0"/>
              </a:rPr>
              <a:t>返回发生异常的代码行号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final function </a:t>
            </a:r>
            <a:r>
              <a:rPr lang="en-US" altLang="zh-CN" dirty="0" err="1">
                <a:sym typeface="Arial" panose="020B0604020202020204" pitchFamily="34" charset="0"/>
              </a:rPr>
              <a:t>getTrace</a:t>
            </a:r>
            <a:r>
              <a:rPr lang="en-US" altLang="zh-CN" dirty="0">
                <a:sym typeface="Arial" panose="020B0604020202020204" pitchFamily="34" charset="0"/>
              </a:rPr>
              <a:t>();            // </a:t>
            </a:r>
            <a:r>
              <a:rPr lang="en-US" altLang="zh-CN" dirty="0" err="1">
                <a:sym typeface="Arial" panose="020B0604020202020204" pitchFamily="34" charset="0"/>
              </a:rPr>
              <a:t>backtrace</a:t>
            </a:r>
            <a:r>
              <a:rPr lang="en-US" altLang="zh-CN" dirty="0">
                <a:sym typeface="Arial" panose="020B0604020202020204" pitchFamily="34" charset="0"/>
              </a:rPr>
              <a:t>() </a:t>
            </a:r>
            <a:r>
              <a:rPr lang="zh-CN" altLang="en-US" dirty="0">
                <a:sym typeface="Arial" panose="020B0604020202020204" pitchFamily="34" charset="0"/>
              </a:rPr>
              <a:t>数组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final function </a:t>
            </a:r>
            <a:r>
              <a:rPr lang="en-US" altLang="zh-CN" dirty="0" err="1">
                <a:sym typeface="Arial" panose="020B0604020202020204" pitchFamily="34" charset="0"/>
              </a:rPr>
              <a:t>getTraceAsString</a:t>
            </a:r>
            <a:r>
              <a:rPr lang="en-US" altLang="zh-CN" dirty="0">
                <a:sym typeface="Arial" panose="020B0604020202020204" pitchFamily="34" charset="0"/>
              </a:rPr>
              <a:t>();  // </a:t>
            </a:r>
            <a:r>
              <a:rPr lang="zh-CN" altLang="en-US" dirty="0">
                <a:sym typeface="Arial" panose="020B0604020202020204" pitchFamily="34" charset="0"/>
              </a:rPr>
              <a:t>已格成化成字符串的 </a:t>
            </a:r>
            <a:r>
              <a:rPr lang="en-US" altLang="zh-CN" dirty="0" err="1">
                <a:sym typeface="Arial" panose="020B0604020202020204" pitchFamily="34" charset="0"/>
              </a:rPr>
              <a:t>getTrace</a:t>
            </a:r>
            <a:r>
              <a:rPr lang="en-US" altLang="zh-CN" dirty="0">
                <a:sym typeface="Arial" panose="020B0604020202020204" pitchFamily="34" charset="0"/>
              </a:rPr>
              <a:t>() </a:t>
            </a:r>
            <a:r>
              <a:rPr lang="zh-CN" altLang="en-US" dirty="0">
                <a:sym typeface="Arial" panose="020B0604020202020204" pitchFamily="34" charset="0"/>
              </a:rPr>
              <a:t>信息</a:t>
            </a:r>
            <a:br>
              <a:rPr lang="zh-CN" altLang="en-US" dirty="0">
                <a:sym typeface="Arial" panose="020B0604020202020204" pitchFamily="34" charset="0"/>
              </a:rPr>
            </a:b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    </a:t>
            </a:r>
            <a:r>
              <a:rPr lang="en-US" altLang="zh-CN" dirty="0">
                <a:sym typeface="Arial" panose="020B0604020202020204" pitchFamily="34" charset="0"/>
              </a:rPr>
              <a:t>/* </a:t>
            </a:r>
            <a:r>
              <a:rPr lang="zh-CN" altLang="en-US" dirty="0">
                <a:sym typeface="Arial" panose="020B0604020202020204" pitchFamily="34" charset="0"/>
              </a:rPr>
              <a:t>可重载的方法 *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en-US" altLang="zh-CN" dirty="0">
                <a:sym typeface="Arial" panose="020B0604020202020204" pitchFamily="34" charset="0"/>
              </a:rPr>
              <a:t>    function __</a:t>
            </a:r>
            <a:r>
              <a:rPr lang="en-US" altLang="zh-CN" dirty="0" err="1">
                <a:sym typeface="Arial" panose="020B0604020202020204" pitchFamily="34" charset="0"/>
              </a:rPr>
              <a:t>toString</a:t>
            </a:r>
            <a:r>
              <a:rPr lang="en-US" altLang="zh-CN" dirty="0">
                <a:sym typeface="Arial" panose="020B0604020202020204" pitchFamily="34" charset="0"/>
              </a:rPr>
              <a:t>();                // </a:t>
            </a:r>
            <a:r>
              <a:rPr lang="zh-CN" altLang="en-US" dirty="0">
                <a:sym typeface="Arial" panose="020B0604020202020204" pitchFamily="34" charset="0"/>
              </a:rPr>
              <a:t>可输出的字符串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en-US" altLang="zh-CN" dirty="0">
                <a:sym typeface="Arial" panose="020B0604020202020204" pitchFamily="34" charset="0"/>
              </a:rPr>
              <a:t>}</a:t>
            </a:r>
            <a:endParaRPr lang="en-US" altLang="zh-CN" dirty="0">
              <a:sym typeface="Arial" panose="020B0604020202020204" pitchFamily="34" charset="0"/>
            </a:endParaRPr>
          </a:p>
          <a:p>
            <a:pPr algn="l">
              <a:buClr>
                <a:srgbClr val="00B0F0"/>
              </a:buClr>
              <a:buSzPct val="90000"/>
            </a:pPr>
            <a:endParaRPr lang="zh-CN" altLang="en-US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0795"/>
            <a:ext cx="10515600" cy="97155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自定义异常处理类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9470"/>
            <a:ext cx="10515600" cy="1023620"/>
          </a:xfrm>
        </p:spPr>
        <p:txBody>
          <a:bodyPr>
            <a:noAutofit/>
          </a:bodyPr>
          <a:p>
            <a:pPr marL="0" indent="0" algn="l">
              <a:lnSpc>
                <a:spcPct val="50000"/>
              </a:lnSpc>
              <a:buClr>
                <a:srgbClr val="00B0F0"/>
              </a:buClr>
              <a:buSzPct val="90000"/>
            </a:pPr>
            <a:r>
              <a:rPr lang="zh-CN" altLang="en-US" sz="2000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自定义异常类必须继承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Exception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marL="0" indent="0" algn="l">
              <a:lnSpc>
                <a:spcPct val="50000"/>
              </a:lnSpc>
              <a:buClr>
                <a:srgbClr val="00B0F0"/>
              </a:buClr>
              <a:buSzPct val="90000"/>
              <a:buNone/>
            </a:pPr>
            <a:endParaRPr lang="en-US" altLang="zh-CN" sz="2000" dirty="0" smtClean="0">
              <a:sym typeface="Arial" panose="020B0604020202020204" pitchFamily="34" charset="0"/>
            </a:endParaRPr>
          </a:p>
          <a:p>
            <a:pPr marL="0" indent="0" algn="l">
              <a:lnSpc>
                <a:spcPct val="50000"/>
              </a:lnSpc>
              <a:buClr>
                <a:srgbClr val="00B0F0"/>
              </a:buClr>
              <a:buSzPct val="90000"/>
            </a:pPr>
            <a:r>
              <a:rPr lang="zh-CN" altLang="en-US" sz="2000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只有构造方法和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toString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anose="020B0604020202020204" pitchFamily="34" charset="0"/>
              </a:rPr>
              <a:t>可以重写</a:t>
            </a:r>
            <a:endParaRPr lang="zh-CN" altLang="en-US" sz="2000" b="1" dirty="0" smtClean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36625" y="1764665"/>
            <a:ext cx="10103485" cy="4589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class </a:t>
            </a:r>
            <a:r>
              <a:rPr lang="en-US" altLang="zh-CN" sz="1800" dirty="0" err="1">
                <a:sym typeface="Arial" panose="020B0604020202020204" pitchFamily="34" charset="0"/>
              </a:rPr>
              <a:t>MyException</a:t>
            </a:r>
            <a:r>
              <a:rPr lang="en-US" altLang="zh-CN" sz="1800" dirty="0">
                <a:sym typeface="Arial" panose="020B0604020202020204" pitchFamily="34" charset="0"/>
              </a:rPr>
              <a:t> extends Exception{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//</a:t>
            </a:r>
            <a:r>
              <a:rPr lang="zh-CN" altLang="en-US" sz="1800" dirty="0">
                <a:sym typeface="Arial" panose="020B0604020202020204" pitchFamily="34" charset="0"/>
              </a:rPr>
              <a:t>重定义构造器使第一个参数 </a:t>
            </a:r>
            <a:r>
              <a:rPr lang="en-US" altLang="zh-CN" sz="1800" dirty="0">
                <a:sym typeface="Arial" panose="020B0604020202020204" pitchFamily="34" charset="0"/>
              </a:rPr>
              <a:t>message </a:t>
            </a:r>
            <a:r>
              <a:rPr lang="zh-CN" altLang="en-US" sz="1800" dirty="0">
                <a:sym typeface="Arial" panose="020B0604020202020204" pitchFamily="34" charset="0"/>
              </a:rPr>
              <a:t>变为必须被指定的属性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zh-CN" altLang="en-US" sz="1800" dirty="0">
                <a:sym typeface="Arial" panose="020B0604020202020204" pitchFamily="34" charset="0"/>
              </a:rPr>
              <a:t>	</a:t>
            </a:r>
            <a:r>
              <a:rPr lang="en-US" altLang="zh-CN" sz="1800" dirty="0">
                <a:sym typeface="Arial" panose="020B0604020202020204" pitchFamily="34" charset="0"/>
              </a:rPr>
              <a:t>public function __construct($message, $code=0){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    //</a:t>
            </a:r>
            <a:r>
              <a:rPr lang="zh-CN" altLang="en-US" sz="1800" dirty="0">
                <a:sym typeface="Arial" panose="020B0604020202020204" pitchFamily="34" charset="0"/>
              </a:rPr>
              <a:t>建议调用 </a:t>
            </a:r>
            <a:r>
              <a:rPr lang="en-US" altLang="zh-CN" sz="1800" dirty="0">
                <a:sym typeface="Arial" panose="020B0604020202020204" pitchFamily="34" charset="0"/>
              </a:rPr>
              <a:t>parent::construct()</a:t>
            </a:r>
            <a:r>
              <a:rPr lang="zh-CN" altLang="en-US" sz="1800" dirty="0">
                <a:sym typeface="Arial" panose="020B0604020202020204" pitchFamily="34" charset="0"/>
              </a:rPr>
              <a:t>来检查所有的变量是否已被赋值		 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    parent::__construct($message, $code); 	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              }	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public function __</a:t>
            </a:r>
            <a:r>
              <a:rPr lang="en-US" altLang="zh-CN" sz="1800" dirty="0" err="1">
                <a:sym typeface="Arial" panose="020B0604020202020204" pitchFamily="34" charset="0"/>
              </a:rPr>
              <a:t>toString</a:t>
            </a:r>
            <a:r>
              <a:rPr lang="en-US" altLang="zh-CN" sz="1800" dirty="0">
                <a:sym typeface="Arial" panose="020B0604020202020204" pitchFamily="34" charset="0"/>
              </a:rPr>
              <a:t>() {         //</a:t>
            </a:r>
            <a:r>
              <a:rPr lang="zh-CN" altLang="en-US" sz="1800" dirty="0">
                <a:sym typeface="Arial" panose="020B0604020202020204" pitchFamily="34" charset="0"/>
              </a:rPr>
              <a:t>重写父类方法，自定义字符串输出的样</a:t>
            </a:r>
            <a:r>
              <a:rPr lang="en-US" altLang="zh-CN" sz="1800" dirty="0">
                <a:sym typeface="Arial" panose="020B0604020202020204" pitchFamily="34" charset="0"/>
              </a:rPr>
              <a:t>              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zh-CN" altLang="en-US" sz="1800" dirty="0">
                <a:sym typeface="Arial" panose="020B0604020202020204" pitchFamily="34" charset="0"/>
              </a:rPr>
              <a:t>	      </a:t>
            </a:r>
            <a:r>
              <a:rPr lang="en-US" altLang="zh-CN" sz="1800" dirty="0">
                <a:sym typeface="Arial" panose="020B0604020202020204" pitchFamily="34" charset="0"/>
              </a:rPr>
              <a:t>return __CLASS__.":[".$this-&gt;code."]:".$this-&gt;message."&lt;</a:t>
            </a:r>
            <a:r>
              <a:rPr lang="en-US" altLang="zh-CN" sz="1800" dirty="0" err="1">
                <a:sym typeface="Arial" panose="020B0604020202020204" pitchFamily="34" charset="0"/>
              </a:rPr>
              <a:t>br</a:t>
            </a:r>
            <a:r>
              <a:rPr lang="en-US" altLang="zh-CN" sz="1800" dirty="0">
                <a:sym typeface="Arial" panose="020B0604020202020204" pitchFamily="34" charset="0"/>
              </a:rPr>
              <a:t>&gt;";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}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public function </a:t>
            </a:r>
            <a:r>
              <a:rPr lang="en-US" altLang="zh-CN" sz="1800" b="1" dirty="0" err="1">
                <a:solidFill>
                  <a:srgbClr val="FF0000"/>
                </a:solidFill>
                <a:sym typeface="Arial" panose="020B0604020202020204" pitchFamily="34" charset="0"/>
              </a:rPr>
              <a:t>customFunction</a:t>
            </a:r>
            <a:r>
              <a:rPr lang="en-US" altLang="zh-CN" sz="1800" dirty="0">
                <a:sym typeface="Arial" panose="020B0604020202020204" pitchFamily="34" charset="0"/>
              </a:rPr>
              <a:t>() {    //</a:t>
            </a:r>
            <a:r>
              <a:rPr lang="zh-CN" altLang="en-US" sz="1800" dirty="0">
                <a:sym typeface="Arial" panose="020B0604020202020204" pitchFamily="34" charset="0"/>
              </a:rPr>
              <a:t>为这个异常自定义一个处理方法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                      </a:t>
            </a:r>
            <a:r>
              <a:rPr lang="zh-CN" altLang="en-US" sz="1800" dirty="0"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ym typeface="Arial" panose="020B0604020202020204" pitchFamily="34" charset="0"/>
              </a:rPr>
              <a:t>echo "</a:t>
            </a:r>
            <a:r>
              <a:rPr lang="zh-CN" altLang="en-US" sz="1800" dirty="0">
                <a:sym typeface="Arial" panose="020B0604020202020204" pitchFamily="34" charset="0"/>
              </a:rPr>
              <a:t>按自定义的方法处理出现的这个类型的异常</a:t>
            </a:r>
            <a:r>
              <a:rPr lang="en-US" altLang="zh-CN" sz="1800" dirty="0">
                <a:sym typeface="Arial" panose="020B0604020202020204" pitchFamily="34" charset="0"/>
              </a:rPr>
              <a:t>&lt;</a:t>
            </a:r>
            <a:r>
              <a:rPr lang="en-US" altLang="zh-CN" sz="1800" dirty="0" err="1">
                <a:sym typeface="Arial" panose="020B0604020202020204" pitchFamily="34" charset="0"/>
              </a:rPr>
              <a:t>br</a:t>
            </a:r>
            <a:r>
              <a:rPr lang="en-US" altLang="zh-CN" sz="1800" dirty="0">
                <a:sym typeface="Arial" panose="020B0604020202020204" pitchFamily="34" charset="0"/>
              </a:rPr>
              <a:t>&gt;";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	}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}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25" y="10580"/>
            <a:ext cx="10515600" cy="1325563"/>
          </a:xfrm>
        </p:spPr>
        <p:txBody>
          <a:bodyPr/>
          <a:p>
            <a:r>
              <a:rPr lang="en-US" altLang="zh-CN"/>
              <a:t>demo: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957580"/>
            <a:ext cx="4953635" cy="49244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自定义异常处理类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echoException extends Exception{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37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function handle($var){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switch($this-&gt;getCode())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case 1001: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echo '';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break;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case 1002: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var_dump($var);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break;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default: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echo $e-&gt;getMessage();  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buClr>
                <a:srgbClr val="00B0F0"/>
              </a:buClr>
              <a:buSzPct val="90000"/>
              <a:buNone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11850" y="957580"/>
            <a:ext cx="6214110" cy="4924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使用自定义异常处理类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$a = [1,2,3];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if(!isset($a)){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$a = '';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throw new echoException("变量不存在", 1001);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}else if(!is_numeric($a) &amp;&amp; !is_string($a)){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throw new echoException("数据类型必须为字符串", 1002);      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}else{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echo $a;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   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}catch (echoException $e){ 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$e -&gt; handle($a);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Clr>
                <a:srgbClr val="00B0F0"/>
              </a:buClr>
              <a:buSzPct val="9000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65" y="2583600"/>
            <a:ext cx="10515600" cy="1325563"/>
          </a:xfrm>
        </p:spPr>
        <p:txBody>
          <a:bodyPr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</a:rPr>
              <a:t>错误处理</a:t>
            </a:r>
            <a:endParaRPr lang="zh-CN" altLang="en-US" sz="6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内容占位符 1"/>
          <p:cNvSpPr>
            <a:spLocks noGrp="1"/>
          </p:cNvSpPr>
          <p:nvPr>
            <p:ph sz="quarter"/>
          </p:nvPr>
        </p:nvSpPr>
        <p:spPr>
          <a:xfrm>
            <a:off x="363432" y="1012190"/>
            <a:ext cx="10703560" cy="5710767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程序的错误发生一般归属于下列三个领域：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charset="0"/>
              <a:buChar char="v"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语法错误</a:t>
            </a:r>
            <a:r>
              <a:rPr lang="zh-CN" altLang="en-US" sz="2400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5000"/>
              <a:buFont typeface="Wingdings" panose="05000000000000000000" charset="0"/>
              <a:buChar char="ü"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语法错误最常见，并且也容易修复，</a:t>
            </a: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sym typeface="+mn-ea"/>
              </a:rPr>
              <a:t>这类错误会</a:t>
            </a:r>
            <a:r>
              <a:rPr lang="zh-CN" altLang="en-US" sz="2000" kern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阻止脚本的执行</a:t>
            </a: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sym typeface="+mn-ea"/>
              </a:rPr>
              <a:t>。</a:t>
            </a:r>
            <a:endParaRPr lang="zh-CN" altLang="en-US" sz="2000" kern="0" noProof="0" dirty="0">
              <a:ln>
                <a:noFill/>
              </a:ln>
              <a:solidFill>
                <a:srgbClr val="29292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5000"/>
              <a:buFont typeface="Wingdings" panose="05000000000000000000" charset="0"/>
              <a:buChar char="ü"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比如：代码中遗漏一个分号。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charset="0"/>
              <a:buChar char="v"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运行时错误</a:t>
            </a:r>
            <a:r>
              <a:rPr lang="zh-CN" altLang="en-US" sz="2400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5000"/>
              <a:buFont typeface="Wingdings" panose="05000000000000000000" charset="0"/>
              <a:buChar char="ü"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这种错误一般不会阻止</a:t>
            </a:r>
            <a:r>
              <a:rPr lang="en-US" altLang="zh-CN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脚本的执行，但会阻止当前要做的事情。输出一条错误信息，但</a:t>
            </a:r>
            <a:r>
              <a:rPr lang="en-US" altLang="zh-CN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脚本继续执行</a:t>
            </a:r>
            <a:endParaRPr lang="zh-CN" altLang="en-US" sz="2000" kern="0" noProof="0" dirty="0">
              <a:ln>
                <a:noFill/>
              </a:ln>
              <a:solidFill>
                <a:srgbClr val="29292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5000"/>
              <a:buFont typeface="Wingdings" panose="05000000000000000000" charset="0"/>
              <a:buChar char="ü"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比如：输出一个不存在的变量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charset="0"/>
              <a:buChar char="v"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逻辑错误</a:t>
            </a:r>
            <a:r>
              <a:rPr lang="zh-CN" altLang="en-US" sz="2400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5000"/>
              <a:buFont typeface="Wingdings" panose="05000000000000000000" charset="0"/>
              <a:buChar char="ü"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这种错误最麻烦，既不阻止脚本执行，也不输出错误消息</a:t>
            </a:r>
            <a:endParaRPr lang="zh-CN" altLang="en-US" sz="2000" kern="0" noProof="0" dirty="0">
              <a:ln>
                <a:noFill/>
              </a:ln>
              <a:solidFill>
                <a:srgbClr val="29292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5000"/>
              <a:buFont typeface="Wingdings" panose="05000000000000000000" charset="0"/>
              <a:buChar char="ü"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srgbClr val="292929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比如：死循环</a:t>
            </a:r>
            <a:endParaRPr lang="zh-CN" altLang="en-US" sz="2000" kern="0" noProof="0" dirty="0">
              <a:ln>
                <a:noFill/>
              </a:ln>
              <a:solidFill>
                <a:srgbClr val="29292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35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665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标题 2"/>
          <p:cNvSpPr>
            <a:spLocks noGrp="1"/>
          </p:cNvSpPr>
          <p:nvPr>
            <p:ph type="ctrTitle"/>
          </p:nvPr>
        </p:nvSpPr>
        <p:spPr>
          <a:xfrm>
            <a:off x="228600" y="0"/>
            <a:ext cx="10972800" cy="1016000"/>
          </a:xfrm>
        </p:spPr>
        <p:txBody>
          <a:bodyPr anchor="ctr"/>
          <a:p>
            <a:pPr algn="l"/>
            <a:r>
              <a:rPr lang="en-US" altLang="zh-CN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PHP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239184" y="0"/>
            <a:ext cx="10972800" cy="1143000"/>
          </a:xfrm>
        </p:spPr>
        <p:txBody>
          <a:bodyPr anchor="ctr"/>
          <a:p>
            <a:pPr algn="l"/>
            <a:r>
              <a:rPr lang="en-US" altLang="zh-CN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错误级别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Group 40"/>
          <p:cNvGraphicFramePr>
            <a:graphicFrameLocks noGrp="1"/>
          </p:cNvGraphicFramePr>
          <p:nvPr>
            <p:ph idx="1"/>
          </p:nvPr>
        </p:nvGraphicFramePr>
        <p:xfrm>
          <a:off x="487680" y="863600"/>
          <a:ext cx="8787130" cy="5561965"/>
        </p:xfrm>
        <a:graphic>
          <a:graphicData uri="http://schemas.openxmlformats.org/drawingml/2006/table">
            <a:tbl>
              <a:tblPr/>
              <a:tblGrid>
                <a:gridCol w="2103755"/>
                <a:gridCol w="1039495"/>
                <a:gridCol w="5643880"/>
              </a:tblGrid>
              <a:tr h="41465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级别常量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错误值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错误报告描述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E_ERROR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致命的运行时错误（阻止脚本执行）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E_WARNING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运行时警告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非致命性错误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E_PARSE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从语法中解析错误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E_NOTICE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运行时注意消息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可能是或可能不是一个问题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E_CORE_ERROR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启动时初始化过程中的致命错误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E_CORE_WARNING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启动时初始化过程中的警告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非致命性错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E_COMPILE_ERROR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编译时致命性错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E_COMPILE_WARNING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编译时警告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非致命性错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E_USER_ERROR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用户自定义的致命错误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E_USER_WARNING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用户自定义的警告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非致命性错误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E_USER_NOTICE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用户自定义的提醒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经常是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bug)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E_STRICT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编码标准化警告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建议如何修改以向前兼容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E_ALL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400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A400E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所有的错误、警告和注意信息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内容占位符 1"/>
          <p:cNvSpPr>
            <a:spLocks noGrp="1"/>
          </p:cNvSpPr>
          <p:nvPr>
            <p:ph sz="quarter" idx="13"/>
          </p:nvPr>
        </p:nvSpPr>
        <p:spPr>
          <a:xfrm>
            <a:off x="527473" y="933873"/>
            <a:ext cx="10767907" cy="5581227"/>
          </a:xfrm>
        </p:spPr>
        <p:txBody>
          <a:bodyPr vert="horz">
            <a:normAutofit/>
          </a:bodyPr>
          <a:p>
            <a:pPr marL="0" lvl="0" indent="0" algn="l" eaLnBrk="1" fontAlgn="base" latinLnBrk="0" hangingPunct="1">
              <a:lnSpc>
                <a:spcPct val="9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1865" strike="noStrike" noProof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5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fontAlgn="base" latinLnBrk="0" hangingPunct="1">
              <a:lnSpc>
                <a:spcPct val="9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213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2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p>
            <a:pPr algn="l"/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调整错误报告级别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1"/>
          <p:cNvSpPr>
            <a:spLocks noGrp="1"/>
          </p:cNvSpPr>
          <p:nvPr/>
        </p:nvSpPr>
        <p:spPr>
          <a:xfrm>
            <a:off x="421005" y="1414145"/>
            <a:ext cx="11907520" cy="3917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zh-CN" sz="2800" kern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display_errors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: 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是否开启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PHP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输出错误报告的功能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zh-CN" altLang="en-US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值为：</a:t>
            </a:r>
            <a:r>
              <a:rPr lang="en-US" altLang="zh-CN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On</a:t>
            </a:r>
            <a:r>
              <a:rPr lang="zh-CN" altLang="en-US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（默认输出错误报告）</a:t>
            </a:r>
            <a:endParaRPr lang="zh-CN" altLang="en-US" sz="2400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zh-CN" altLang="en-US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 </a:t>
            </a:r>
            <a:r>
              <a:rPr lang="en-US" altLang="zh-CN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Off</a:t>
            </a:r>
            <a:r>
              <a:rPr lang="zh-CN" altLang="en-US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（屏蔽所有错误信息）</a:t>
            </a:r>
            <a:endParaRPr lang="zh-CN" altLang="en-US" sz="2400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zh-CN" sz="2800" kern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error_reporting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: </a:t>
            </a:r>
            <a:r>
              <a:rPr lang="zh-CN" sz="2800" kern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设置不同的错误报告级别</a:t>
            </a:r>
            <a:endParaRPr lang="zh-CN" sz="2800" kern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None/>
              <a:defRPr/>
            </a:pPr>
            <a:r>
              <a:rPr lang="en-US" altLang="zh-CN" kern="0" noProof="0" dirty="0" err="1" smtClean="0">
                <a:ln>
                  <a:noFill/>
                </a:ln>
                <a:uLnTx/>
                <a:uFillTx/>
                <a:sym typeface="+mn-ea"/>
              </a:rPr>
              <a:t>      error_reporting</a:t>
            </a:r>
            <a:r>
              <a:rPr lang="en-US" altLang="zh-CN" kern="0" noProof="0" dirty="0" smtClean="0">
                <a:ln>
                  <a:noFill/>
                </a:ln>
                <a:uLnTx/>
                <a:uFillTx/>
                <a:sym typeface="+mn-ea"/>
              </a:rPr>
              <a:t> = E_ALL</a:t>
            </a:r>
            <a:endParaRPr kumimoji="0" 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en-US" altLang="zh-CN" sz="2400" kern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error_reporting</a:t>
            </a:r>
            <a:r>
              <a:rPr lang="en-US" altLang="zh-CN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 = E_ALL &amp; ~E_NOTICE</a:t>
            </a:r>
            <a:endParaRPr lang="en-US" altLang="zh-CN" sz="2400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en-US" altLang="zh-CN" sz="2400" kern="0" noProof="0" dirty="0" err="1" smtClean="0">
                <a:ln>
                  <a:noFill/>
                </a:ln>
                <a:uLnTx/>
                <a:uFillTx/>
                <a:sym typeface="+mn-ea"/>
              </a:rPr>
              <a:t>error_reporting</a:t>
            </a:r>
            <a:r>
              <a:rPr lang="en-US" altLang="zh-CN" sz="2400" kern="0" noProof="0" dirty="0" smtClean="0">
                <a:ln>
                  <a:noFill/>
                </a:ln>
                <a:uLnTx/>
                <a:uFillTx/>
                <a:sym typeface="+mn-ea"/>
              </a:rPr>
              <a:t> = </a:t>
            </a:r>
            <a:r>
              <a:rPr lang="en-US" altLang="zh-CN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E_ALL &amp; ~E_NOTICE &amp; ~E_WARNING</a:t>
            </a:r>
            <a:endParaRPr lang="en-US" altLang="zh-CN" sz="2400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en-US" altLang="zh-CN" sz="2400" kern="0" noProof="0" dirty="0" err="1" smtClean="0">
                <a:ln>
                  <a:noFill/>
                </a:ln>
                <a:uLnTx/>
                <a:uFillTx/>
                <a:sym typeface="+mn-ea"/>
              </a:rPr>
              <a:t>error_reporting</a:t>
            </a:r>
            <a:r>
              <a:rPr lang="en-US" altLang="zh-CN" sz="2400" kern="0" noProof="0" dirty="0" smtClean="0">
                <a:ln>
                  <a:noFill/>
                </a:ln>
                <a:uLnTx/>
                <a:uFillTx/>
                <a:sym typeface="+mn-ea"/>
              </a:rPr>
              <a:t> = ~E_ALL</a:t>
            </a:r>
            <a:endParaRPr lang="en-US" altLang="zh-CN" sz="2400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1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endParaRPr lang="zh-CN" altLang="en-US" sz="2665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lvl="0" indent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内容占位符 1"/>
          <p:cNvSpPr>
            <a:spLocks noGrp="1"/>
          </p:cNvSpPr>
          <p:nvPr>
            <p:ph sz="quarter"/>
          </p:nvPr>
        </p:nvSpPr>
        <p:spPr>
          <a:xfrm>
            <a:off x="373380" y="1321647"/>
            <a:ext cx="11766127" cy="5353473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lvl="0" indent="0"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通过修改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php.ini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Clr>
                <a:srgbClr val="00B0F0"/>
              </a:buClr>
              <a:buFont typeface="Wingdings" panose="05000000000000000000" pitchFamily="2" charset="2"/>
              <a:buNone/>
            </a:pPr>
            <a:endParaRPr lang="en-GB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p>
            <a:pPr algn="l"/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设置方法</a:t>
            </a:r>
            <a:endParaRPr lang="zh-CN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820" y="2305473"/>
            <a:ext cx="7464213" cy="907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665" kern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ini_set</a:t>
            </a:r>
            <a:r>
              <a:rPr lang="en-US" altLang="zh-CN" sz="2665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("</a:t>
            </a:r>
            <a:r>
              <a:rPr lang="en-US" altLang="zh-CN" sz="2665" kern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display_errors","On</a:t>
            </a:r>
            <a:r>
              <a:rPr lang="en-US" altLang="zh-CN" sz="2665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"); </a:t>
            </a:r>
            <a:endParaRPr lang="en-US" altLang="zh-CN" sz="2665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lvl="1"/>
            <a:r>
              <a:rPr lang="en-US" altLang="zh-CN" sz="2665" kern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error_reporting</a:t>
            </a:r>
            <a:r>
              <a:rPr lang="en-US" altLang="zh-CN" sz="2665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(E_ALL);</a:t>
            </a:r>
            <a:endParaRPr lang="en-US" altLang="zh-CN" sz="2665" kern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内容占位符 1"/>
          <p:cNvSpPr>
            <a:spLocks noGrp="1"/>
          </p:cNvSpPr>
          <p:nvPr>
            <p:ph sz="quarter"/>
          </p:nvPr>
        </p:nvSpPr>
        <p:spPr>
          <a:xfrm>
            <a:off x="496147" y="1151467"/>
            <a:ext cx="11561233" cy="5432213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lvl="0" indent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错误报告在文档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指定位置输出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错误报告写入指定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日志文件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p>
            <a:pPr algn="l"/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</a:t>
            </a:r>
            <a:r>
              <a:rPr lang="en-US" altLang="zh-CN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的错误报告输出方式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365760" y="839047"/>
            <a:ext cx="11382587" cy="4999567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lvl="0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6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x-none" sz="1865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lvl="0" indent="-285750"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3"/>
            <a:ext cx="10972800" cy="810684"/>
          </a:xfrm>
        </p:spPr>
        <p:txBody>
          <a:bodyPr anchor="ctr"/>
          <a:p>
            <a:pPr algn="l"/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</a:t>
            </a:r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错误报告在文档指定位置输出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525" y="839047"/>
            <a:ext cx="10834793" cy="5690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在php中注册一个函数， 来处理错误报告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set_error_handler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errorFun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set_error_handler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（）后，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error_reporting()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将会失效。也就是所有错误都是由自定义的函数处理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错误报告处理回调函数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errorMsg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"";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errorFun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$error_type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$error_message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$error_file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$error_line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global $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errorMsg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$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errorMsg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.="发生错误级别为{$error_type}类型, 错误消息{$error_message},   在文件&lt;font color='red'&gt;{$error_file}&lt;/font&gt;第{$error_line}行。&lt;br&gt;";	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在指定位置输出错误报告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echo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errorMsg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321733" y="1473200"/>
            <a:ext cx="11382587" cy="3434080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285750" lvl="0" indent="-28575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diplay_erros=Off   </a:t>
            </a:r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关闭页面输出错误报告</a:t>
            </a:r>
            <a:endParaRPr lang="zh-CN" altLang="en-US" sz="26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log_errors=On</a:t>
            </a:r>
            <a:r>
              <a:rPr 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开启后错误报告默认写到</a:t>
            </a: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apache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的错误日志文件中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8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error_log = syslog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sz="2665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开启后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错误报告</a:t>
            </a:r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写到系统日志中</a:t>
            </a:r>
            <a:endParaRPr lang="zh-CN" altLang="en-US" sz="26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error_log = "d:/my_php_error.log"</a:t>
            </a:r>
            <a:r>
              <a:rPr lang="en-US" altLang="zh-CN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可以指定自定义日志文件路径</a:t>
            </a:r>
            <a:endParaRPr lang="zh-CN" altLang="en-US" sz="26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x-none" sz="1865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lvl="0" indent="-285750"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3"/>
            <a:ext cx="10972800" cy="810684"/>
          </a:xfrm>
        </p:spPr>
        <p:txBody>
          <a:bodyPr anchor="ctr"/>
          <a:p>
            <a:pPr algn="l"/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en-US" altLang="x-none" sz="3735" b="1" dirty="0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错误报告写入指定日志文件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4316</Words>
  <Application>WPS 演示</Application>
  <PresentationFormat>宽屏</PresentationFormat>
  <Paragraphs>297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错误处理</vt:lpstr>
      <vt:lpstr>1 PHP错误</vt:lpstr>
      <vt:lpstr>2 PHP错误级别</vt:lpstr>
      <vt:lpstr>调整错误报告级别</vt:lpstr>
      <vt:lpstr> 设置方法</vt:lpstr>
      <vt:lpstr>3 自定义PHP的错误报告输出方式</vt:lpstr>
      <vt:lpstr>3.1 错误报告在文档指定位置输出</vt:lpstr>
      <vt:lpstr>3.2 错误报告写入指定日志文件</vt:lpstr>
      <vt:lpstr>异常处理</vt:lpstr>
      <vt:lpstr>异常与错误</vt:lpstr>
      <vt:lpstr> 异常处理</vt:lpstr>
      <vt:lpstr>demo:</vt:lpstr>
      <vt:lpstr> 系统异常处理类</vt:lpstr>
      <vt:lpstr> 自定义异常处理类</vt:lpstr>
      <vt:lpstr>demo: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244</cp:revision>
  <dcterms:created xsi:type="dcterms:W3CDTF">2016-09-06T02:25:00Z</dcterms:created>
  <dcterms:modified xsi:type="dcterms:W3CDTF">2019-09-25T12:30:53Z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