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5000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jquer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9057" y="3157062"/>
            <a:ext cx="5659755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323880" y="1133687"/>
            <a:ext cx="4255134" cy="1943100"/>
            <a:chOff x="5746295" y="644194"/>
            <a:chExt cx="2469152" cy="1457324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746295" y="644194"/>
              <a:ext cx="2469152" cy="145732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</a:t>
              </a:r>
              <a:r>
                <a:rPr lang="en-US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HP</a:t>
              </a:r>
              <a:endParaRPr 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5280" y="1322493"/>
            <a:ext cx="10562167" cy="5148580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基本选择器是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中最常用的选择器，也是最简单的选择器，它通过元素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和标签名等来查找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endParaRPr lang="zh-CN" altLang="en-US" sz="266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$(“#id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”)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类选择器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$(“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”)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$(“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标签名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”)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全选择器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$(“*”)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并集选择器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$(“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selector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，selector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，selector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……”)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</a:t>
            </a:r>
            <a:r>
              <a:rPr lang="en-US"/>
              <a:t>jQuery</a:t>
            </a:r>
            <a:r>
              <a:rPr lang="zh-CN" altLang="en-US"/>
              <a:t>基本选择器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42147" y="1126913"/>
            <a:ext cx="10579947" cy="3270673"/>
          </a:xfrm>
        </p:spPr>
        <p:txBody>
          <a:bodyPr>
            <a:normAutofit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元素之间的层次关系来获取特定元素</a:t>
            </a:r>
            <a:endParaRPr lang="zh-CN" altLang="en-US" sz="266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后代选择器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$(“selector1  selector2”)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子选择器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$(“selector1&gt;selector2”)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兄弟选择器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$(“selector1+selector2”)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所有（下面）兄弟选择器：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$(“selector1~selector2”)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</a:t>
            </a:r>
            <a:r>
              <a:rPr lang="en-US"/>
              <a:t>jQuery</a:t>
            </a:r>
            <a:r>
              <a:rPr lang="zh-CN" altLang="en-US">
                <a:sym typeface="+mn-ea"/>
              </a:rPr>
              <a:t>层级</a:t>
            </a:r>
            <a:r>
              <a:rPr lang="zh-CN" altLang="en-US"/>
              <a:t>选择器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7820" y="1126913"/>
            <a:ext cx="10752667" cy="3720253"/>
          </a:xfrm>
        </p:spPr>
        <p:txBody>
          <a:bodyPr>
            <a:normAutofit fontScale="97500"/>
          </a:bodyPr>
          <a:lstStyle/>
          <a:p>
            <a:pPr fontAlgn="auto">
              <a:lnSpc>
                <a:spcPct val="11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元素之间的层次关系来获取特定元素</a:t>
            </a:r>
            <a:endParaRPr lang="zh-CN" altLang="en-US" sz="266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基本匹配选择器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属性匹配选择器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子元素匹配选择器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表单匹配选择器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内容匹配选择器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可见性匹配选择器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en-US"/>
              <a:t>jQuery</a:t>
            </a:r>
            <a:r>
              <a:rPr lang="zh-CN" altLang="en-US">
                <a:sym typeface="+mn-ea"/>
              </a:rPr>
              <a:t>匹配</a:t>
            </a:r>
            <a:r>
              <a:rPr lang="zh-CN" altLang="en-US"/>
              <a:t>选择器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 </a:t>
            </a:r>
            <a:r>
              <a:rPr lang="en-US" altLang="zh-CN" dirty="0" err="1"/>
              <a:t>jQuery</a:t>
            </a:r>
            <a:r>
              <a:rPr lang="zh-CN" altLang="en-US" dirty="0"/>
              <a:t>基本匹配选择器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23147" y="1028700"/>
            <a:ext cx="10043160" cy="4052993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:first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获取匹配的第一个元素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:last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获取匹配的最后一个元素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:not(selector)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去除所有与给定选择器匹配的元素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:even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匹配所有索引值为偶数的元素，从 0 开始计数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:odd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匹配所有索引值为奇数的元素，从 0 开始计数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:eq(index)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匹配一个给定索引值的元素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:gt(index)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匹配所有大于给定索引值的元素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:lt(index)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匹配所有小于给定索引值的元素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:header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匹配如 h1, h2, h3之类的标题元素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5340" y="5157047"/>
            <a:ext cx="758190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$("tr:even")</a:t>
            </a:r>
            <a:endParaRPr lang="zh-CN" altLang="en-US" sz="2400"/>
          </a:p>
          <a:p>
            <a:r>
              <a:rPr lang="zh-CN" altLang="en-US" sz="2400"/>
              <a:t>$("input:not(:checked)")</a:t>
            </a:r>
            <a:endParaRPr lang="zh-CN" altLang="en-US" sz="2400"/>
          </a:p>
          <a:p>
            <a:r>
              <a:rPr lang="zh-CN" altLang="en-US" sz="2400"/>
              <a:t>$(":header").css("background", "#EEE");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</a:t>
            </a:r>
            <a:r>
              <a:rPr lang="en-US" altLang="zh-CN" dirty="0" err="1"/>
              <a:t>jQuery</a:t>
            </a:r>
            <a:r>
              <a:rPr lang="zh-CN" altLang="en-US" dirty="0"/>
              <a:t>属性匹配选择器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264160" y="1316355"/>
            <a:ext cx="11668125" cy="3016885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[attribute]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匹配包含给定属性的元素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[attribute=value]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匹配给定的属性是某个特定值的元素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[attribute!=value]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匹配所有不含有指定的属性，或者属性不等于特定值的元素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[attribute^=value]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匹配给定的属性是以某些值开始的元素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[attribute$=value]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匹配给定的属性是以某些值结尾的元素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[attribute*=value]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匹配给定的属性是以包含某些值的元素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[attrSel1][attrSel2][attrSelN]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复合属性选择器，需要同时满足多个条件时使用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413" y="4837853"/>
            <a:ext cx="7879080" cy="826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$("input[name*='man']")</a:t>
            </a:r>
            <a:endParaRPr lang="zh-CN" altLang="en-US" sz="2400" dirty="0"/>
          </a:p>
          <a:p>
            <a:r>
              <a:rPr lang="zh-CN" altLang="en-US" sz="2400" dirty="0"/>
              <a:t>$("input[id][name$='man']")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5.3.3 </a:t>
            </a:r>
            <a:r>
              <a:rPr lang="en-US" altLang="zh-CN" dirty="0" err="1"/>
              <a:t>jQuery</a:t>
            </a:r>
            <a:r>
              <a:rPr lang="zh-CN" altLang="en-US" dirty="0"/>
              <a:t>子元素匹配选择器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449157" y="1133052"/>
            <a:ext cx="10531687" cy="211582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:nth-child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匹配其父元素下的第N个子或奇偶元素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:first-child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匹配第一个子元素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:last-child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匹配最后一个子元素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:only-child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如果某个元素是父元素中唯一的子元素，那将会被匹配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227" y="3819313"/>
            <a:ext cx="8155940" cy="1557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$("ul li:nth-child(2)")    </a:t>
            </a:r>
            <a:r>
              <a:rPr lang="en-US" altLang="zh-CN" sz="2400" dirty="0"/>
              <a:t>//</a:t>
            </a:r>
            <a:r>
              <a:rPr lang="zh-CN" altLang="en-US" sz="2400" dirty="0"/>
              <a:t>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$("ul li:nth-child(</a:t>
            </a:r>
            <a:r>
              <a:rPr lang="en-US" altLang="zh-CN" sz="2400" dirty="0">
                <a:sym typeface="+mn-ea"/>
              </a:rPr>
              <a:t>even</a:t>
            </a:r>
            <a:r>
              <a:rPr lang="zh-CN" altLang="en-US" sz="2400" dirty="0">
                <a:sym typeface="+mn-ea"/>
              </a:rPr>
              <a:t>)")  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$("ul li:nth-child(</a:t>
            </a:r>
            <a:r>
              <a:rPr lang="en-US" altLang="zh-CN" sz="2400" dirty="0">
                <a:sym typeface="+mn-ea"/>
              </a:rPr>
              <a:t>odd</a:t>
            </a:r>
            <a:r>
              <a:rPr lang="zh-CN" altLang="en-US" sz="2400" dirty="0">
                <a:sym typeface="+mn-ea"/>
              </a:rPr>
              <a:t>)")  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$("ul li:nth-child(</a:t>
            </a:r>
            <a:r>
              <a:rPr lang="en-US" altLang="zh-CN" sz="2400" dirty="0">
                <a:sym typeface="+mn-ea"/>
              </a:rPr>
              <a:t>2n+1</a:t>
            </a:r>
            <a:r>
              <a:rPr lang="zh-CN" altLang="en-US" sz="2400" dirty="0">
                <a:sym typeface="+mn-ea"/>
              </a:rPr>
              <a:t>)")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123867"/>
            <a:ext cx="10972800" cy="1143000"/>
          </a:xfrm>
        </p:spPr>
        <p:txBody>
          <a:bodyPr/>
          <a:lstStyle/>
          <a:p>
            <a:r>
              <a:rPr lang="en-US" altLang="zh-CN" dirty="0"/>
              <a:t>5.3.4 </a:t>
            </a:r>
            <a:r>
              <a:rPr lang="en-US" altLang="zh-CN" dirty="0" err="1"/>
              <a:t>jQuery</a:t>
            </a:r>
            <a:r>
              <a:rPr lang="zh-CN" altLang="en-US" dirty="0"/>
              <a:t>表单匹配选择器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740410" y="898525"/>
            <a:ext cx="11523345" cy="5565140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:input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 input, textarea, select 和 button 元素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:text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匹配所有的单行文本框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:password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匹配所有密码框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:radio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匹配所有单选按钮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:checkbox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匹配所有复选框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:submit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匹配所有提交按钮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:reset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匹配所有重置按钮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:button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匹配所有按钮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:file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匹配所有文件域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:hidden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匹配所有不可见元素，或者type为hidden的表单元素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:enabled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匹配所有可用元素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:disabled 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匹配所有不可用元素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:checked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匹配所有选中的被选中元素(复选框、单选框等，不包括select中的option)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18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:selected</a:t>
            </a:r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匹配所有选中的option元素</a:t>
            </a:r>
            <a:endParaRPr lang="zh-CN" altLang="en-US" sz="18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1275" y="2601595"/>
            <a:ext cx="511302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$(":file")</a:t>
            </a:r>
            <a:endParaRPr lang="zh-CN" altLang="en-US" sz="2400"/>
          </a:p>
          <a:p>
            <a:r>
              <a:rPr lang="zh-CN" altLang="en-US" sz="2400"/>
              <a:t>$("input:checked")</a:t>
            </a:r>
            <a:endParaRPr lang="zh-CN" altLang="en-US" sz="2400"/>
          </a:p>
          <a:p>
            <a:r>
              <a:rPr lang="zh-CN" altLang="en-US" sz="2400"/>
              <a:t>$("select option:selected")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5.3.5 </a:t>
            </a:r>
            <a:r>
              <a:rPr lang="en-US" altLang="zh-CN" dirty="0" err="1"/>
              <a:t>jQuery</a:t>
            </a:r>
            <a:r>
              <a:rPr lang="zh-CN" altLang="en-US" dirty="0"/>
              <a:t>内容匹配选择器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531687" cy="211582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:contains(text)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匹配包含给定文本的元素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:has(selector)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匹配含有选择器所匹配的元素的元素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:empty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匹配所有不包含子元素或者文本的空元素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:parent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匹配含有子元素或者文本的元素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1503" y="3747135"/>
            <a:ext cx="815594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2400" dirty="0"/>
              <a:t>$("</a:t>
            </a:r>
            <a:r>
              <a:rPr sz="2400" dirty="0" err="1"/>
              <a:t>div:contains</a:t>
            </a:r>
            <a:r>
              <a:rPr sz="2400" dirty="0"/>
              <a:t>('John')")</a:t>
            </a:r>
            <a:endParaRPr sz="2400" dirty="0"/>
          </a:p>
          <a:p>
            <a:r>
              <a:rPr sz="2400" dirty="0">
                <a:sym typeface="+mn-ea"/>
              </a:rPr>
              <a:t>$("</a:t>
            </a:r>
            <a:r>
              <a:rPr sz="2400" dirty="0" err="1">
                <a:sym typeface="+mn-ea"/>
              </a:rPr>
              <a:t>div:has</a:t>
            </a:r>
            <a:r>
              <a:rPr sz="2400" dirty="0">
                <a:sym typeface="+mn-ea"/>
              </a:rPr>
              <a:t>(p)")</a:t>
            </a:r>
            <a:endParaRPr lang="zh-CN" altLang="en-US" sz="2400" dirty="0">
              <a:sym typeface="+mn-ea"/>
            </a:endParaRPr>
          </a:p>
          <a:p>
            <a:r>
              <a:rPr sz="2400" dirty="0">
                <a:sym typeface="+mn-ea"/>
              </a:rPr>
              <a:t>$("</a:t>
            </a:r>
            <a:r>
              <a:rPr lang="en-US" sz="2400" dirty="0" err="1">
                <a:sym typeface="+mn-ea"/>
              </a:rPr>
              <a:t>div</a:t>
            </a:r>
            <a:r>
              <a:rPr sz="2400" dirty="0" err="1">
                <a:sym typeface="+mn-ea"/>
              </a:rPr>
              <a:t>:parent</a:t>
            </a:r>
            <a:r>
              <a:rPr sz="2400" dirty="0">
                <a:sym typeface="+mn-ea"/>
              </a:rPr>
              <a:t>")</a:t>
            </a:r>
            <a:r>
              <a:rPr lang="zh-CN" altLang="en-US" sz="2400" dirty="0">
                <a:sym typeface="+mn-ea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5.3.6 </a:t>
            </a:r>
            <a:r>
              <a:rPr lang="en-US" altLang="zh-CN" dirty="0" err="1"/>
              <a:t>jQuery</a:t>
            </a:r>
            <a:r>
              <a:rPr lang="zh-CN" altLang="en-US" dirty="0"/>
              <a:t>可见性匹配选择器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531687" cy="211582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:hidden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匹配所有不可见元素，或者type为hidden的元素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:visible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匹配所有的可见元素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9667" y="3044613"/>
            <a:ext cx="815594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2400"/>
              <a:t>$("</a:t>
            </a:r>
            <a:r>
              <a:rPr lang="en-US" sz="2400"/>
              <a:t>div</a:t>
            </a:r>
            <a:r>
              <a:rPr sz="2400"/>
              <a:t>:hidden")</a:t>
            </a:r>
            <a:endParaRPr sz="2400"/>
          </a:p>
          <a:p>
            <a:r>
              <a:rPr sz="2400"/>
              <a:t>$("input:hidden")</a:t>
            </a:r>
            <a:endParaRPr sz="2400"/>
          </a:p>
          <a:p>
            <a:r>
              <a:rPr sz="2400"/>
              <a:t>$("</a:t>
            </a:r>
            <a:r>
              <a:rPr lang="en-US" sz="2400"/>
              <a:t>div</a:t>
            </a:r>
            <a:r>
              <a:rPr sz="2400"/>
              <a:t>:visible")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433" y="16087"/>
            <a:ext cx="10972800" cy="900853"/>
          </a:xfrm>
        </p:spPr>
        <p:txBody>
          <a:bodyPr/>
          <a:lstStyle/>
          <a:p>
            <a:r>
              <a:rPr lang="en-US" altLang="zh-CN"/>
              <a:t>6 jQuery</a:t>
            </a:r>
            <a:r>
              <a:rPr lang="zh-CN" altLang="en-US"/>
              <a:t>对象遍历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23147" y="932180"/>
            <a:ext cx="10966027" cy="46846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对象过滤</a:t>
            </a: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对象查找</a:t>
            </a: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each</a:t>
            </a:r>
            <a:r>
              <a:rPr lang="zh-CN" altLang="en-US" sz="2665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endParaRPr lang="zh-CN" altLang="en-US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sz="177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826592" y="1423955"/>
            <a:ext cx="10561173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jQuery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概念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jQuery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环境配置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对象与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b="1" dirty="0" err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32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选择器</a:t>
            </a:r>
            <a:endParaRPr lang="zh-CN" altLang="en-US" sz="3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对象遍历</a:t>
            </a:r>
            <a:endParaRPr kumimoji="1" lang="zh-CN" altLang="en-US" sz="3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433" y="16087"/>
            <a:ext cx="10972800" cy="900853"/>
          </a:xfrm>
        </p:spPr>
        <p:txBody>
          <a:bodyPr/>
          <a:lstStyle/>
          <a:p>
            <a:r>
              <a:rPr lang="en-US" altLang="zh-CN" dirty="0"/>
              <a:t>6.1 </a:t>
            </a:r>
            <a:r>
              <a:rPr lang="en-US" altLang="zh-CN" dirty="0" err="1"/>
              <a:t>jQuery</a:t>
            </a:r>
            <a:r>
              <a:rPr lang="zh-CN" altLang="en-US" dirty="0"/>
              <a:t>对象过滤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22935" y="932180"/>
            <a:ext cx="10557510" cy="4246245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eq(index|-index) 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获取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指定位置元素,这个元素的位置是从0算起。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first() 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获取第一个元素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last()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获取最后一个元素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hasClass(class)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检查当前的元素是否含有某个特定的类，如果有，则返回true。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has(expr|ele)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包含特定后代的元素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not(expr|ele)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与指定表达式不匹配的元素</a:t>
            </a: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slice(start,[end])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一个匹配的子集，不包含结束位置的元素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sz="17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17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7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开始选取子集的位置。第一个元素是0.如果是负数，则可以从集合的尾部开始选起。</a:t>
            </a:r>
            <a:endParaRPr lang="zh-CN" altLang="en-US" sz="17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17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end:  </a:t>
            </a:r>
            <a:r>
              <a:rPr lang="zh-CN" altLang="en-US" sz="177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结束选取自己的位置，如果不指定，则就是本身的结尾</a:t>
            </a:r>
            <a:endParaRPr lang="zh-CN" altLang="en-US" sz="177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4968" y="5178637"/>
            <a:ext cx="8155940" cy="119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sz="2400" dirty="0"/>
              <a:t>$("</a:t>
            </a:r>
            <a:r>
              <a:rPr lang="en-US" sz="2400" dirty="0"/>
              <a:t>p</a:t>
            </a:r>
            <a:r>
              <a:rPr sz="2400" dirty="0"/>
              <a:t>").</a:t>
            </a:r>
            <a:r>
              <a:rPr sz="2400" dirty="0" err="1"/>
              <a:t>eq</a:t>
            </a:r>
            <a:r>
              <a:rPr sz="2400" dirty="0"/>
              <a:t>(-2)</a:t>
            </a:r>
            <a:endParaRPr sz="2400" dirty="0"/>
          </a:p>
          <a:p>
            <a:r>
              <a:rPr sz="2400" dirty="0"/>
              <a:t>$('</a:t>
            </a:r>
            <a:r>
              <a:rPr sz="2400" dirty="0" err="1"/>
              <a:t>li</a:t>
            </a:r>
            <a:r>
              <a:rPr sz="2400" dirty="0"/>
              <a:t>').has('</a:t>
            </a:r>
            <a:r>
              <a:rPr lang="en-US" sz="2400" dirty="0"/>
              <a:t>span</a:t>
            </a:r>
            <a:r>
              <a:rPr sz="2400" dirty="0"/>
              <a:t>')</a:t>
            </a:r>
            <a:endParaRPr sz="2400" dirty="0"/>
          </a:p>
          <a:p>
            <a:r>
              <a:rPr sz="2400" dirty="0"/>
              <a:t>$("p").slice(0, 2).</a:t>
            </a:r>
            <a:endParaRPr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124373"/>
            <a:ext cx="11060007" cy="3631353"/>
          </a:xfrm>
        </p:spPr>
        <p:txBody>
          <a:bodyPr>
            <a:normAutofit lnSpcReduction="20000"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children([</a:t>
            </a: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]) 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取得所有子元素的元素集合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next([</a:t>
            </a: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]) 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取得紧邻的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下一个的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同辈元素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nextall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([</a:t>
            </a: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]) 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查找当前元素之后所有的同辈元素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prev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([</a:t>
            </a: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]) 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取得紧邻的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上一个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同辈元素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prevall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([</a:t>
            </a: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]) 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查找当前元素之前所有的同辈元素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siblings([</a:t>
            </a: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])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取得所有同辈元素的元素集合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parent([</a:t>
            </a: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])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取得父元素</a:t>
            </a:r>
            <a:endParaRPr sz="24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closest([expr]) 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取得最近的上级元素</a:t>
            </a:r>
            <a:endParaRPr 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parents([</a:t>
            </a:r>
            <a:r>
              <a:rPr sz="2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expr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]) </a:t>
            </a:r>
            <a:r>
              <a:rPr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取得祖先元素的元素集合（不包含根元素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）。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en-US" altLang="zh-CN" dirty="0" err="1"/>
              <a:t>jQuery</a:t>
            </a:r>
            <a:r>
              <a:rPr lang="zh-CN" altLang="en-US" dirty="0"/>
              <a:t>对象查找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8727" y="4947920"/>
            <a:ext cx="6525260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/>
              <a:t>$("p").next()</a:t>
            </a:r>
            <a:endParaRPr lang="zh-CN" altLang="en-US" sz="2400"/>
          </a:p>
          <a:p>
            <a:r>
              <a:rPr lang="zh-CN" altLang="en-US" sz="2400"/>
              <a:t>$("div:last").prevAll()</a:t>
            </a:r>
            <a:endParaRPr lang="zh-CN" altLang="en-US" sz="2400"/>
          </a:p>
          <a:p>
            <a:r>
              <a:rPr lang="zh-CN" altLang="en-US" sz="2400"/>
              <a:t>$("span").parents("p")</a:t>
            </a:r>
            <a:endParaRPr lang="zh-CN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9783233" cy="431715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each()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Clr>
                <a:srgbClr val="00B0F0"/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数组对象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.each(function(i){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Clr>
                <a:srgbClr val="00B0F0"/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$(this).......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Clr>
                <a:srgbClr val="00B0F0"/>
              </a:buClr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 jQuery</a:t>
            </a:r>
            <a:r>
              <a:rPr lang="zh-CN" altLang="en-US"/>
              <a:t>数组对象遍历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300" y="3948007"/>
            <a:ext cx="7524327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$("img").each(function(i){</a:t>
            </a:r>
            <a:endParaRPr lang="zh-CN" altLang="en-US" sz="2400" dirty="0"/>
          </a:p>
          <a:p>
            <a:r>
              <a:rPr lang="zh-CN" altLang="en-US" sz="2400" dirty="0"/>
              <a:t>   this.src = "test" + i + ".jpg";</a:t>
            </a:r>
            <a:endParaRPr lang="zh-CN" altLang="en-US" sz="2400" dirty="0"/>
          </a:p>
          <a:p>
            <a:r>
              <a:rPr lang="zh-CN" altLang="en-US" sz="2400" dirty="0"/>
              <a:t> });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82204" y="9649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lang="en-US" altLang="zh-CN" sz="3735" b="1" smtClean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jQuery</a:t>
            </a:r>
            <a:r>
              <a:rPr lang="zh-CN" altLang="en-US" sz="3735" b="1" smtClean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概念</a:t>
            </a:r>
            <a:endParaRPr kumimoji="0" lang="zh-CN" altLang="en-US" sz="3735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41045"/>
            <a:ext cx="11236960" cy="604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是一个开源的轻量级</a:t>
            </a:r>
            <a:r>
              <a:rPr lang="en-US" altLang="x-none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代码库（或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框架）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/>
              <a:t>它封装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常用的功能代码，提供一种简便的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设计模式，优化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文档操作、事件处理、动画设计和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交互</a:t>
            </a:r>
            <a:endParaRPr lang="zh-CN" altLang="en-US" b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jQuery</a:t>
            </a:r>
            <a:r>
              <a:rPr kumimoji="1"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的理念</a:t>
            </a:r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write less,do more </a:t>
            </a:r>
            <a:endParaRPr kumimoji="1" lang="en-US" altLang="zh-C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jQuery</a:t>
            </a:r>
            <a:r>
              <a:rPr kumimoji="1"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的思想</a:t>
            </a:r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kumimoji="1"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通过选择器查找对应</a:t>
            </a:r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jQuery</a:t>
            </a:r>
            <a:r>
              <a:rPr kumimoji="1"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节点对象，通过调用</a:t>
            </a:r>
            <a:r>
              <a:rPr kumimoji="1"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jQuery</a:t>
            </a:r>
            <a:r>
              <a:rPr kumimoji="1"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对象的属性或方法来实现对节点的操作</a:t>
            </a:r>
            <a:endParaRPr kumimoji="1"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jQuery</a:t>
            </a:r>
            <a:r>
              <a:rPr kumimoji="1"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优势：</a:t>
            </a:r>
            <a:endParaRPr kumimoji="1" lang="zh-CN" alt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出色的</a:t>
            </a:r>
            <a:r>
              <a:rPr lang="zh-CN" altLang="en-US" b="1" dirty="0">
                <a:solidFill>
                  <a:srgbClr val="FF0000"/>
                </a:solidFill>
                <a:latin typeface="Franklin Gothic Book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浏览器兼容性</a:t>
            </a:r>
            <a:endParaRPr lang="zh-CN" altLang="en-US" b="1" dirty="0">
              <a:solidFill>
                <a:srgbClr val="FF0000"/>
              </a:solidFill>
              <a:latin typeface="Franklin Gothic Book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强大的选择器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出色的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操作的封装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完善的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Ajax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链式操作方式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隐式迭代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ranklin Gothic Book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800100" lvl="1" indent="-342900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丰富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charset="0"/>
                <a:ea typeface="微软雅黑" panose="020B0503020204020204" pitchFamily="34" charset="-122"/>
                <a:sym typeface="微软雅黑" panose="020B0503020204020204" pitchFamily="34" charset="-122"/>
              </a:rPr>
              <a:t>的插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件支持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855" y="3416300"/>
            <a:ext cx="3735493" cy="1833880"/>
          </a:xfrm>
          <a:prstGeom prst="rect">
            <a:avLst/>
          </a:prstGeom>
        </p:spPr>
      </p:pic>
      <p:pic>
        <p:nvPicPr>
          <p:cNvPr id="4" name="图片 3" descr="d058ccbf6c81800aedd20eb5b43533fa828b47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67" y="3316393"/>
            <a:ext cx="3031067" cy="3020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06267" y="5758180"/>
            <a:ext cx="2529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John Resig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jQuery</a:t>
            </a:r>
            <a:r>
              <a:rPr lang="zh-CN" altLang="en-US"/>
              <a:t>环境配置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316567"/>
            <a:ext cx="10656147" cy="4975176"/>
          </a:xfrm>
        </p:spPr>
        <p:txBody>
          <a:bodyPr>
            <a:normAutofit fontScale="97500"/>
          </a:bodyPr>
          <a:lstStyle/>
          <a:p>
            <a:pPr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的官方网站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1"/>
              </a:rPr>
              <a:t>http://jquery.com/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，下载最新的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库文件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jquery.js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（开发版）完整无压缩版本，主要用于测试、学习和开发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jquery.min.js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（生产版）经过压缩的版本，主要应用于产品和项目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jQuery 分 2 个系列版本 1.x 与 2.x，主要的区别 在于 2.x 不再兼容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IE6、7、8，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为移动端而优化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2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在页面中引入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&lt;script src=“jquery.js” type=“text/javascript”&gt;&lt;/script&gt;</a:t>
            </a:r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x-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932180"/>
            <a:ext cx="10436860" cy="1723813"/>
          </a:xfrm>
        </p:spPr>
        <p:txBody>
          <a:bodyPr>
            <a:normAutofit fontScale="97500"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符号是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的一个简写形式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$()就是jQuery中的函数，它的功能是获得（）中指定的标签元素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$()方法等价于jQuery()方法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HelloWorld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9667" y="2468880"/>
            <a:ext cx="8528473" cy="1557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//DOM</a:t>
            </a:r>
            <a:r>
              <a:rPr lang="zh-CN" altLang="en-US" sz="2400" dirty="0"/>
              <a:t>结构加载完成后立即执行</a:t>
            </a:r>
            <a:r>
              <a:rPr lang="en-US" altLang="zh-CN" sz="2400" dirty="0"/>
              <a:t>,</a:t>
            </a:r>
            <a:r>
              <a:rPr lang="zh-CN" altLang="en-US" sz="2400" dirty="0"/>
              <a:t>可重复使用多次</a:t>
            </a:r>
            <a:endParaRPr lang="en-US" altLang="zh-CN" sz="2400" dirty="0"/>
          </a:p>
          <a:p>
            <a:r>
              <a:rPr lang="zh-CN" altLang="en-US" sz="2400" b="1" dirty="0">
                <a:solidFill>
                  <a:srgbClr val="FF0000"/>
                </a:solidFill>
                <a:effectLst/>
              </a:rPr>
              <a:t>$(document).ready</a:t>
            </a:r>
            <a:r>
              <a:rPr lang="zh-CN" altLang="en-US" sz="2400" dirty="0"/>
              <a:t>(function() {</a:t>
            </a:r>
            <a:endParaRPr lang="zh-CN" altLang="en-US" sz="2400" dirty="0"/>
          </a:p>
          <a:p>
            <a:r>
              <a:rPr lang="zh-CN" altLang="en-US" sz="2400" dirty="0"/>
              <a:t>     $("</a:t>
            </a:r>
            <a:r>
              <a:rPr lang="en-US" altLang="zh-CN" sz="2400" dirty="0"/>
              <a:t>#</a:t>
            </a:r>
            <a:r>
              <a:rPr lang="zh-CN" altLang="en-US" sz="2400" dirty="0"/>
              <a:t>div</a:t>
            </a:r>
            <a:r>
              <a:rPr lang="en-US" altLang="zh-CN" sz="2400" dirty="0"/>
              <a:t>1</a:t>
            </a:r>
            <a:r>
              <a:rPr lang="zh-CN" altLang="en-US" sz="2400" dirty="0"/>
              <a:t>").html("</a:t>
            </a:r>
            <a:r>
              <a:rPr lang="en-US" altLang="zh-CN" sz="2400" dirty="0"/>
              <a:t>Hello world!</a:t>
            </a:r>
            <a:r>
              <a:rPr lang="zh-CN" altLang="en-US" sz="2400" dirty="0"/>
              <a:t>");</a:t>
            </a:r>
            <a:endParaRPr lang="zh-CN" altLang="en-US" sz="2400" dirty="0"/>
          </a:p>
          <a:p>
            <a:r>
              <a:rPr lang="zh-CN" altLang="en-US" sz="2400" dirty="0"/>
              <a:t>});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19667" y="4396952"/>
            <a:ext cx="8530167" cy="15576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GB" sz="2400" dirty="0"/>
              <a:t>//</a:t>
            </a:r>
            <a:r>
              <a:rPr lang="zh-CN" altLang="en-US" sz="2400" dirty="0"/>
              <a:t>页面内容完全加载完成后才会执行</a:t>
            </a:r>
            <a:r>
              <a:rPr lang="en-US" altLang="zh-CN" sz="2400" dirty="0"/>
              <a:t>,</a:t>
            </a:r>
            <a:r>
              <a:rPr lang="zh-CN" altLang="en-US" sz="2400" dirty="0"/>
              <a:t>只能使用一次</a:t>
            </a:r>
            <a:endParaRPr lang="zh-CN" altLang="en-US" sz="2400" dirty="0"/>
          </a:p>
          <a:p>
            <a:r>
              <a:rPr lang="en-GB" altLang="zh-CN" sz="2400" b="1" dirty="0" err="1">
                <a:solidFill>
                  <a:srgbClr val="FF0000"/>
                </a:solidFill>
              </a:rPr>
              <a:t>window.onload</a:t>
            </a:r>
            <a:r>
              <a:rPr lang="en-GB" altLang="zh-CN" sz="2400" dirty="0"/>
              <a:t>=function(){</a:t>
            </a:r>
            <a:endParaRPr lang="en-GB" altLang="zh-CN" sz="2400" dirty="0"/>
          </a:p>
          <a:p>
            <a:r>
              <a:rPr lang="en-GB" altLang="zh-CN" sz="2400" dirty="0"/>
              <a:t>    </a:t>
            </a:r>
            <a:r>
              <a:rPr lang="en-GB" altLang="zh-CN" sz="2400" dirty="0" err="1"/>
              <a:t>document.getElementById</a:t>
            </a:r>
            <a:r>
              <a:rPr lang="en-US" altLang="en-GB" sz="2400" dirty="0"/>
              <a:t>(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div1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en-GB" sz="2400" dirty="0"/>
              <a:t>).</a:t>
            </a:r>
            <a:r>
              <a:rPr lang="en-US" altLang="en-GB" sz="2400" dirty="0" err="1"/>
              <a:t>innerHTML</a:t>
            </a:r>
            <a:r>
              <a:rPr lang="en-US" altLang="en-GB" sz="2400" dirty="0"/>
              <a:t>=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hello world</a:t>
            </a:r>
            <a:r>
              <a:rPr lang="zh-CN" altLang="en-US" sz="2400" dirty="0">
                <a:sym typeface="+mn-ea"/>
              </a:rPr>
              <a:t>"</a:t>
            </a:r>
            <a:r>
              <a:rPr lang="en-US" altLang="zh-CN" sz="2400" dirty="0">
                <a:sym typeface="+mn-ea"/>
              </a:rPr>
              <a:t>;</a:t>
            </a:r>
            <a:endParaRPr lang="en-US" altLang="zh-CN" sz="2400" dirty="0">
              <a:sym typeface="+mn-ea"/>
            </a:endParaRPr>
          </a:p>
          <a:p>
            <a:r>
              <a:rPr lang="en-GB" altLang="zh-CN" sz="2400" dirty="0"/>
              <a:t>}</a:t>
            </a:r>
            <a:endParaRPr lang="en-GB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7820" y="1126913"/>
            <a:ext cx="10579947" cy="4898813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对象是</a:t>
            </a:r>
            <a:r>
              <a:rPr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通过jQuery方法包装后的对</a:t>
            </a:r>
            <a:r>
              <a:rPr lang="zh-CN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象</a:t>
            </a:r>
            <a:r>
              <a:rPr lang="en-US" altLang="zh-CN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</a:t>
            </a:r>
            <a:r>
              <a:rPr lang="en-US" altLang="zh-CN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中的属性和方法</a:t>
            </a:r>
            <a:endParaRPr lang="zh-CN" altLang="en-US" sz="2665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对象是</a:t>
            </a:r>
            <a:r>
              <a:rPr lang="en-US" altLang="zh-CN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节点对象</a:t>
            </a:r>
            <a:r>
              <a:rPr lang="en-US" altLang="zh-CN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</a:t>
            </a:r>
            <a:r>
              <a:rPr lang="en-US" altLang="zh-CN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下的属性和方法</a:t>
            </a:r>
            <a:endParaRPr lang="zh-CN" altLang="en-US" sz="2665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对象和</a:t>
            </a:r>
            <a:r>
              <a:rPr lang="en-US" altLang="zh-CN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对象的属性和方法不可以混合使用</a:t>
            </a:r>
            <a:endParaRPr lang="zh-CN" altLang="en-US" sz="2665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对象和</a:t>
            </a:r>
            <a:r>
              <a:rPr lang="en-US" altLang="zh-CN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66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对象可以相互转换</a:t>
            </a:r>
            <a:endParaRPr lang="zh-CN" altLang="en-US" sz="2665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en-US"/>
              <a:t>jQuery</a:t>
            </a:r>
            <a:r>
              <a:rPr lang="zh-CN" altLang="en-US"/>
              <a:t>对象与</a:t>
            </a:r>
            <a:r>
              <a:rPr lang="en-US" altLang="zh-CN"/>
              <a:t>DOM</a:t>
            </a:r>
            <a:r>
              <a:rPr lang="zh-CN" altLang="en-US"/>
              <a:t>对象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7820" y="1126913"/>
            <a:ext cx="10579947" cy="4898813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对象是一个类似数组，可以通过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[index]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的方法得到相应的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另一种方法是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本身提供的，通过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get(index)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方法得到相应的</a:t>
            </a:r>
            <a:r>
              <a:rPr lang="en-US" altLang="x-none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endParaRPr lang="zh-CN" altLang="en-US" sz="266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 dirty="0" err="1" smtClean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lvl="1">
              <a:lnSpc>
                <a:spcPts val="2200"/>
              </a:lnSpc>
              <a:spcBef>
                <a:spcPts val="0"/>
              </a:spcBef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en-US" dirty="0" err="1"/>
              <a:t>jQuery</a:t>
            </a:r>
            <a:r>
              <a:rPr lang="zh-CN" altLang="en-US" dirty="0"/>
              <a:t>对象转为</a:t>
            </a:r>
            <a:r>
              <a:rPr lang="en-US" altLang="zh-CN" dirty="0"/>
              <a:t>DOM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9667" y="3909060"/>
            <a:ext cx="9817947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/>
              <a:t>var</a:t>
            </a:r>
            <a:r>
              <a:rPr lang="en-US" altLang="zh-CN" sz="2400" dirty="0"/>
              <a:t> div1=$('#div1')                          //</a:t>
            </a:r>
            <a:r>
              <a:rPr lang="en-US" altLang="zh-CN" sz="2400" dirty="0" err="1"/>
              <a:t>jQuery</a:t>
            </a:r>
            <a:r>
              <a:rPr lang="zh-CN" altLang="en-US" sz="2400" dirty="0"/>
              <a:t>对象</a:t>
            </a:r>
            <a:endParaRPr lang="zh-CN" altLang="en-US" sz="2400" dirty="0"/>
          </a:p>
          <a:p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div2=</a:t>
            </a:r>
            <a:r>
              <a:rPr lang="en-US" altLang="zh-CN" sz="2400" dirty="0"/>
              <a:t>$('div')[0]                         //DOM</a:t>
            </a:r>
            <a:r>
              <a:rPr lang="zh-CN" altLang="en-US" sz="2400" dirty="0"/>
              <a:t>对象</a:t>
            </a:r>
            <a:endParaRPr lang="zh-CN" altLang="en-US" sz="2400" dirty="0"/>
          </a:p>
          <a:p>
            <a:r>
              <a:rPr lang="en-US" altLang="zh-CN" sz="2400" dirty="0" err="1">
                <a:sym typeface="+mn-ea"/>
              </a:rPr>
              <a:t>var</a:t>
            </a:r>
            <a:r>
              <a:rPr lang="en-US" altLang="zh-CN" sz="2400" dirty="0">
                <a:sym typeface="+mn-ea"/>
              </a:rPr>
              <a:t> div3=</a:t>
            </a:r>
            <a:r>
              <a:rPr lang="en-US" altLang="zh-CN" sz="2400" dirty="0"/>
              <a:t>$('div').get(0)                 //DOM</a:t>
            </a:r>
            <a:r>
              <a:rPr lang="zh-CN" altLang="en-US" sz="2400" dirty="0"/>
              <a:t>对象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9116060" cy="1533313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对于一个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对象，只需要用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$()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对象包装起来，就可以获得一个</a:t>
            </a:r>
            <a:r>
              <a:rPr lang="en-US" altLang="x-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对象了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=$(DOM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 DOM</a:t>
            </a:r>
            <a:r>
              <a:rPr lang="zh-CN" altLang="en-US"/>
              <a:t>对象转为</a:t>
            </a:r>
            <a:r>
              <a:rPr lang="en-US" altLang="zh-CN"/>
              <a:t>jQuery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1860" y="3429000"/>
            <a:ext cx="9817947" cy="826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>
                <a:sym typeface="+mn-ea"/>
              </a:rPr>
              <a:t>var div1=</a:t>
            </a:r>
            <a:r>
              <a:rPr lang="en-US" altLang="zh-CN" sz="2400"/>
              <a:t>document.getElementById('div1')    //</a:t>
            </a:r>
            <a:r>
              <a:rPr lang="en-US" altLang="zh-CN" sz="2400">
                <a:sym typeface="+mn-ea"/>
              </a:rPr>
              <a:t>DOM</a:t>
            </a:r>
            <a:r>
              <a:rPr lang="zh-CN" altLang="en-US" sz="2400">
                <a:sym typeface="+mn-ea"/>
              </a:rPr>
              <a:t>对象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var div2=$(div1)</a:t>
            </a:r>
            <a:r>
              <a:rPr lang="en-US" altLang="zh-CN" sz="2400"/>
              <a:t>                                                   //</a:t>
            </a:r>
            <a:r>
              <a:rPr lang="en-US" altLang="zh-CN" sz="2400">
                <a:sym typeface="+mn-ea"/>
              </a:rPr>
              <a:t>jQuery</a:t>
            </a:r>
            <a:r>
              <a:rPr lang="zh-CN" altLang="en-US" sz="2400">
                <a:sym typeface="+mn-ea"/>
              </a:rPr>
              <a:t>对象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7820" y="1126913"/>
            <a:ext cx="10579947" cy="3270673"/>
          </a:xfrm>
        </p:spPr>
        <p:txBody>
          <a:bodyPr>
            <a:normAutofit fontScale="90000" lnSpcReduction="1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en-US" alt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endParaRPr lang="en-US" altLang="zh-CN" sz="3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en-US" altLang="zh-CN" sz="266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"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选择器内容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"</a:t>
            </a:r>
            <a:r>
              <a:rPr lang="en-US" altLang="zh-CN" sz="2665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66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665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</a:t>
            </a:r>
            <a:r>
              <a:rPr lang="en-US" altLang="zh-CN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3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基本选择器</a:t>
            </a:r>
            <a:endParaRPr 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层级选择器</a:t>
            </a: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匹配选择器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en-US" dirty="0"/>
              <a:t>jQuery</a:t>
            </a:r>
            <a:r>
              <a:rPr lang="zh-CN" altLang="en-US" dirty="0"/>
              <a:t>选择器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4485</Words>
  <Application>WPS 演示</Application>
  <PresentationFormat>自定义</PresentationFormat>
  <Paragraphs>265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Franklin Gothic Book</vt:lpstr>
      <vt:lpstr>Arial Unicode MS</vt:lpstr>
      <vt:lpstr>云和</vt:lpstr>
      <vt:lpstr>PowerPoint 演示文稿</vt:lpstr>
      <vt:lpstr>PowerPoint 演示文稿</vt:lpstr>
      <vt:lpstr>PowerPoint 演示文稿</vt:lpstr>
      <vt:lpstr>2. jQuery环境配置</vt:lpstr>
      <vt:lpstr>3. HelloWorld</vt:lpstr>
      <vt:lpstr>4.jQuery对象与DOM对象</vt:lpstr>
      <vt:lpstr>4.1 jQuery对象转为DOM对象</vt:lpstr>
      <vt:lpstr>4.2 DOM对象转为jQuery对象</vt:lpstr>
      <vt:lpstr>5.jQuery选择器</vt:lpstr>
      <vt:lpstr>5.1 jQuery基本选择器</vt:lpstr>
      <vt:lpstr>5.2 jQuery层级选择器</vt:lpstr>
      <vt:lpstr>5.3 jQuery匹配选择器</vt:lpstr>
      <vt:lpstr>5.3.1 jQuery基本匹配选择器</vt:lpstr>
      <vt:lpstr>5.3.2 jQuery属性匹配选择器</vt:lpstr>
      <vt:lpstr>5.3.3 jQuery子元素匹配选择器</vt:lpstr>
      <vt:lpstr>5.3.4 jQuery表单匹配选择器</vt:lpstr>
      <vt:lpstr>5.3.5 jQuery内容匹配选择器</vt:lpstr>
      <vt:lpstr>5.3.6 jQuery可见性匹配选择器</vt:lpstr>
      <vt:lpstr>6 jQuery对象遍历</vt:lpstr>
      <vt:lpstr>6.1 jQuery对象过滤</vt:lpstr>
      <vt:lpstr>6.2 jQuery对象查找</vt:lpstr>
      <vt:lpstr>6.3 jQuery数组对象遍历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196</cp:revision>
  <dcterms:created xsi:type="dcterms:W3CDTF">2016-09-06T02:25:00Z</dcterms:created>
  <dcterms:modified xsi:type="dcterms:W3CDTF">2019-09-28T09:27:51Z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