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96357" autoAdjust="0"/>
  </p:normalViewPr>
  <p:slideViewPr>
    <p:cSldViewPr snapToGrid="0" snapToObjects="1">
      <p:cViewPr varScale="1">
        <p:scale>
          <a:sx n="110" d="100"/>
          <a:sy n="110" d="100"/>
        </p:scale>
        <p:origin x="-34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4612" y="3224372"/>
            <a:ext cx="9658350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Query之DOM操作</a:t>
            </a:r>
            <a:endParaRPr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370236" y="1133687"/>
            <a:ext cx="4208780" cy="1943100"/>
            <a:chOff x="5773194" y="644194"/>
            <a:chExt cx="2442254" cy="1457324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773194" y="644194"/>
              <a:ext cx="2442254" cy="14573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</a:t>
              </a:r>
              <a:r>
                <a:rPr lang="en-US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HP</a:t>
              </a:r>
              <a:endParaRPr 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815340" y="1076960"/>
            <a:ext cx="9822180" cy="3302000"/>
          </a:xfrm>
        </p:spPr>
        <p:txBody>
          <a:bodyPr>
            <a:normAutofit fontScale="87500" lnSpcReduction="10000"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attr(name|pro|key) </a:t>
            </a:r>
            <a:endParaRPr sz="2665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6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28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设置或返回被选元素的属性值</a:t>
            </a:r>
            <a:r>
              <a:rPr lang="en-US" sz="228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sz="228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适合于用户</a:t>
            </a:r>
            <a:r>
              <a:rPr lang="zh-CN" sz="228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自定义属性</a:t>
            </a:r>
            <a:endParaRPr lang="zh-CN" sz="228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6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removeAttr(name)</a:t>
            </a:r>
            <a:r>
              <a:rPr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从每一个匹配的元素中删除一个属性</a:t>
            </a:r>
            <a:endParaRPr sz="2665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6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sz="266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prop</a:t>
            </a:r>
            <a:r>
              <a:rPr sz="266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(name|pro|key) </a:t>
            </a:r>
            <a:r>
              <a:rPr sz="266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设置或返回被选元素的属性值</a:t>
            </a:r>
            <a:endParaRPr sz="2660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6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27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设置或返回被选元素的属性值</a:t>
            </a:r>
            <a:r>
              <a:rPr lang="en-US" sz="227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sz="227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适合于</a:t>
            </a:r>
            <a:r>
              <a:rPr lang="en-US" sz="228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HTML元素本身就带有的</a:t>
            </a:r>
            <a:r>
              <a:rPr lang="en-US" sz="228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固有属性</a:t>
            </a:r>
            <a:endParaRPr lang="en-US" sz="228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6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sz="266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removeProp</a:t>
            </a:r>
            <a:r>
              <a:rPr sz="266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(name|pro|key) </a:t>
            </a:r>
            <a:r>
              <a:rPr sz="266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设置或返回被选元素的属性值</a:t>
            </a:r>
            <a:r>
              <a:rPr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 </a:t>
            </a:r>
            <a:r>
              <a:rPr lang="zh-CN" altLang="en-US"/>
              <a:t>属性操作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3533" y="4574752"/>
            <a:ext cx="6603153" cy="1568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$("img").attr("src");</a:t>
            </a:r>
            <a:endParaRPr lang="zh-CN" altLang="en-US" sz="2400" dirty="0"/>
          </a:p>
          <a:p>
            <a:r>
              <a:rPr lang="zh-CN" altLang="en-US" sz="2400" dirty="0"/>
              <a:t>$("input:disabled").</a:t>
            </a:r>
            <a:r>
              <a:rPr lang="en-US" altLang="zh-CN" sz="2400" dirty="0"/>
              <a:t>prop</a:t>
            </a:r>
            <a:r>
              <a:rPr lang="zh-CN" altLang="en-US" sz="2400" dirty="0"/>
              <a:t>("disabled",false);</a:t>
            </a:r>
            <a:endParaRPr lang="zh-CN" altLang="en-US" sz="2400" dirty="0"/>
          </a:p>
          <a:p>
            <a:r>
              <a:rPr lang="zh-CN" altLang="en-US" sz="2400" dirty="0"/>
              <a:t>$("img").attr({ src: "test.jpg", alt: "Test Image" });</a:t>
            </a:r>
            <a:endParaRPr lang="zh-CN" altLang="en-US" sz="2400" dirty="0"/>
          </a:p>
          <a:p>
            <a:r>
              <a:rPr lang="zh-CN" altLang="en-US" sz="2400" dirty="0"/>
              <a:t>$("img").removeAttr("src");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7820" y="1126913"/>
            <a:ext cx="10579947" cy="3043767"/>
          </a:xfrm>
        </p:spPr>
        <p:txBody>
          <a:bodyPr>
            <a:normAutofit fontScale="90000" lnSpcReduction="2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类操作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addClass(class|fn)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为每个匹配的元素添加指定的类名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removeClass([class|fn])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从所有匹配的元素中删除全部或者指定的类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toggleClass(class|fn[,sw]) 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如果存在（不存在）就删除（添加）一个类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22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hasClass(class)</a:t>
            </a:r>
            <a:r>
              <a:rPr lang="en-US" altLang="zh-CN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存在类则返回</a:t>
            </a:r>
            <a:r>
              <a:rPr lang="en-US" altLang="zh-CN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，不存在则返回</a:t>
            </a:r>
            <a:r>
              <a:rPr lang="en-US" altLang="zh-CN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en-US" altLang="zh-CN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</a:t>
            </a:r>
            <a:r>
              <a:rPr lang="zh-CN" altLang="en-US"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样式属性操作</a:t>
            </a:r>
            <a:endParaRPr lang="zh-CN" altLang="en-US" sz="2665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css(name|pro|[,val|fn])</a:t>
            </a:r>
            <a:r>
              <a:rPr lang="zh-CN" altLang="en-US" sz="2220" dirty="0" smtClean="0">
                <a:solidFill>
                  <a:srgbClr val="FF0000"/>
                </a:solidFill>
                <a:sym typeface="微软雅黑" panose="020B0503020204020204" pitchFamily="34" charset="-122"/>
              </a:rPr>
              <a:t> </a:t>
            </a:r>
            <a:endParaRPr lang="zh-CN" altLang="en-US" sz="2220" dirty="0" smtClean="0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 dirty="0" err="1" smtClean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 </a:t>
            </a:r>
            <a:r>
              <a:rPr lang="en-US"/>
              <a:t>CSS</a:t>
            </a:r>
            <a:r>
              <a:rPr lang="zh-CN" altLang="en-US"/>
              <a:t>样式操作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3207" y="4668616"/>
            <a:ext cx="7757160" cy="1188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$("p").css("color"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 "#ff0011");</a:t>
            </a:r>
            <a:endParaRPr lang="zh-CN" altLang="en-US" sz="2400" dirty="0" smtClean="0">
              <a:solidFill>
                <a:schemeClr val="bg1"/>
              </a:solidFill>
              <a:sym typeface="微软雅黑" panose="020B0503020204020204" pitchFamily="34" charset="-122"/>
            </a:endParaRPr>
          </a:p>
          <a:p>
            <a:pPr lvl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bg1"/>
                </a:solidFill>
                <a:sym typeface="微软雅黑" panose="020B0503020204020204" pitchFamily="34" charset="-122"/>
              </a:rPr>
              <a:t>$("p").css({ color: "#ff0011", background: "blue" });</a:t>
            </a:r>
            <a:endParaRPr lang="zh-CN" altLang="en-US" sz="2400" dirty="0" smtClean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9120293" cy="179493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html([val|fn]) 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取得匹配元素的html内容</a:t>
            </a:r>
            <a:endParaRPr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text([val|fn]) 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取得匹配元素的</a:t>
            </a:r>
            <a:r>
              <a:rPr 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  <a:endParaRPr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val([val|fn|arr]) 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获得匹配元素的当前值</a:t>
            </a:r>
            <a:endParaRPr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 </a:t>
            </a:r>
            <a:r>
              <a:rPr lang="zh-CN" altLang="en-US"/>
              <a:t>内容操作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5280" y="1028700"/>
            <a:ext cx="11058313" cy="5250180"/>
          </a:xfrm>
        </p:spPr>
        <p:txBody>
          <a:bodyPr>
            <a:normAutofit fontScale="57500" lnSpcReduction="2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373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offset([coordinates])</a:t>
            </a:r>
            <a:endParaRPr sz="3735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获取匹配元素在当前视</a:t>
            </a:r>
            <a:r>
              <a:rPr lang="zh-CN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窗</a:t>
            </a:r>
            <a:r>
              <a:rPr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的相对偏移。</a:t>
            </a:r>
            <a:endParaRPr sz="3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返回的对象包含两个整型属性：top 和 left。此方法只对可见元素有效 </a:t>
            </a:r>
            <a:endParaRPr sz="3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373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position() </a:t>
            </a:r>
            <a:endParaRPr sz="3735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获取匹配元素相对父元素的偏移。</a:t>
            </a:r>
            <a:endParaRPr sz="3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返回的对象包含两个整型属性：top 和 left。为精确计算结果，请在补白、边框和填充属性上使用像素单位。此方法只对可见元素有效。</a:t>
            </a:r>
            <a:endParaRPr sz="3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373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scrollTop([val]) </a:t>
            </a:r>
            <a:endParaRPr sz="3735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32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获取匹配元素相对滚动条顶部的偏移。</a:t>
            </a:r>
            <a:endParaRPr sz="3200" dirty="0" err="1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32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此方法对可见和隐藏元素均有效。</a:t>
            </a:r>
            <a:endParaRPr sz="3200" dirty="0" err="1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373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scrollLeft([val])</a:t>
            </a:r>
            <a:endParaRPr sz="3735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32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获取匹配元素相对滚动条左侧的偏移。</a:t>
            </a:r>
            <a:endParaRPr sz="3200" dirty="0" err="1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320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此方法对可见和隐藏元素均有效。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位置操作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03358" y="3812540"/>
            <a:ext cx="4900507" cy="9474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865" dirty="0"/>
              <a:t>$("</a:t>
            </a:r>
            <a:r>
              <a:rPr lang="en-US" altLang="zh-CN" sz="1865" dirty="0"/>
              <a:t>#div2</a:t>
            </a:r>
            <a:r>
              <a:rPr lang="zh-CN" altLang="en-US" sz="1865" dirty="0"/>
              <a:t>").offset(</a:t>
            </a:r>
            <a:r>
              <a:rPr lang="en-US" altLang="zh-CN" sz="1865" dirty="0"/>
              <a:t>).left</a:t>
            </a:r>
            <a:r>
              <a:rPr lang="zh-CN" altLang="en-US" sz="1865" dirty="0"/>
              <a:t>;</a:t>
            </a:r>
            <a:endParaRPr lang="zh-CN" altLang="en-US" sz="1865" dirty="0"/>
          </a:p>
          <a:p>
            <a:r>
              <a:rPr lang="zh-CN" altLang="en-US" sz="1865" dirty="0"/>
              <a:t>$("</a:t>
            </a:r>
            <a:r>
              <a:rPr lang="en-US" altLang="zh-CN" sz="1865" dirty="0">
                <a:sym typeface="+mn-ea"/>
              </a:rPr>
              <a:t>#div2</a:t>
            </a:r>
            <a:r>
              <a:rPr lang="zh-CN" altLang="en-US" sz="1865" dirty="0">
                <a:sym typeface="+mn-ea"/>
              </a:rPr>
              <a:t>"</a:t>
            </a:r>
            <a:r>
              <a:rPr lang="zh-CN" altLang="en-US" sz="1865" dirty="0"/>
              <a:t>).offset({ top: 10, left: 30 });</a:t>
            </a:r>
            <a:endParaRPr lang="zh-CN" altLang="en-US" sz="1865" dirty="0"/>
          </a:p>
          <a:p>
            <a:r>
              <a:rPr sz="1865" dirty="0"/>
              <a:t>$("body").</a:t>
            </a:r>
            <a:r>
              <a:rPr sz="1865" dirty="0" err="1"/>
              <a:t>scrollTop</a:t>
            </a:r>
            <a:r>
              <a:rPr sz="1865" dirty="0"/>
              <a:t>(300);</a:t>
            </a:r>
            <a:endParaRPr sz="186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44805" y="626745"/>
            <a:ext cx="11808460" cy="5892800"/>
          </a:xfrm>
        </p:spPr>
        <p:txBody>
          <a:bodyPr>
            <a:normAutofit fontScale="87500" lnSpcReduction="10000"/>
          </a:bodyPr>
          <a:lstStyle/>
          <a:p>
            <a:pPr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</a:t>
            </a:r>
            <a:r>
              <a:rPr lang="en-US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</a:t>
            </a:r>
            <a:r>
              <a:rPr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([val|fn]) 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取得匹配元素当前计算的高度值（px）</a:t>
            </a:r>
            <a:r>
              <a:rPr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zh-CN"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</a:t>
            </a:r>
            <a:r>
              <a:rPr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包括</a:t>
            </a:r>
            <a:r>
              <a:rPr lang="zh-CN"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内填充</a:t>
            </a:r>
            <a:r>
              <a:rPr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、不包括边框）</a:t>
            </a:r>
            <a:endParaRPr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width([val|fn])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取得匹配元素当前计算的宽度值（px）</a:t>
            </a:r>
            <a:r>
              <a:rPr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zh-CN"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</a:t>
            </a:r>
            <a:r>
              <a:rPr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包括</a:t>
            </a:r>
            <a:r>
              <a:rPr lang="zh-CN"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内填充</a:t>
            </a:r>
            <a:r>
              <a:rPr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、不包括边框）</a:t>
            </a:r>
            <a:endParaRPr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innerHeight() </a:t>
            </a:r>
            <a:endParaRPr sz="26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获取匹配元素内部区域高度（包括</a:t>
            </a:r>
            <a:r>
              <a:rPr lang="zh-CN"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内填充</a:t>
            </a:r>
            <a:r>
              <a:rPr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、不包括边框）</a:t>
            </a:r>
            <a:endParaRPr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innerWidth()</a:t>
            </a:r>
            <a:r>
              <a:rPr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获取匹配元素内部区域</a:t>
            </a:r>
            <a:r>
              <a:rPr lang="zh-CN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宽</a:t>
            </a:r>
            <a:r>
              <a:rPr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度（包括</a:t>
            </a:r>
            <a:r>
              <a:rPr lang="zh-CN"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内填充</a:t>
            </a:r>
            <a:r>
              <a:rPr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、不包括边框）</a:t>
            </a:r>
            <a:endParaRPr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outerHeight([options]) </a:t>
            </a:r>
            <a:endParaRPr sz="266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获取匹配元素外部高度（默认包括补白和边框）</a:t>
            </a:r>
            <a:endParaRPr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options</a:t>
            </a:r>
            <a:r>
              <a:rPr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设置为 true 时，计算</a:t>
            </a:r>
            <a:r>
              <a:rPr lang="zh-CN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</a:t>
            </a:r>
            <a:r>
              <a:rPr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边距在内</a:t>
            </a:r>
            <a:endParaRPr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outerWidth([options]) </a:t>
            </a:r>
            <a:endParaRPr sz="266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获取第一个匹配元素外部宽度（默认包括补白和边框）</a:t>
            </a:r>
            <a:endParaRPr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options设置为</a:t>
            </a:r>
            <a:r>
              <a:rPr sz="221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true</a:t>
            </a:r>
            <a:r>
              <a:rPr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时，计算</a:t>
            </a:r>
            <a:r>
              <a:rPr lang="zh-CN"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</a:t>
            </a:r>
            <a:r>
              <a:rPr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边距在内</a:t>
            </a:r>
            <a:endParaRPr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380" y="-99910"/>
            <a:ext cx="10515600" cy="1325563"/>
          </a:xfrm>
        </p:spPr>
        <p:txBody>
          <a:bodyPr/>
          <a:lstStyle/>
          <a:p>
            <a:r>
              <a:rPr lang="en-US" altLang="zh-CN"/>
              <a:t>10. </a:t>
            </a:r>
            <a:r>
              <a:rPr lang="zh-CN" altLang="en-US"/>
              <a:t>尺寸操作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7101840" cy="3149600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jQuery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概念</a:t>
            </a:r>
            <a:endParaRPr lang="zh-CN" altLang="en-US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jQuery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环境配置</a:t>
            </a:r>
            <a:endParaRPr lang="zh-CN" altLang="en-US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对象与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对象遍历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164000"/>
            <a:ext cx="10972800" cy="1143000"/>
          </a:xfrm>
        </p:spPr>
        <p:txBody>
          <a:bodyPr/>
          <a:lstStyle/>
          <a:p>
            <a:r>
              <a:rPr lang="zh-CN" altLang="en-US"/>
              <a:t>上章回顾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0387" y="1039145"/>
            <a:ext cx="10561173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插入节点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删除节点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替换节点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复制节点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包裹节点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属性操作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iragino Sans GB W3" charset="0"/>
              </a:rPr>
              <a:t>样式操作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iragino Sans GB W3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内容操作</a:t>
            </a:r>
            <a:endParaRPr kumimoji="1"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989" y="164231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</a:t>
            </a: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插入节点</a:t>
            </a:r>
            <a:endParaRPr kumimoji="0" lang="zh-CN" altLang="en-US" sz="3735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9607" y="1028700"/>
            <a:ext cx="10833947" cy="277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内部插入</a:t>
            </a:r>
            <a:endParaRPr lang="zh-CN" alt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append(content)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向元素内部追加内容。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appendTo(content)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把元素追加到另一个指定的元素中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prepend(content)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向元素内部前置内容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prependTo(content)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把元素前置到另一个指定的元素中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9667" y="4004733"/>
            <a:ext cx="6609927" cy="8261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 $(</a:t>
            </a:r>
            <a:r>
              <a:rPr lang="zh-CN" altLang="en-US" sz="2400">
                <a:sym typeface="+mn-ea"/>
              </a:rPr>
              <a:t>"</a:t>
            </a:r>
            <a:r>
              <a:rPr lang="en-US" altLang="zh-CN" sz="2400">
                <a:sym typeface="+mn-ea"/>
              </a:rPr>
              <a:t>#div1</a:t>
            </a:r>
            <a:r>
              <a:rPr lang="zh-CN" altLang="en-US" sz="2400">
                <a:sym typeface="+mn-ea"/>
              </a:rPr>
              <a:t>"</a:t>
            </a:r>
            <a:r>
              <a:rPr lang="zh-CN" altLang="en-US" sz="2400"/>
              <a:t>).append("&lt;p&gt;Hello world&lt;/p&gt;");</a:t>
            </a:r>
            <a:endParaRPr lang="zh-CN" altLang="en-US" sz="2400"/>
          </a:p>
          <a:p>
            <a:r>
              <a:rPr lang="zh-CN" altLang="en-US" sz="2400"/>
              <a:t> $("&lt;p&gt;Hello world&lt;/p&gt;").</a:t>
            </a:r>
            <a:r>
              <a:rPr lang="en-US" altLang="zh-CN" sz="2400"/>
              <a:t>a</a:t>
            </a:r>
            <a:r>
              <a:rPr lang="zh-CN" altLang="en-US" sz="2400"/>
              <a:t>pendTo(</a:t>
            </a:r>
            <a:r>
              <a:rPr lang="zh-CN" altLang="en-US" sz="2400">
                <a:sym typeface="+mn-ea"/>
              </a:rPr>
              <a:t>"</a:t>
            </a:r>
            <a:r>
              <a:rPr lang="en-US" altLang="zh-CN" sz="2400">
                <a:sym typeface="+mn-ea"/>
              </a:rPr>
              <a:t>#div1</a:t>
            </a:r>
            <a:r>
              <a:rPr lang="zh-CN" altLang="en-US" sz="2400">
                <a:sym typeface="+mn-ea"/>
              </a:rPr>
              <a:t>")</a:t>
            </a:r>
            <a:r>
              <a:rPr lang="zh-CN" altLang="en-US" sz="2400"/>
              <a:t>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607" y="836507"/>
            <a:ext cx="10833947" cy="234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外部插入</a:t>
            </a:r>
            <a:endParaRPr kumimoji="1"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after(content)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在元素之后插入内容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before(content)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在元素之前插入内容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insertAfter(content)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把元素插入到另一个指定的元素后面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insertBefore(content)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把元素插入到另一个指定的元素前面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9667" y="3909060"/>
            <a:ext cx="6609927" cy="8261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$(</a:t>
            </a:r>
            <a:r>
              <a:rPr lang="zh-CN" altLang="en-US" sz="2400">
                <a:sym typeface="+mn-ea"/>
              </a:rPr>
              <a:t>"</a:t>
            </a:r>
            <a:r>
              <a:rPr lang="en-US" altLang="zh-CN" sz="2400">
                <a:sym typeface="+mn-ea"/>
              </a:rPr>
              <a:t>#div1</a:t>
            </a:r>
            <a:r>
              <a:rPr lang="zh-CN" altLang="en-US" sz="2400">
                <a:sym typeface="+mn-ea"/>
              </a:rPr>
              <a:t>"</a:t>
            </a:r>
            <a:r>
              <a:rPr lang="zh-CN" altLang="en-US" sz="2400"/>
              <a:t>).a</a:t>
            </a:r>
            <a:r>
              <a:rPr lang="en-US" altLang="zh-CN" sz="2400"/>
              <a:t>fter</a:t>
            </a:r>
            <a:r>
              <a:rPr lang="zh-CN" altLang="en-US" sz="2400"/>
              <a:t>("&lt;p&gt;Hello world&lt;/p&gt;");</a:t>
            </a:r>
            <a:endParaRPr lang="zh-CN" altLang="en-US" sz="2400"/>
          </a:p>
          <a:p>
            <a:r>
              <a:rPr lang="zh-CN" altLang="en-US" sz="2400"/>
              <a:t> $("&lt;p&gt;Hello world&lt;/p&gt;").</a:t>
            </a:r>
            <a:r>
              <a:rPr lang="en-US" altLang="zh-CN" sz="2400"/>
              <a:t>insertAfter</a:t>
            </a:r>
            <a:r>
              <a:rPr lang="zh-CN" altLang="en-US" sz="2400"/>
              <a:t>(</a:t>
            </a:r>
            <a:r>
              <a:rPr lang="zh-CN" altLang="en-US" sz="2400">
                <a:sym typeface="+mn-ea"/>
              </a:rPr>
              <a:t>"</a:t>
            </a:r>
            <a:r>
              <a:rPr lang="en-US" altLang="zh-CN" sz="2400">
                <a:sym typeface="+mn-ea"/>
              </a:rPr>
              <a:t>#div1</a:t>
            </a:r>
            <a:r>
              <a:rPr lang="zh-CN" altLang="en-US" sz="2400">
                <a:sym typeface="+mn-ea"/>
              </a:rPr>
              <a:t>")</a:t>
            </a:r>
            <a:r>
              <a:rPr lang="zh-CN" altLang="en-US" sz="2400"/>
              <a:t>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删除节点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7685" y="932815"/>
            <a:ext cx="10655935" cy="238506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删除节点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empty()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删除元素中所有的子节点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remove([expr])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从DOM中删除所匹配的元素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detach([expr])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从DOM中删除所匹配的元素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,所有绑定的事件、附加的数据等都会保留下来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68798" y="3416723"/>
            <a:ext cx="4148667" cy="29394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sz="2400" dirty="0"/>
              <a:t>&lt;!--</a:t>
            </a:r>
            <a:r>
              <a:rPr sz="2400" dirty="0" err="1"/>
              <a:t>html部分</a:t>
            </a:r>
            <a:r>
              <a:rPr sz="2400" dirty="0"/>
              <a:t>--&gt;</a:t>
            </a:r>
            <a:endParaRPr sz="2400" dirty="0"/>
          </a:p>
          <a:p>
            <a:r>
              <a:rPr lang="zh-CN" altLang="en-US" sz="2400" dirty="0"/>
              <a:t>&lt;div id="div1"&gt;</a:t>
            </a:r>
            <a:endParaRPr lang="zh-CN" altLang="en-US" sz="2400" dirty="0"/>
          </a:p>
          <a:p>
            <a:r>
              <a:rPr lang="zh-CN" altLang="en-US" sz="2400" dirty="0"/>
              <a:t>    &lt;p class="test" &gt;hello&lt;/p&gt;</a:t>
            </a:r>
            <a:endParaRPr lang="zh-CN" altLang="en-US" sz="2400" dirty="0"/>
          </a:p>
          <a:p>
            <a:r>
              <a:rPr lang="zh-CN" altLang="en-US" sz="2400" dirty="0"/>
              <a:t>&lt;/div&gt;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&lt;div id="div2"&gt;</a:t>
            </a:r>
            <a:endParaRPr lang="zh-CN" altLang="en-US" sz="2400" dirty="0"/>
          </a:p>
          <a:p>
            <a:r>
              <a:rPr lang="zh-CN" altLang="en-US" sz="2400" dirty="0"/>
              <a:t>&lt;/div&gt;</a:t>
            </a:r>
            <a:endParaRPr lang="zh-CN" altLang="en-US" sz="2400" dirty="0"/>
          </a:p>
          <a:p>
            <a:endParaRPr lang="zh-CN" altLang="en-US" sz="1865" dirty="0"/>
          </a:p>
        </p:txBody>
      </p:sp>
      <p:sp>
        <p:nvSpPr>
          <p:cNvPr id="6" name="文本框 5"/>
          <p:cNvSpPr txBox="1"/>
          <p:nvPr/>
        </p:nvSpPr>
        <p:spPr>
          <a:xfrm>
            <a:off x="5269442" y="2970107"/>
            <a:ext cx="5761567" cy="3386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&lt;script type="text/javascript"&gt;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$("#div1").click(function(){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 var </a:t>
            </a:r>
            <a:r>
              <a:rPr lang="en-US" altLang="zh-CN" sz="2400">
                <a:sym typeface="+mn-ea"/>
              </a:rPr>
              <a:t>p1</a:t>
            </a:r>
            <a:r>
              <a:rPr lang="zh-CN" altLang="en-US" sz="2400">
                <a:sym typeface="+mn-ea"/>
              </a:rPr>
              <a:t>=$("</a:t>
            </a:r>
            <a:r>
              <a:rPr lang="en-US" altLang="zh-CN" sz="2400">
                <a:sym typeface="+mn-ea"/>
              </a:rPr>
              <a:t>.test</a:t>
            </a:r>
            <a:r>
              <a:rPr lang="zh-CN" altLang="en-US" sz="2400">
                <a:sym typeface="+mn-ea"/>
              </a:rPr>
              <a:t>").detach();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  $(p1).appendTo("#div2");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})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$(".</a:t>
            </a:r>
            <a:r>
              <a:rPr lang="en-US" altLang="zh-CN" sz="2400">
                <a:sym typeface="+mn-ea"/>
              </a:rPr>
              <a:t>test</a:t>
            </a:r>
            <a:r>
              <a:rPr lang="zh-CN" altLang="en-US" sz="2400">
                <a:sym typeface="+mn-ea"/>
              </a:rPr>
              <a:t>").click(function(){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 alert('hello');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})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&lt;/script&gt;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替换节点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2935" y="741045"/>
            <a:ext cx="11050905" cy="308864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buNone/>
            </a:pP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替换节点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replaceWith(content) 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将所有匹配的元素替换成指定的HTML或DOM元素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replaceAll(selector) 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用匹配的元素替换掉所有 selector匹配到的元素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83267" y="4004733"/>
            <a:ext cx="7915487" cy="8261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 $("</a:t>
            </a:r>
            <a:r>
              <a:rPr lang="en-US" altLang="zh-CN" sz="2400" dirty="0"/>
              <a:t>p</a:t>
            </a:r>
            <a:r>
              <a:rPr lang="zh-CN" altLang="en-US" sz="2400" dirty="0"/>
              <a:t>").replaceWith("&lt;img src='iphone.jpg' /&gt;");</a:t>
            </a:r>
            <a:endParaRPr lang="zh-CN" altLang="en-US" sz="2400" dirty="0"/>
          </a:p>
          <a:p>
            <a:r>
              <a:rPr lang="en-US" altLang="zh-CN" sz="2400" dirty="0"/>
              <a:t> $</a:t>
            </a:r>
            <a:r>
              <a:rPr lang="zh-CN" altLang="en-US" sz="2400" dirty="0">
                <a:sym typeface="+mn-ea"/>
              </a:rPr>
              <a:t>("&lt;img src='iphone.jpg' /&gt;")</a:t>
            </a:r>
            <a:r>
              <a:rPr lang="en-US" altLang="zh-CN" sz="2400" dirty="0">
                <a:sym typeface="+mn-ea"/>
              </a:rPr>
              <a:t>.</a:t>
            </a:r>
            <a:r>
              <a:rPr lang="en-US" altLang="zh-CN" sz="2400" dirty="0" err="1">
                <a:sym typeface="+mn-ea"/>
              </a:rPr>
              <a:t>replaceAll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"</a:t>
            </a:r>
            <a:r>
              <a:rPr lang="en-US" altLang="zh-CN" sz="2400" dirty="0">
                <a:sym typeface="+mn-ea"/>
              </a:rPr>
              <a:t>p</a:t>
            </a:r>
            <a:r>
              <a:rPr lang="zh-CN" altLang="en-US" sz="2400" dirty="0">
                <a:sym typeface="+mn-ea"/>
              </a:rPr>
              <a:t>"</a:t>
            </a:r>
            <a:r>
              <a:rPr lang="en-US" altLang="zh-CN" sz="2400" dirty="0">
                <a:sym typeface="+mn-ea"/>
              </a:rPr>
              <a:t>);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124373"/>
            <a:ext cx="10436860" cy="142748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复制节点</a:t>
            </a:r>
            <a:endParaRPr lang="zh-CN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clone([</a:t>
            </a:r>
            <a:r>
              <a: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])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克隆匹配的DOM元素并且选中这些克隆的副本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布尔值（true 或者 false）指示事件处理函数是否会被复制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复制节点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95070" y="2426335"/>
            <a:ext cx="7459345" cy="4043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135"/>
              <a:t>&lt;div id="div1"&gt;</a:t>
            </a:r>
            <a:endParaRPr lang="zh-CN" altLang="en-US" sz="2135"/>
          </a:p>
          <a:p>
            <a:r>
              <a:rPr lang="zh-CN" altLang="en-US" sz="2135"/>
              <a:t>    &lt;p class="test" &gt;hello&lt;/p&gt;</a:t>
            </a:r>
            <a:endParaRPr lang="zh-CN" altLang="en-US" sz="2135"/>
          </a:p>
          <a:p>
            <a:r>
              <a:rPr lang="zh-CN" altLang="en-US" sz="2135"/>
              <a:t>&lt;/div&gt;</a:t>
            </a:r>
            <a:endParaRPr lang="zh-CN" altLang="en-US" sz="2135"/>
          </a:p>
          <a:p>
            <a:r>
              <a:rPr lang="zh-CN" altLang="en-US" sz="2135"/>
              <a:t>&lt;div id="div2"&gt;&lt;/div&gt;</a:t>
            </a:r>
            <a:endParaRPr lang="zh-CN" altLang="en-US" sz="2135"/>
          </a:p>
          <a:p>
            <a:r>
              <a:rPr lang="zh-CN" altLang="en-US" sz="2135"/>
              <a:t>&lt;script type="text/javascript"&gt;</a:t>
            </a:r>
            <a:endParaRPr lang="zh-CN" altLang="en-US" sz="2135"/>
          </a:p>
          <a:p>
            <a:r>
              <a:rPr lang="zh-CN" altLang="en-US" sz="2135"/>
              <a:t>    $("#div1").click(function(){</a:t>
            </a:r>
            <a:endParaRPr lang="zh-CN" altLang="en-US" sz="2135"/>
          </a:p>
          <a:p>
            <a:r>
              <a:rPr lang="zh-CN" altLang="en-US" sz="2400"/>
              <a:t>        $(".test").clone(true).appendTo("#div2");</a:t>
            </a:r>
            <a:endParaRPr lang="zh-CN" altLang="en-US" sz="2400"/>
          </a:p>
          <a:p>
            <a:r>
              <a:rPr lang="zh-CN" altLang="en-US" sz="2135"/>
              <a:t>    })</a:t>
            </a:r>
            <a:endParaRPr lang="zh-CN" altLang="en-US" sz="2135"/>
          </a:p>
          <a:p>
            <a:r>
              <a:rPr lang="zh-CN" altLang="en-US" sz="2135"/>
              <a:t>    $(".test").click(function(){</a:t>
            </a:r>
            <a:endParaRPr lang="zh-CN" altLang="en-US" sz="2135"/>
          </a:p>
          <a:p>
            <a:r>
              <a:rPr lang="zh-CN" altLang="en-US" sz="2135"/>
              <a:t>        alert('hello');</a:t>
            </a:r>
            <a:endParaRPr lang="zh-CN" altLang="en-US" sz="2135"/>
          </a:p>
          <a:p>
            <a:r>
              <a:rPr lang="zh-CN" altLang="en-US" sz="2135"/>
              <a:t>    })</a:t>
            </a:r>
            <a:endParaRPr lang="zh-CN" altLang="en-US" sz="2135"/>
          </a:p>
          <a:p>
            <a:r>
              <a:rPr lang="zh-CN" altLang="en-US" sz="2135"/>
              <a:t>&lt;/script&gt;</a:t>
            </a:r>
            <a:endParaRPr lang="zh-CN" altLang="en-US" sz="213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237403"/>
            <a:ext cx="10946553" cy="31877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包裹节点</a:t>
            </a:r>
            <a:endParaRPr lang="zh-CN" altLang="zh-CN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wrap(html|ele)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把所有匹配的元素用其他元素的结构化标记包裹起来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unwrap()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这个方法将移出元素的父元素。这能快速取消 .wrap()方法的效果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wrapall(html|ele)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将所有匹配的元素用单个元素包裹起来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wrapInner(html|ele)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将每一个匹配的元素的子内容(包括文本节点)用一个HTML结构包裹起来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包裹节点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95400" y="4389120"/>
            <a:ext cx="7492153" cy="19234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$(".test").wrap("&lt;div&gt;&lt;/div&gt;")</a:t>
            </a:r>
            <a:endParaRPr lang="zh-CN" altLang="en-US" sz="2400" dirty="0"/>
          </a:p>
          <a:p>
            <a:r>
              <a:rPr lang="zh-CN" altLang="en-US" sz="2400" dirty="0"/>
              <a:t>$(".test").unwrap()</a:t>
            </a:r>
            <a:endParaRPr lang="zh-CN" altLang="en-US" sz="2400" dirty="0"/>
          </a:p>
          <a:p>
            <a:r>
              <a:rPr lang="zh-CN" altLang="en-US" sz="2400" dirty="0"/>
              <a:t>$("p").wrapAll("&lt;div&gt;&lt;/div&gt;")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$("p").wrap</a:t>
            </a:r>
            <a:r>
              <a:rPr lang="en-US" altLang="zh-CN" sz="2400" dirty="0">
                <a:sym typeface="+mn-ea"/>
              </a:rPr>
              <a:t>Inner</a:t>
            </a:r>
            <a:r>
              <a:rPr lang="zh-CN" altLang="en-US" sz="2400" dirty="0">
                <a:sym typeface="+mn-ea"/>
              </a:rPr>
              <a:t>("&lt;div&gt;&lt;/div&gt;")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3180</Words>
  <Application>WPS 演示</Application>
  <PresentationFormat>自定义</PresentationFormat>
  <Paragraphs>190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Hiragino Sans GB W3</vt:lpstr>
      <vt:lpstr>Arial Unicode MS</vt:lpstr>
      <vt:lpstr>Segoe Print</vt:lpstr>
      <vt:lpstr>云和</vt:lpstr>
      <vt:lpstr>PowerPoint 演示文稿</vt:lpstr>
      <vt:lpstr>上章回顾</vt:lpstr>
      <vt:lpstr>PowerPoint 演示文稿</vt:lpstr>
      <vt:lpstr>PowerPoint 演示文稿</vt:lpstr>
      <vt:lpstr>PowerPoint 演示文稿</vt:lpstr>
      <vt:lpstr>2. 删除节点</vt:lpstr>
      <vt:lpstr>3. 替换节点</vt:lpstr>
      <vt:lpstr>4. 复制节点</vt:lpstr>
      <vt:lpstr>5.包裹节点</vt:lpstr>
      <vt:lpstr>6. 属性操作</vt:lpstr>
      <vt:lpstr>7. CSS样式操作</vt:lpstr>
      <vt:lpstr>8. 内容操作</vt:lpstr>
      <vt:lpstr>9. 位置操作</vt:lpstr>
      <vt:lpstr>10. 尺寸操作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176</cp:revision>
  <dcterms:created xsi:type="dcterms:W3CDTF">2016-09-06T02:25:00Z</dcterms:created>
  <dcterms:modified xsi:type="dcterms:W3CDTF">2019-09-12T00:54:39Z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