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8" r:id="rId16"/>
    <p:sldId id="439" r:id="rId17"/>
    <p:sldId id="431" r:id="rId18"/>
    <p:sldId id="432" r:id="rId19"/>
    <p:sldId id="433" r:id="rId20"/>
    <p:sldId id="434" r:id="rId21"/>
    <p:sldId id="435" r:id="rId22"/>
    <p:sldId id="436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9882" autoAdjust="0"/>
  </p:normalViewPr>
  <p:slideViewPr>
    <p:cSldViewPr snapToGrid="0" snapToObjects="1">
      <p:cViewPr varScale="1">
        <p:scale>
          <a:sx n="114" d="100"/>
          <a:sy n="114" d="100"/>
        </p:scale>
        <p:origin x="-3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   function chkbg(){</a:t>
            </a:r>
            <a:endParaRPr lang="zh-CN" altLang="en-US"/>
          </a:p>
          <a:p>
            <a:r>
              <a:rPr lang="zh-CN" altLang="en-US"/>
              <a:t>        alert('test');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$('#b1').click(function(){</a:t>
            </a:r>
            <a:endParaRPr lang="zh-CN" altLang="en-US"/>
          </a:p>
          <a:p>
            <a:r>
              <a:rPr lang="zh-CN" altLang="en-US"/>
              <a:t>        $('#div1').bind("click",chkbg);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  <a:p>
            <a:r>
              <a:rPr lang="zh-CN" altLang="en-US"/>
              <a:t>   $('#b2').click(function(){</a:t>
            </a:r>
            <a:endParaRPr lang="zh-CN" altLang="en-US"/>
          </a:p>
          <a:p>
            <a:r>
              <a:rPr lang="zh-CN" altLang="en-US"/>
              <a:t>        $('#div1').unbind("click",chkbg);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4612" y="3224372"/>
            <a:ext cx="8707755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jQuery事件与动画</a:t>
            </a:r>
            <a:endParaRPr sz="8000" b="1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30110" y="1133475"/>
            <a:ext cx="4349115" cy="1943100"/>
            <a:chOff x="5747181" y="644194"/>
            <a:chExt cx="2468266" cy="1457091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747181" y="644194"/>
              <a:ext cx="2468266" cy="14570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>
                  <a:solidFill>
                    <a:schemeClr val="bg1"/>
                  </a:solidFill>
                  <a:latin typeface="Impact" panose="020B0806030902050204" pitchFamily="34" charset="0"/>
                </a:rPr>
                <a:t> P</a:t>
              </a:r>
              <a:r>
                <a:rPr lang="en-US" sz="11735">
                  <a:solidFill>
                    <a:schemeClr val="bg1"/>
                  </a:solidFill>
                  <a:latin typeface="Impact" panose="020B0806030902050204" pitchFamily="34" charset="0"/>
                </a:rPr>
                <a:t>HP</a:t>
              </a:r>
              <a:endParaRPr lang="en-US" sz="11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97931" y="857238"/>
              <a:ext cx="52291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42875" y="1412875"/>
            <a:ext cx="7400925" cy="3640455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事件冒泡</a:t>
            </a:r>
            <a:endParaRPr lang="zh-CN" altLang="en-US" sz="26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在页面上可以有多个事件，也可以多个元素响应同一个事件，假设网页上有两个元素，其中一个元素嵌套在另一个元素里，并且都被绑定了</a:t>
            </a:r>
            <a:r>
              <a:rPr lang="en-US" altLang="zh-CN" sz="213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</a:t>
            </a:r>
            <a:r>
              <a:rPr lang="zh-CN" altLang="en-US" sz="213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事件，当触发子元素事件时也会触发上级元素的</a:t>
            </a:r>
            <a:r>
              <a:rPr lang="en-US" altLang="zh-CN" sz="213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click</a:t>
            </a:r>
            <a:r>
              <a:rPr lang="zh-CN" altLang="en-US" sz="213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事件，且顺序为从子元素到上级元素依次触发</a:t>
            </a:r>
            <a:endParaRPr lang="zh-CN" altLang="en-US" sz="213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冒泡要求有上下级关系，而且要具有同种类型的事件</a:t>
            </a:r>
            <a:endParaRPr lang="zh-CN" altLang="en-US" sz="213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阻止事件冒泡</a:t>
            </a:r>
            <a:endParaRPr lang="zh-CN" altLang="zh-CN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213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event</a:t>
            </a:r>
            <a:r>
              <a:rPr lang="zh-CN" altLang="en-US" sz="213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x-none" sz="213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stopPropagation()</a:t>
            </a:r>
            <a:endParaRPr lang="en-US" altLang="x-none" sz="213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213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return false</a:t>
            </a:r>
            <a:endParaRPr lang="en-US" altLang="x-none" sz="213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事件冒泡</a:t>
            </a:r>
            <a:endParaRPr lang="zh-CN" altLang="en-US"/>
          </a:p>
        </p:txBody>
      </p:sp>
      <p:sp>
        <p:nvSpPr>
          <p:cNvPr id="16" name="矩形 5"/>
          <p:cNvSpPr/>
          <p:nvPr/>
        </p:nvSpPr>
        <p:spPr>
          <a:xfrm>
            <a:off x="7920144" y="2179744"/>
            <a:ext cx="1843616" cy="43391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 eaLnBrk="0" hangingPunct="0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 charset="0"/>
                <a:ea typeface="Franklin Gothic Book" charset="0"/>
                <a:sym typeface="Franklin Gothic Book" charset="0"/>
              </a:rPr>
              <a:t>上级元素</a:t>
            </a:r>
            <a:endParaRPr lang="zh-CN" sz="2400">
              <a:solidFill>
                <a:srgbClr val="000000"/>
              </a:solidFill>
              <a:latin typeface="Franklin Gothic Book" charset="0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7" name="矩形 6"/>
          <p:cNvSpPr/>
          <p:nvPr/>
        </p:nvSpPr>
        <p:spPr>
          <a:xfrm>
            <a:off x="7939193" y="3235960"/>
            <a:ext cx="1843617" cy="43391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 eaLnBrk="0" hangingPunct="0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 charset="0"/>
                <a:ea typeface="Franklin Gothic Book" charset="0"/>
                <a:sym typeface="Franklin Gothic Book" charset="0"/>
              </a:rPr>
              <a:t>上级元素</a:t>
            </a:r>
            <a:endParaRPr lang="zh-CN" sz="2400">
              <a:solidFill>
                <a:srgbClr val="000000"/>
              </a:solidFill>
              <a:latin typeface="Franklin Gothic Book" charset="0"/>
              <a:ea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8" name="矩形 7"/>
          <p:cNvSpPr/>
          <p:nvPr/>
        </p:nvSpPr>
        <p:spPr>
          <a:xfrm>
            <a:off x="7939193" y="4340860"/>
            <a:ext cx="1843617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 eaLnBrk="0" hangingPunct="0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 charset="0"/>
                <a:ea typeface="Franklin Gothic Book" charset="0"/>
                <a:sym typeface="Franklin Gothic Book" charset="0"/>
              </a:rPr>
              <a:t>子元素</a:t>
            </a:r>
            <a:endParaRPr lang="zh-CN" sz="2400">
              <a:solidFill>
                <a:srgbClr val="000000"/>
              </a:solidFill>
              <a:latin typeface="Franklin Gothic Book" charset="0"/>
              <a:ea typeface="黑体" panose="02010609060101010101" charset="-122"/>
              <a:sym typeface="黑体" panose="02010609060101010101" charset="-122"/>
            </a:endParaRPr>
          </a:p>
        </p:txBody>
      </p:sp>
      <p:cxnSp>
        <p:nvCxnSpPr>
          <p:cNvPr id="19" name="直线箭头连接符 8"/>
          <p:cNvCxnSpPr/>
          <p:nvPr/>
        </p:nvCxnSpPr>
        <p:spPr>
          <a:xfrm flipV="1">
            <a:off x="10532111" y="2228427"/>
            <a:ext cx="2116" cy="259291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0" name="椭圆 9"/>
          <p:cNvSpPr/>
          <p:nvPr/>
        </p:nvSpPr>
        <p:spPr>
          <a:xfrm>
            <a:off x="8324427" y="2708911"/>
            <a:ext cx="287867" cy="28786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4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椭圆 10"/>
          <p:cNvSpPr/>
          <p:nvPr/>
        </p:nvSpPr>
        <p:spPr>
          <a:xfrm>
            <a:off x="8612293" y="2996777"/>
            <a:ext cx="192617" cy="192616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4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椭圆 11"/>
          <p:cNvSpPr/>
          <p:nvPr/>
        </p:nvSpPr>
        <p:spPr>
          <a:xfrm>
            <a:off x="8707544" y="2613660"/>
            <a:ext cx="287867" cy="28786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4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椭圆 12"/>
          <p:cNvSpPr/>
          <p:nvPr/>
        </p:nvSpPr>
        <p:spPr>
          <a:xfrm>
            <a:off x="8707544" y="4150360"/>
            <a:ext cx="192616" cy="190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4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椭圆 13"/>
          <p:cNvSpPr/>
          <p:nvPr/>
        </p:nvSpPr>
        <p:spPr>
          <a:xfrm>
            <a:off x="8419677" y="3765127"/>
            <a:ext cx="385233" cy="38523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4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椭圆 14"/>
          <p:cNvSpPr/>
          <p:nvPr/>
        </p:nvSpPr>
        <p:spPr>
          <a:xfrm>
            <a:off x="8802793" y="3669877"/>
            <a:ext cx="287867" cy="28786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anchor="t"/>
          <a:lstStyle/>
          <a:p>
            <a:pPr marL="0" lvl="0" indent="0" algn="l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40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文本框 15"/>
          <p:cNvSpPr/>
          <p:nvPr/>
        </p:nvSpPr>
        <p:spPr>
          <a:xfrm>
            <a:off x="10704407" y="2756747"/>
            <a:ext cx="488950" cy="15544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lnSpc>
                <a:spcPct val="100000"/>
              </a:lnSpc>
            </a:pPr>
            <a:r>
              <a:rPr lang="zh-CN" altLang="en-US" sz="2400" b="1">
                <a:solidFill>
                  <a:srgbClr val="000000"/>
                </a:solidFill>
                <a:latin typeface="Franklin Gothic Book" charset="0"/>
                <a:ea typeface="黑体" panose="02010609060101010101" charset="-122"/>
                <a:sym typeface="黑体" panose="02010609060101010101" charset="-122"/>
              </a:rPr>
              <a:t>冒</a:t>
            </a:r>
            <a:endParaRPr lang="zh-CN" altLang="en-US" sz="2400" b="1">
              <a:solidFill>
                <a:srgbClr val="000000"/>
              </a:solidFill>
              <a:latin typeface="Franklin Gothic Book" charset="0"/>
              <a:ea typeface="黑体" panose="02010609060101010101" charset="-122"/>
              <a:sym typeface="黑体" panose="02010609060101010101" charset="-122"/>
            </a:endParaRPr>
          </a:p>
          <a:p>
            <a:pPr lvl="0" eaLnBrk="0" hangingPunct="0">
              <a:lnSpc>
                <a:spcPct val="100000"/>
              </a:lnSpc>
            </a:pPr>
            <a:r>
              <a:rPr lang="zh-CN" altLang="en-US" sz="2400" b="1">
                <a:solidFill>
                  <a:srgbClr val="000000"/>
                </a:solidFill>
                <a:latin typeface="Franklin Gothic Book" charset="0"/>
                <a:ea typeface="黑体" panose="02010609060101010101" charset="-122"/>
                <a:sym typeface="黑体" panose="02010609060101010101" charset="-122"/>
              </a:rPr>
              <a:t>泡</a:t>
            </a:r>
            <a:endParaRPr lang="zh-CN" altLang="en-US" sz="2400" b="1">
              <a:solidFill>
                <a:srgbClr val="000000"/>
              </a:solidFill>
              <a:latin typeface="Franklin Gothic Book" charset="0"/>
              <a:ea typeface="黑体" panose="02010609060101010101" charset="-122"/>
              <a:sym typeface="黑体" panose="02010609060101010101" charset="-122"/>
            </a:endParaRPr>
          </a:p>
          <a:p>
            <a:pPr lvl="0" eaLnBrk="0" hangingPunct="0">
              <a:lnSpc>
                <a:spcPct val="100000"/>
              </a:lnSpc>
            </a:pPr>
            <a:r>
              <a:rPr lang="zh-CN" altLang="en-US" sz="2400" b="1">
                <a:solidFill>
                  <a:srgbClr val="000000"/>
                </a:solidFill>
                <a:latin typeface="Franklin Gothic Book" charset="0"/>
                <a:ea typeface="黑体" panose="02010609060101010101" charset="-122"/>
                <a:sym typeface="黑体" panose="02010609060101010101" charset="-122"/>
              </a:rPr>
              <a:t>过</a:t>
            </a:r>
            <a:endParaRPr lang="zh-CN" altLang="en-US" sz="2400" b="1">
              <a:solidFill>
                <a:srgbClr val="000000"/>
              </a:solidFill>
              <a:latin typeface="Franklin Gothic Book" charset="0"/>
              <a:ea typeface="黑体" panose="02010609060101010101" charset="-122"/>
              <a:sym typeface="黑体" panose="02010609060101010101" charset="-122"/>
            </a:endParaRPr>
          </a:p>
          <a:p>
            <a:pPr lvl="0" eaLnBrk="0" hangingPunct="0">
              <a:lnSpc>
                <a:spcPct val="100000"/>
              </a:lnSpc>
            </a:pPr>
            <a:r>
              <a:rPr lang="zh-CN" altLang="en-US" sz="2400" b="1">
                <a:solidFill>
                  <a:srgbClr val="000000"/>
                </a:solidFill>
                <a:latin typeface="Franklin Gothic Book" charset="0"/>
                <a:ea typeface="黑体" panose="02010609060101010101" charset="-122"/>
                <a:sym typeface="黑体" panose="02010609060101010101" charset="-122"/>
              </a:rPr>
              <a:t>程</a:t>
            </a:r>
            <a:endParaRPr lang="zh-CN" altLang="en-US" sz="2400" b="1">
              <a:solidFill>
                <a:srgbClr val="000000"/>
              </a:solidFill>
              <a:latin typeface="Franklin Gothic Book" charset="0"/>
              <a:ea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719455" y="1231265"/>
            <a:ext cx="10253345" cy="2244725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bind(type,[data],fn)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为每个匹配元素的特定事件绑定事件处理函数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unbind(t,[d|f])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bind()的反向操作，从每一个匹配的元素中删除绑定的事件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事件绑定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4865" y="3756237"/>
            <a:ext cx="9212580" cy="19234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$("button").bind({</a:t>
            </a:r>
            <a:endParaRPr lang="zh-CN" altLang="en-US" sz="2400"/>
          </a:p>
          <a:p>
            <a:r>
              <a:rPr lang="zh-CN" altLang="en-US" sz="2400"/>
              <a:t>  click:function(){$("p").slideToggle();},</a:t>
            </a:r>
            <a:endParaRPr lang="zh-CN" altLang="en-US" sz="2400"/>
          </a:p>
          <a:p>
            <a:r>
              <a:rPr lang="zh-CN" altLang="en-US" sz="2400"/>
              <a:t>  mouseover:function(){$("body").css("background-color","red");},  </a:t>
            </a:r>
            <a:endParaRPr lang="zh-CN" altLang="en-US" sz="2400"/>
          </a:p>
          <a:p>
            <a:r>
              <a:rPr lang="zh-CN" altLang="en-US" sz="2400"/>
              <a:t>  mouseout:function(){$("body").css("background-color","#FFFFFF");}  </a:t>
            </a:r>
            <a:endParaRPr lang="zh-CN" altLang="en-US" sz="2400"/>
          </a:p>
          <a:p>
            <a:r>
              <a:rPr lang="zh-CN" altLang="en-US" sz="2400"/>
              <a:t>});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48547" y="902335"/>
            <a:ext cx="9767147" cy="213783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live(type,[data],fn)</a:t>
            </a:r>
            <a:endParaRPr lang="zh-CN" altLang="en-US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给所有匹配的元素附加一个事件处理函数，即使这个元素是以后再添加进来的也有效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通过冒泡委派给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die(type,[fn]) </a:t>
            </a:r>
            <a:endParaRPr lang="zh-CN" altLang="en-US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从元素中删除先前用.live()绑定的所有事件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3685" y="26035"/>
            <a:ext cx="10515600" cy="895350"/>
          </a:xfrm>
        </p:spPr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事件委派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2840" y="3592830"/>
            <a:ext cx="9583420" cy="230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$('.clickme').</a:t>
            </a:r>
            <a:r>
              <a:rPr lang="en-US" altLang="zh-CN" sz="2400"/>
              <a:t>live</a:t>
            </a:r>
            <a:r>
              <a:rPr lang="zh-CN" altLang="en-US" sz="2400"/>
              <a:t>('click', function() {</a:t>
            </a:r>
            <a:endParaRPr lang="zh-CN" altLang="en-US" sz="2400"/>
          </a:p>
          <a:p>
            <a:r>
              <a:rPr lang="zh-CN" altLang="en-US" sz="2400"/>
              <a:t>  alert("</a:t>
            </a:r>
            <a:r>
              <a:rPr lang="en-US" altLang="zh-CN" sz="2400"/>
              <a:t>test</a:t>
            </a:r>
            <a:r>
              <a:rPr lang="zh-CN" altLang="en-US" sz="2400"/>
              <a:t>");</a:t>
            </a:r>
            <a:endParaRPr lang="zh-CN" altLang="en-US" sz="2400"/>
          </a:p>
          <a:p>
            <a:r>
              <a:rPr lang="zh-CN" altLang="en-US" sz="2400"/>
              <a:t>});</a:t>
            </a:r>
            <a:endParaRPr lang="zh-CN" altLang="en-US" sz="2400"/>
          </a:p>
          <a:p>
            <a:r>
              <a:rPr lang="zh-CN" altLang="en-US" sz="2400"/>
              <a:t>$('</a:t>
            </a:r>
            <a:r>
              <a:rPr lang="en-US" altLang="zh-CN" sz="2400"/>
              <a:t>button</a:t>
            </a:r>
            <a:r>
              <a:rPr lang="zh-CN" altLang="en-US" sz="2400"/>
              <a:t>').click(function(){</a:t>
            </a:r>
            <a:endParaRPr lang="zh-CN" altLang="en-US" sz="2400"/>
          </a:p>
          <a:p>
            <a:r>
              <a:rPr lang="zh-CN" altLang="en-US" sz="2400"/>
              <a:t>       $('body').append('&lt;div class="clickme"&gt;新增元素&lt;/div&gt;');</a:t>
            </a:r>
            <a:endParaRPr lang="zh-CN" altLang="en-US" sz="2400"/>
          </a:p>
          <a:p>
            <a:r>
              <a:rPr lang="zh-CN" altLang="en-US" sz="2400"/>
              <a:t>})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940" y="584485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800">
                <a:sym typeface="+mn-ea"/>
              </a:rPr>
              <a:t>delegate(selector,[type],[data],fn)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800">
                <a:sym typeface="+mn-ea"/>
              </a:rPr>
              <a:t>给所有匹配的元素附加一个事件处理函数，即使这个元素是以后再添加进来的也有效 </a:t>
            </a:r>
            <a:r>
              <a:rPr lang="en-US" altLang="zh-CN" sz="2800">
                <a:sym typeface="+mn-ea"/>
              </a:rPr>
              <a:t>,</a:t>
            </a:r>
            <a:r>
              <a:rPr lang="zh-CN" altLang="en-US" sz="2800">
                <a:sym typeface="+mn-ea"/>
              </a:rPr>
              <a:t>可以指定事件委派的元素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800">
                <a:sym typeface="+mn-ea"/>
              </a:rPr>
              <a:t>undelegate([selector,[type],fn])</a:t>
            </a:r>
            <a:endParaRPr lang="zh-CN" altLang="en-US" sz="2800">
              <a:sym typeface="+mn-ea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800">
                <a:sym typeface="+mn-ea"/>
              </a:rPr>
              <a:t>从元素中删除先前用delegate()绑定的所有事件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8040" y="3576320"/>
            <a:ext cx="10184553" cy="230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$('</a:t>
            </a:r>
            <a:r>
              <a:rPr lang="en-US" altLang="zh-CN" sz="2400"/>
              <a:t>#div1</a:t>
            </a:r>
            <a:r>
              <a:rPr lang="zh-CN" altLang="en-US" sz="2400"/>
              <a:t>').</a:t>
            </a:r>
            <a:r>
              <a:rPr lang="en-US" altLang="zh-CN" sz="2400"/>
              <a:t>delegate</a:t>
            </a:r>
            <a:r>
              <a:rPr lang="zh-CN" altLang="en-US" sz="2400"/>
              <a:t>(</a:t>
            </a:r>
            <a:r>
              <a:rPr lang="en-US" altLang="zh-CN" sz="2400"/>
              <a:t>'.clickme',</a:t>
            </a:r>
            <a:r>
              <a:rPr lang="zh-CN" altLang="en-US" sz="2400"/>
              <a:t>'click', function() {</a:t>
            </a:r>
            <a:endParaRPr lang="zh-CN" altLang="en-US" sz="2400"/>
          </a:p>
          <a:p>
            <a:r>
              <a:rPr lang="zh-CN" altLang="en-US" sz="2400"/>
              <a:t>  alert("</a:t>
            </a:r>
            <a:r>
              <a:rPr lang="en-US" altLang="zh-CN" sz="2400"/>
              <a:t>test</a:t>
            </a:r>
            <a:r>
              <a:rPr lang="zh-CN" altLang="en-US" sz="2400"/>
              <a:t>");</a:t>
            </a:r>
            <a:endParaRPr lang="zh-CN" altLang="en-US" sz="2400"/>
          </a:p>
          <a:p>
            <a:r>
              <a:rPr lang="zh-CN" altLang="en-US" sz="2400"/>
              <a:t>});</a:t>
            </a:r>
            <a:endParaRPr lang="zh-CN" altLang="en-US" sz="2400"/>
          </a:p>
          <a:p>
            <a:r>
              <a:rPr lang="zh-CN" altLang="en-US" sz="2400"/>
              <a:t>$('</a:t>
            </a:r>
            <a:r>
              <a:rPr lang="en-US" altLang="zh-CN" sz="2400"/>
              <a:t>button</a:t>
            </a:r>
            <a:r>
              <a:rPr lang="zh-CN" altLang="en-US" sz="2400"/>
              <a:t>').click(function(){</a:t>
            </a:r>
            <a:endParaRPr lang="zh-CN" altLang="en-US" sz="2400"/>
          </a:p>
          <a:p>
            <a:r>
              <a:rPr lang="zh-CN" altLang="en-US" sz="2400"/>
              <a:t>       $('body').append('&lt;</a:t>
            </a:r>
            <a:r>
              <a:rPr lang="en-US" altLang="zh-CN" sz="2400"/>
              <a:t>a</a:t>
            </a:r>
            <a:r>
              <a:rPr lang="zh-CN" altLang="en-US" sz="2400"/>
              <a:t> class="clickme"&gt;新增元素&lt;/</a:t>
            </a:r>
            <a:r>
              <a:rPr lang="en-US" altLang="zh-CN" sz="2400"/>
              <a:t>a</a:t>
            </a:r>
            <a:r>
              <a:rPr lang="zh-CN" altLang="en-US" sz="2400"/>
              <a:t>&gt;');</a:t>
            </a:r>
            <a:endParaRPr lang="zh-CN" altLang="en-US" sz="2400"/>
          </a:p>
          <a:p>
            <a:r>
              <a:rPr lang="zh-CN" altLang="en-US" sz="2400"/>
              <a:t>})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on</a:t>
            </a:r>
            <a:r>
              <a:rPr lang="zh-CN" altLang="en-US"/>
              <a:t>、</a:t>
            </a:r>
            <a:r>
              <a:rPr lang="en-US" altLang="zh-CN"/>
              <a:t>off</a:t>
            </a:r>
            <a:r>
              <a:rPr lang="zh-CN" altLang="en-US"/>
              <a:t>、</a:t>
            </a:r>
            <a:r>
              <a:rPr lang="en-US" altLang="zh-CN"/>
              <a:t>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0"/>
            <a:ext cx="10515600" cy="5352415"/>
          </a:xfrm>
        </p:spPr>
        <p:txBody>
          <a:bodyPr>
            <a:normAutofit/>
          </a:bodyPr>
          <a:lstStyle/>
          <a:p>
            <a:r>
              <a:rPr lang="en-US" altLang="zh-CN"/>
              <a:t>on </a:t>
            </a:r>
            <a:r>
              <a:rPr lang="zh-CN" altLang="en-US"/>
              <a:t>是用来取代</a:t>
            </a:r>
            <a:r>
              <a:rPr lang="en-US" altLang="zh-CN"/>
              <a:t>bind</a:t>
            </a:r>
            <a:r>
              <a:rPr lang="zh-CN" altLang="en-US"/>
              <a:t>、</a:t>
            </a:r>
            <a:r>
              <a:rPr lang="en-US" altLang="zh-CN"/>
              <a:t>live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delegate实现绑定或委派的</a:t>
            </a:r>
            <a:endParaRPr lang="en-US" altLang="zh-CN"/>
          </a:p>
          <a:p>
            <a:pPr lvl="1"/>
            <a:r>
              <a:rPr lang="zh-CN" altLang="en-US"/>
              <a:t>替代绑定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$("p").on("click", function(){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alert( $(this).text() );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});</a:t>
            </a:r>
            <a:endParaRPr lang="zh-CN" altLang="en-US"/>
          </a:p>
          <a:p>
            <a:pPr lvl="1"/>
            <a:r>
              <a:rPr lang="zh-CN" altLang="en-US"/>
              <a:t>替代委派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$("</a:t>
            </a:r>
            <a:r>
              <a:rPr lang="en-US" altLang="zh-CN">
                <a:sym typeface="+mn-ea"/>
              </a:rPr>
              <a:t>#div1</a:t>
            </a:r>
            <a:r>
              <a:rPr lang="zh-CN" altLang="en-US">
                <a:sym typeface="+mn-ea"/>
              </a:rPr>
              <a:t>").on("click", "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click</a:t>
            </a:r>
            <a:r>
              <a:rPr lang="en-US" altLang="zh-CN">
                <a:sym typeface="+mn-ea"/>
              </a:rPr>
              <a:t>me</a:t>
            </a:r>
            <a:r>
              <a:rPr lang="zh-CN" altLang="en-US">
                <a:sym typeface="+mn-ea"/>
              </a:rPr>
              <a:t>"，function(){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alert( "</a:t>
            </a:r>
            <a:r>
              <a:rPr lang="en-US" altLang="zh-CN">
                <a:sym typeface="+mn-ea"/>
              </a:rPr>
              <a:t>test</a:t>
            </a:r>
            <a:r>
              <a:rPr lang="zh-CN" altLang="en-US">
                <a:sym typeface="+mn-ea"/>
              </a:rPr>
              <a:t>");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});</a:t>
            </a:r>
            <a:endParaRPr lang="zh-CN" altLang="en-US"/>
          </a:p>
          <a:p>
            <a:r>
              <a:rPr lang="en-US" altLang="zh-CN">
                <a:sym typeface="+mn-ea"/>
              </a:rPr>
              <a:t>off  </a:t>
            </a:r>
            <a:r>
              <a:rPr lang="zh-CN" altLang="en-US">
                <a:sym typeface="+mn-ea"/>
              </a:rPr>
              <a:t>取消绑定或委派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$("p").o</a:t>
            </a:r>
            <a:r>
              <a:rPr lang="en-US" altLang="zh-CN">
                <a:sym typeface="+mn-ea"/>
              </a:rPr>
              <a:t>ff</a:t>
            </a:r>
            <a:r>
              <a:rPr lang="zh-CN" altLang="en-US">
                <a:sym typeface="+mn-ea"/>
              </a:rPr>
              <a:t>("click"</a:t>
            </a:r>
            <a:r>
              <a:rPr lang="en-US" altLang="zh-CN">
                <a:sym typeface="+mn-ea"/>
              </a:rPr>
              <a:t>);</a:t>
            </a:r>
            <a:endParaRPr lang="en-US" altLang="zh-CN">
              <a:sym typeface="+mn-ea"/>
            </a:endParaRPr>
          </a:p>
          <a:p>
            <a:r>
              <a:rPr lang="en-US" altLang="zh-CN"/>
              <a:t>one </a:t>
            </a:r>
            <a:r>
              <a:rPr lang="zh-CN" altLang="en-US"/>
              <a:t>表示只绑定或委派一次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9428480" cy="1435947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hover([over,]out)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toggle(fn, fn2, [fn3, fn4, ...])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2.5 </a:t>
            </a:r>
            <a:r>
              <a:rPr lang="zh-CN" altLang="en-US"/>
              <a:t>事件切换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0440" y="2948940"/>
            <a:ext cx="6520180" cy="3020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$("</a:t>
            </a:r>
            <a:r>
              <a:rPr lang="en-US" altLang="zh-CN" sz="2400"/>
              <a:t>#div1</a:t>
            </a:r>
            <a:r>
              <a:rPr lang="zh-CN" altLang="en-US" sz="2400"/>
              <a:t>").hover(</a:t>
            </a:r>
            <a:endParaRPr lang="zh-CN" altLang="en-US" sz="2400"/>
          </a:p>
          <a:p>
            <a:r>
              <a:rPr lang="zh-CN" altLang="en-US" sz="2400"/>
              <a:t>  function () {</a:t>
            </a:r>
            <a:endParaRPr lang="zh-CN" altLang="en-US" sz="2400"/>
          </a:p>
          <a:p>
            <a:r>
              <a:rPr lang="zh-CN" altLang="en-US" sz="2400"/>
              <a:t>    $(this).</a:t>
            </a:r>
            <a:r>
              <a:rPr lang="en-US" altLang="zh-CN" sz="2400"/>
              <a:t>css</a:t>
            </a:r>
            <a:r>
              <a:rPr lang="zh-CN" altLang="en-US" sz="2400"/>
              <a:t>("</a:t>
            </a:r>
            <a:r>
              <a:rPr lang="en-US" altLang="zh-CN" sz="2400"/>
              <a:t>background</a:t>
            </a:r>
            <a:r>
              <a:rPr lang="zh-CN" altLang="en-US" sz="2400"/>
              <a:t>"</a:t>
            </a:r>
            <a:r>
              <a:rPr lang="en-US" altLang="zh-CN" sz="2400"/>
              <a:t>,</a:t>
            </a:r>
            <a:r>
              <a:rPr lang="zh-CN" altLang="en-US" sz="2400">
                <a:sym typeface="+mn-ea"/>
              </a:rPr>
              <a:t>"</a:t>
            </a:r>
            <a:r>
              <a:rPr lang="en-US" altLang="zh-CN" sz="2400">
                <a:sym typeface="+mn-ea"/>
              </a:rPr>
              <a:t>red</a:t>
            </a:r>
            <a:r>
              <a:rPr lang="zh-CN" altLang="en-US" sz="2400">
                <a:sym typeface="+mn-ea"/>
              </a:rPr>
              <a:t>"</a:t>
            </a:r>
            <a:r>
              <a:rPr lang="zh-CN" altLang="en-US" sz="2400"/>
              <a:t>);</a:t>
            </a:r>
            <a:endParaRPr lang="zh-CN" altLang="en-US" sz="2400"/>
          </a:p>
          <a:p>
            <a:r>
              <a:rPr lang="zh-CN" altLang="en-US" sz="2400"/>
              <a:t>  },</a:t>
            </a:r>
            <a:endParaRPr lang="zh-CN" altLang="en-US" sz="2400"/>
          </a:p>
          <a:p>
            <a:r>
              <a:rPr lang="zh-CN" altLang="en-US" sz="2400"/>
              <a:t>  function () {</a:t>
            </a:r>
            <a:endParaRPr lang="zh-CN" altLang="en-US" sz="2400"/>
          </a:p>
          <a:p>
            <a:r>
              <a:rPr lang="zh-CN" altLang="en-US" sz="2400"/>
              <a:t>    $(this).</a:t>
            </a:r>
            <a:r>
              <a:rPr lang="en-US" altLang="zh-CN" sz="2400">
                <a:sym typeface="+mn-ea"/>
              </a:rPr>
              <a:t>css</a:t>
            </a:r>
            <a:r>
              <a:rPr lang="zh-CN" altLang="en-US" sz="2400">
                <a:sym typeface="+mn-ea"/>
              </a:rPr>
              <a:t>("</a:t>
            </a:r>
            <a:r>
              <a:rPr lang="en-US" altLang="zh-CN" sz="2400">
                <a:sym typeface="+mn-ea"/>
              </a:rPr>
              <a:t>background</a:t>
            </a:r>
            <a:r>
              <a:rPr lang="zh-CN" altLang="en-US" sz="2400">
                <a:sym typeface="+mn-ea"/>
              </a:rPr>
              <a:t>"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"</a:t>
            </a:r>
            <a:r>
              <a:rPr lang="en-US" altLang="zh-CN" sz="2400">
                <a:sym typeface="+mn-ea"/>
              </a:rPr>
              <a:t>green</a:t>
            </a:r>
            <a:r>
              <a:rPr lang="zh-CN" altLang="en-US" sz="2400">
                <a:sym typeface="+mn-ea"/>
              </a:rPr>
              <a:t>");</a:t>
            </a:r>
            <a:endParaRPr lang="zh-CN" altLang="en-US" sz="2400"/>
          </a:p>
          <a:p>
            <a:r>
              <a:rPr lang="zh-CN" altLang="en-US" sz="2400"/>
              <a:t>  }</a:t>
            </a:r>
            <a:endParaRPr lang="zh-CN" altLang="en-US" sz="2400"/>
          </a:p>
          <a:p>
            <a:r>
              <a:rPr lang="zh-CN" altLang="en-US" sz="2400"/>
              <a:t>);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7820" y="1126913"/>
            <a:ext cx="10647680" cy="4526280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sz="2665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隐藏显示效果</a:t>
            </a:r>
            <a:endParaRPr lang="zh-CN" altLang="zh-CN" sz="2400" err="1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上卷下拉效果</a:t>
            </a:r>
            <a:endParaRPr lang="zh-CN" sz="26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淡入淡出效果</a:t>
            </a:r>
            <a:endParaRPr lang="zh-CN" sz="26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自定义动画效果</a:t>
            </a:r>
            <a:endParaRPr lang="zh-CN" sz="26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jQuery</a:t>
            </a:r>
            <a:r>
              <a:rPr lang="zh-CN" altLang="en-US"/>
              <a:t>动画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1028700"/>
            <a:ext cx="11126047" cy="319362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8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show([s,[e],[fn]])  </a:t>
            </a:r>
            <a:r>
              <a:rPr lang="zh-CN" altLang="en-US" sz="80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显示隐藏的元素</a:t>
            </a:r>
            <a:endParaRPr lang="zh-CN" altLang="en-US" sz="80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speed:三种预定速度之一的字符串("slow","normal", or "fast")或表示动画时长的毫秒数值(如：1000)</a:t>
            </a:r>
            <a:endParaRPr lang="zh-CN" altLang="en-US" sz="7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easing:(Optional) 用来指定切换效果，默认是"swing"，可用参数"linear"</a:t>
            </a:r>
            <a:endParaRPr lang="zh-CN" altLang="en-US" sz="7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fn:在动画完成时执行的函数，每个元素执行一次。</a:t>
            </a:r>
            <a:endParaRPr lang="zh-CN" altLang="en-US" sz="7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8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hide([s,[e],[fn]])  </a:t>
            </a:r>
            <a:r>
              <a:rPr lang="zh-CN" altLang="en-US" sz="80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隐藏元素</a:t>
            </a:r>
            <a:endParaRPr lang="zh-CN" altLang="en-US" sz="8800" b="1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8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toggle([s],[e],[fn])   </a:t>
            </a:r>
            <a:r>
              <a:rPr lang="zh-CN" altLang="en-US" sz="80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如果元素是可见的，切换为隐藏的；如果元素是隐藏的，切换为可见的</a:t>
            </a:r>
            <a:endParaRPr lang="zh-CN" altLang="en-US" sz="80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隐藏显示效果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8540" y="5157047"/>
            <a:ext cx="7515860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sz="2400"/>
              <a:t>    $("#b1").click(function(){</a:t>
            </a:r>
            <a:endParaRPr sz="2400"/>
          </a:p>
          <a:p>
            <a:r>
              <a:rPr sz="2400"/>
              <a:t>        $("#div1").toggle("slow");</a:t>
            </a:r>
            <a:endParaRPr sz="2400"/>
          </a:p>
          <a:p>
            <a:r>
              <a:rPr sz="2400"/>
              <a:t>    })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840" y="1316567"/>
            <a:ext cx="10529993" cy="355769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slideDown([s],[e],[fn]) 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speed:三种预定速度之一的字符串("slow","normal", or "fast")或表示动画时长的毫秒数值(如：1000)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easing:(Optional) 用来指定切换效果，默认是"swing"，可用参数"linear"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fn在动画完成时执行的函数，每个元素执行一次。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slideUp([s,[e],[fn]]) 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slideToggle([s],[e],[fn])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上卷下拉效果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05790" y="1157182"/>
            <a:ext cx="10849187" cy="4543213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fadeIn([s],[e],[fn]) </a:t>
            </a:r>
            <a:endParaRPr lang="zh-CN" altLang="en-US" sz="213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speed:三种预定速度之一的字符串("slow","normal", or "fast")或表示动画时长的毫秒数值</a:t>
            </a:r>
            <a:endParaRPr lang="zh-CN" altLang="en-US" sz="18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easing:(Optional) 用来指定切换效果，默认是"swing"，可用参数"linear"</a:t>
            </a:r>
            <a:endParaRPr lang="zh-CN" altLang="en-US" sz="18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fn:在动画完成时执行的函数，每个元素执行一次。</a:t>
            </a:r>
            <a:endParaRPr lang="zh-CN" altLang="en-US" sz="18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fadeOut([s],[e],[fn]) </a:t>
            </a:r>
            <a:endParaRPr lang="zh-CN" altLang="en-US" sz="213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fadeTo([[s],o,[e],[fn]])</a:t>
            </a:r>
            <a:endParaRPr lang="zh-CN" altLang="en-US" sz="2135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speed:三种预定速度之一的字符串("slow","normal", or "fast")或表示动画时长的毫秒数值</a:t>
            </a:r>
            <a:endParaRPr lang="zh-CN" altLang="en-US" sz="18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opacity:一个0至1之间表示透明度的数字。</a:t>
            </a:r>
            <a:endParaRPr lang="zh-CN" altLang="en-US" sz="18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easing:(Optional) 用来指定切换效果，默认是"swing"，可用参数"linear"</a:t>
            </a:r>
            <a:endParaRPr lang="zh-CN" altLang="en-US" sz="18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fn:在动画完成时执行的函数，每个元素执行一次。 </a:t>
            </a:r>
            <a:endParaRPr lang="zh-CN" altLang="en-US" sz="18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fadeToggle([s,[e],[fn]]) </a:t>
            </a:r>
            <a:r>
              <a:rPr lang="zh-CN" altLang="en-US" sz="2135">
                <a:sym typeface="+mn-ea"/>
              </a:rPr>
              <a:t> </a:t>
            </a:r>
            <a:endParaRPr lang="zh-CN" altLang="en-US" sz="2135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淡入淡出效果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2335" y="5117465"/>
            <a:ext cx="7515860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sz="2400"/>
              <a:t>    $("#b1").click(function(){</a:t>
            </a:r>
            <a:endParaRPr sz="2400"/>
          </a:p>
          <a:p>
            <a:r>
              <a:rPr sz="2400"/>
              <a:t>        $("#div1").</a:t>
            </a:r>
            <a:r>
              <a:rPr lang="en-US" sz="2400"/>
              <a:t>fadeTo</a:t>
            </a:r>
            <a:r>
              <a:rPr sz="2400"/>
              <a:t>("slow"</a:t>
            </a:r>
            <a:r>
              <a:rPr lang="en-US" sz="2400"/>
              <a:t>,0.66</a:t>
            </a:r>
            <a:r>
              <a:rPr sz="2400"/>
              <a:t>);</a:t>
            </a:r>
            <a:endParaRPr sz="2400"/>
          </a:p>
          <a:p>
            <a:r>
              <a:rPr sz="2400"/>
              <a:t>    })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234909" y="32636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719912" y="1317275"/>
            <a:ext cx="10561173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插入节点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删除节点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替换节点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复制节点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包裹节点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属性操作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样式操作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内容操作</a:t>
            </a:r>
            <a:endParaRPr kumimoji="1" lang="zh-CN" altLang="en-US" sz="240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837353"/>
            <a:ext cx="11330940" cy="3141980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animate(p,[s],[e],[fn])</a:t>
            </a:r>
            <a:r>
              <a: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1.8* </a:t>
            </a:r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params:一组包含作为动画属性和终值的样式属性和及其值的集合</a:t>
            </a:r>
            <a:endParaRPr lang="zh-CN" altLang="en-US" sz="186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speed:三种预定速度之一的字符串("slow","normal", or "fast")或表示动画时长的毫秒数easing:要使用的擦除效果的名称(需要插件支持).默认jQuery提供"linear" 和 "swing".</a:t>
            </a:r>
            <a:endParaRPr lang="zh-CN" altLang="en-US" sz="186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fn:在动画完成时执行的函数，每个元素执行一次。</a:t>
            </a:r>
            <a:endParaRPr lang="zh-CN" altLang="en-US" sz="186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stop([c],[j])1.7* </a:t>
            </a:r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stop(); 停止当前动画，如果队列中有等待执行的动画，他们将被马上执行</a:t>
            </a:r>
            <a:endParaRPr lang="zh-CN" altLang="en-US" sz="186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86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stop(true);</a:t>
            </a:r>
            <a:r>
              <a:rPr sz="18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865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如果同一元素调用多个动画方法，尚未被执行的动画被放置在元素的效果队列中</a:t>
            </a:r>
            <a:r>
              <a:rPr sz="18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sz="1865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这些动画不会开始，直到第一个完成</a:t>
            </a:r>
            <a:endParaRPr sz="186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8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stop(</a:t>
            </a:r>
            <a:r>
              <a:rPr sz="1865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true,true</a:t>
            </a:r>
            <a:r>
              <a:rPr sz="18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 </a:t>
            </a:r>
            <a:r>
              <a:rPr sz="1865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当前动画将停止，但该元素上的</a:t>
            </a:r>
            <a:r>
              <a:rPr sz="18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CSS </a:t>
            </a:r>
            <a:r>
              <a:rPr sz="1865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属性会被立刻修改成动画的目标值</a:t>
            </a:r>
            <a:endParaRPr sz="186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28193"/>
            <a:ext cx="10972800" cy="1143000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自定义动画效果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6433" y="4105275"/>
            <a:ext cx="3751580" cy="23698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65"/>
              <a:t>$("#</a:t>
            </a:r>
            <a:r>
              <a:rPr lang="en-US" altLang="zh-CN" sz="1865"/>
              <a:t>b1</a:t>
            </a:r>
            <a:r>
              <a:rPr lang="zh-CN" altLang="en-US" sz="1865"/>
              <a:t>").click(function(){</a:t>
            </a:r>
            <a:endParaRPr lang="zh-CN" altLang="en-US" sz="1865"/>
          </a:p>
          <a:p>
            <a:r>
              <a:rPr lang="zh-CN" altLang="en-US" sz="1865"/>
              <a:t>  $("#</a:t>
            </a:r>
            <a:r>
              <a:rPr lang="en-US" altLang="zh-CN" sz="1865"/>
              <a:t>div1</a:t>
            </a:r>
            <a:r>
              <a:rPr lang="zh-CN" altLang="en-US" sz="1865"/>
              <a:t>").animate({ </a:t>
            </a:r>
            <a:endParaRPr lang="zh-CN" altLang="en-US" sz="1865"/>
          </a:p>
          <a:p>
            <a:r>
              <a:rPr lang="zh-CN" altLang="en-US" sz="1865"/>
              <a:t>    width: "90%",</a:t>
            </a:r>
            <a:endParaRPr lang="zh-CN" altLang="en-US" sz="1865"/>
          </a:p>
          <a:p>
            <a:r>
              <a:rPr lang="zh-CN" altLang="en-US" sz="1865"/>
              <a:t>    height: "100</a:t>
            </a:r>
            <a:r>
              <a:rPr lang="en-US" altLang="zh-CN" sz="1865"/>
              <a:t>0px</a:t>
            </a:r>
            <a:r>
              <a:rPr lang="zh-CN" altLang="en-US" sz="1865"/>
              <a:t>", </a:t>
            </a:r>
            <a:endParaRPr lang="zh-CN" altLang="en-US" sz="1865"/>
          </a:p>
          <a:p>
            <a:r>
              <a:rPr lang="zh-CN" altLang="en-US" sz="1865"/>
              <a:t>    fontSize: "10em", </a:t>
            </a:r>
            <a:endParaRPr lang="zh-CN" altLang="en-US" sz="1865"/>
          </a:p>
          <a:p>
            <a:r>
              <a:rPr lang="zh-CN" altLang="en-US" sz="1865"/>
              <a:t>    borderWidth: 10</a:t>
            </a:r>
            <a:endParaRPr lang="zh-CN" altLang="en-US" sz="1865"/>
          </a:p>
          <a:p>
            <a:r>
              <a:rPr lang="zh-CN" altLang="en-US" sz="1865"/>
              <a:t>  },</a:t>
            </a:r>
            <a:r>
              <a:rPr lang="en-US" altLang="zh-CN" sz="1865"/>
              <a:t>5</a:t>
            </a:r>
            <a:r>
              <a:rPr lang="zh-CN" altLang="en-US" sz="1865"/>
              <a:t>000 );</a:t>
            </a:r>
            <a:endParaRPr lang="zh-CN" altLang="en-US" sz="1865"/>
          </a:p>
          <a:p>
            <a:r>
              <a:rPr lang="zh-CN" altLang="en-US" sz="1865"/>
              <a:t>});</a:t>
            </a:r>
            <a:endParaRPr lang="zh-CN" altLang="en-US" sz="1865"/>
          </a:p>
        </p:txBody>
      </p:sp>
      <p:sp>
        <p:nvSpPr>
          <p:cNvPr id="7" name="文本框 6"/>
          <p:cNvSpPr txBox="1"/>
          <p:nvPr/>
        </p:nvSpPr>
        <p:spPr>
          <a:xfrm>
            <a:off x="5137573" y="4145915"/>
            <a:ext cx="3898053" cy="2289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$("#</a:t>
            </a:r>
            <a:r>
              <a:rPr lang="en-US" altLang="zh-CN" sz="2400">
                <a:sym typeface="+mn-ea"/>
              </a:rPr>
              <a:t>b2</a:t>
            </a:r>
            <a:r>
              <a:rPr lang="zh-CN" altLang="en-US" sz="2400">
                <a:sym typeface="+mn-ea"/>
              </a:rPr>
              <a:t>").click(function(){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$("#</a:t>
            </a:r>
            <a:r>
              <a:rPr lang="en-US" altLang="zh-CN" sz="2400">
                <a:sym typeface="+mn-ea"/>
              </a:rPr>
              <a:t>div1</a:t>
            </a:r>
            <a:r>
              <a:rPr lang="zh-CN" altLang="en-US" sz="2400">
                <a:sym typeface="+mn-ea"/>
              </a:rPr>
              <a:t>").stop();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});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27473" y="1124373"/>
            <a:ext cx="10641753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事件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事件处理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jQuery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动画</a:t>
            </a:r>
            <a:endParaRPr kumimoji="1" lang="zh-CN" altLang="en-US" sz="2665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iragino Sans GB W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85709" y="1904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 jQuery</a:t>
            </a: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  <a:endParaRPr kumimoji="0" lang="zh-CN" altLang="en-US" sz="3735" b="1" i="0" u="none" strike="noStrike" kern="1200" cap="none" spc="0" normalizeH="0" baseline="0" noProof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932180"/>
            <a:ext cx="10833947" cy="314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665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altLang="en-US" sz="2400" b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GB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键盘事件</a:t>
            </a:r>
            <a:endParaRPr kumimoji="1" lang="zh-CN" altLang="en-GB" sz="2665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表单事件</a:t>
            </a:r>
            <a:endParaRPr kumimoji="1" lang="zh-CN" sz="2665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窗口事件</a:t>
            </a:r>
            <a:endParaRPr kumimoji="1" lang="zh-CN" sz="2665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6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2935" y="1028700"/>
            <a:ext cx="11407140" cy="5327650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click([[data],fn])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单击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dblclick([[data],fn]) 双击</a:t>
            </a:r>
            <a:endParaRPr lang="zh-CN" altLang="zh-CN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mousedown([[data],fn]) </a:t>
            </a:r>
            <a:endParaRPr lang="zh-CN" altLang="zh-CN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 click 事件不同，mousedown 事件仅需要按键被按下，而不需要松开即可发生</a:t>
            </a:r>
            <a:endParaRPr lang="zh-CN" altLang="zh-CN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mouseup([[data],fn])  </a:t>
            </a:r>
            <a:endParaRPr lang="zh-CN" altLang="zh-CN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 sz="266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鼠标按键松开时发生</a:t>
            </a:r>
            <a:endParaRPr lang="zh-CN" altLang="zh-CN" sz="266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mouseenter([[data],fn]) </a:t>
            </a: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只有在鼠标指针穿过被选元素时，才会触发 mouseenter 事件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穿过子元素时不会再次触发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mouseleave([[data],fn]) </a:t>
            </a:r>
            <a:endParaRPr lang="zh-CN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mouseover([[data],fn]) </a:t>
            </a:r>
            <a:endParaRPr lang="zh-CN" altLang="zh-CN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当鼠标指针位于元素上方时，会发生 mouseover 事件，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穿过子元素时会再次触发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mouseout([[data],fn]) 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mousemove([[data],fn]) </a:t>
            </a:r>
            <a:endParaRPr lang="zh-CN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当鼠标指针在指定的元素中移动时，就会发生 mousemove 事件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鼠标事件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73670" y="5048885"/>
            <a:ext cx="4256405" cy="9474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65"/>
              <a:t>$(document).mousemove(function(e){</a:t>
            </a:r>
            <a:endParaRPr lang="zh-CN" altLang="en-US" sz="1865"/>
          </a:p>
          <a:p>
            <a:r>
              <a:rPr lang="zh-CN" altLang="en-US" sz="1865"/>
              <a:t>  $("span").text(e.pageX + ", " + e.pageY);</a:t>
            </a:r>
            <a:endParaRPr lang="zh-CN" altLang="en-US" sz="1865"/>
          </a:p>
          <a:p>
            <a:r>
              <a:rPr lang="zh-CN" altLang="en-US" sz="1865"/>
              <a:t>});</a:t>
            </a:r>
            <a:endParaRPr lang="zh-CN" altLang="en-US" sz="18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993" y="998220"/>
            <a:ext cx="10391140" cy="3209713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keydown([[data],fn]) </a:t>
            </a:r>
            <a:endParaRPr lang="zh-CN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当键盘被按下时发生 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keyup([[data],fn])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在键盘松开就会触发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keypress([[data],fn])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对中文输入法支持不好，无法响应中文输入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无法响应系统功能键（如delete，backspace）</a:t>
            </a:r>
            <a:r>
              <a:rPr lang="zh-CN" altLang="zh-CN">
                <a:sym typeface="+mn-ea"/>
              </a:rPr>
              <a:t> 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键盘事件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1860" y="4772660"/>
            <a:ext cx="7310120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>
                <a:sym typeface="+mn-ea"/>
              </a:rPr>
              <a:t>$("</a:t>
            </a:r>
            <a:r>
              <a:rPr lang="en-US" altLang="zh-CN" sz="2400">
                <a:sym typeface="+mn-ea"/>
              </a:rPr>
              <a:t>input</a:t>
            </a:r>
            <a:r>
              <a:rPr lang="zh-CN" altLang="en-US" sz="2400">
                <a:sym typeface="+mn-ea"/>
              </a:rPr>
              <a:t>").</a:t>
            </a:r>
            <a:r>
              <a:rPr lang="en-US" altLang="zh-CN" sz="2400">
                <a:sym typeface="+mn-ea"/>
              </a:rPr>
              <a:t>keydown</a:t>
            </a:r>
            <a:r>
              <a:rPr lang="zh-CN" altLang="en-US" sz="2400">
                <a:sym typeface="+mn-ea"/>
              </a:rPr>
              <a:t>(function(e){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$("span").text(e.</a:t>
            </a:r>
            <a:r>
              <a:rPr lang="en-US" altLang="zh-CN" sz="2400">
                <a:sym typeface="+mn-ea"/>
              </a:rPr>
              <a:t>keyCode</a:t>
            </a:r>
            <a:r>
              <a:rPr lang="zh-CN" altLang="en-US" sz="2400">
                <a:sym typeface="+mn-ea"/>
              </a:rPr>
              <a:t>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});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2935" y="1028700"/>
            <a:ext cx="9876155" cy="5199380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focus([[data],fn]) </a:t>
            </a:r>
            <a:endParaRPr lang="zh-CN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当元素获得焦点时触发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blur([[data],fn]) </a:t>
            </a:r>
            <a:endParaRPr lang="zh-CN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当元素失去焦点时触发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change([[data],fn]) </a:t>
            </a:r>
            <a:endParaRPr lang="zh-CN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当元素的值发生改变时会发生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该事件适用于文本域（text field），以及 textarea 和 select 元素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select([[data],fn]) 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 textarea 或文本类型的 input 元素中的文本被选择时，会发生 select 事件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submit([[data],fn]) </a:t>
            </a:r>
            <a:endParaRPr lang="zh-CN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当提交表单时，会发生 submit 事件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7845" y="0"/>
            <a:ext cx="10515600" cy="1325563"/>
          </a:xfrm>
        </p:spPr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表单事件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95645" y="1567815"/>
            <a:ext cx="4106545" cy="1475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65"/>
              <a:t>//</a:t>
            </a:r>
            <a:r>
              <a:rPr lang="zh-CN" altLang="en-US" sz="1865"/>
              <a:t>阻止表单提交</a:t>
            </a:r>
            <a:endParaRPr lang="zh-CN" altLang="en-US" sz="1865"/>
          </a:p>
          <a:p>
            <a:r>
              <a:rPr lang="zh-CN" altLang="en-US" sz="2400"/>
              <a:t>$("form").submit( function () {</a:t>
            </a:r>
            <a:endParaRPr lang="zh-CN" altLang="en-US" sz="2400"/>
          </a:p>
          <a:p>
            <a:r>
              <a:rPr lang="zh-CN" altLang="en-US" sz="2400"/>
              <a:t>  return false;</a:t>
            </a:r>
            <a:endParaRPr lang="zh-CN" altLang="en-US" sz="2400"/>
          </a:p>
          <a:p>
            <a:r>
              <a:rPr lang="zh-CN" altLang="en-US" sz="2400"/>
              <a:t>} );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993" y="1316567"/>
            <a:ext cx="10391140" cy="2385907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resize([[data],fn])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当调整浏览器窗口的大小变化时发生 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scroll([[data],fn]) </a:t>
            </a:r>
            <a:endParaRPr lang="zh-CN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当用户滚动指定的元素时，会发生 scroll 事件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窗口事件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1860" y="4101253"/>
            <a:ext cx="6144260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$(window).resize(function(){</a:t>
            </a:r>
            <a:endParaRPr lang="zh-CN" altLang="en-US" sz="2400"/>
          </a:p>
          <a:p>
            <a:r>
              <a:rPr lang="zh-CN" altLang="en-US" sz="2400"/>
              <a:t>  alert("Stop it!");</a:t>
            </a:r>
            <a:endParaRPr lang="zh-CN" altLang="en-US" sz="2400"/>
          </a:p>
          <a:p>
            <a:r>
              <a:rPr lang="zh-CN" altLang="en-US" sz="2400"/>
              <a:t>});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993" y="1316567"/>
            <a:ext cx="10391140" cy="468291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事件冒泡 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事件绑定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事件委派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事件切换</a:t>
            </a:r>
            <a:r>
              <a:rPr lang="zh-CN" altLang="zh-CN">
                <a:sym typeface="+mn-ea"/>
              </a:rPr>
              <a:t> </a:t>
            </a:r>
            <a:endParaRPr lang="zh-CN" altLang="zh-CN">
              <a:sym typeface="+mn-ea"/>
            </a:endParaRPr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 jQuery</a:t>
            </a:r>
            <a:r>
              <a:rPr lang="zh-CN" altLang="en-US"/>
              <a:t>事件处理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4367</Words>
  <Application>WPS 演示</Application>
  <PresentationFormat>自定义</PresentationFormat>
  <Paragraphs>283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Hiragino Sans GB W3</vt:lpstr>
      <vt:lpstr>Franklin Gothic Book</vt:lpstr>
      <vt:lpstr>黑体</vt:lpstr>
      <vt:lpstr>Arial Unicode MS</vt:lpstr>
      <vt:lpstr>Segoe Print</vt:lpstr>
      <vt:lpstr>云和</vt:lpstr>
      <vt:lpstr>PowerPoint 演示文稿</vt:lpstr>
      <vt:lpstr>PowerPoint 演示文稿</vt:lpstr>
      <vt:lpstr>PowerPoint 演示文稿</vt:lpstr>
      <vt:lpstr>PowerPoint 演示文稿</vt:lpstr>
      <vt:lpstr>1.1 鼠标事件</vt:lpstr>
      <vt:lpstr>1.2 键盘事件</vt:lpstr>
      <vt:lpstr>1.3 表单事件</vt:lpstr>
      <vt:lpstr>1.4 窗口事件</vt:lpstr>
      <vt:lpstr>2.  jQuery事件处理</vt:lpstr>
      <vt:lpstr>2.1 事件冒泡</vt:lpstr>
      <vt:lpstr>2.2 事件绑定</vt:lpstr>
      <vt:lpstr>2.3 事件委派</vt:lpstr>
      <vt:lpstr>PowerPoint 演示文稿</vt:lpstr>
      <vt:lpstr>2.4 on、off、one</vt:lpstr>
      <vt:lpstr>2.5 事件切换</vt:lpstr>
      <vt:lpstr>3. jQuery动画</vt:lpstr>
      <vt:lpstr>3.1 隐藏显示效果</vt:lpstr>
      <vt:lpstr>3.2 上卷下拉效果</vt:lpstr>
      <vt:lpstr>3.3 淡入淡出效果</vt:lpstr>
      <vt:lpstr>3.4 自定义动画效果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216</cp:revision>
  <dcterms:created xsi:type="dcterms:W3CDTF">2016-09-06T02:25:00Z</dcterms:created>
  <dcterms:modified xsi:type="dcterms:W3CDTF">2019-09-05T04:09:21Z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