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jsonlint.com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612" y="3224372"/>
            <a:ext cx="737108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jQuery之</a:t>
            </a:r>
            <a:r>
              <a:rPr lang="en-US" sz="8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en-US" sz="8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9765453" cy="310303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$.get()</a:t>
            </a:r>
            <a:endParaRPr lang="en-US" altLang="zh-CN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$.get('</a:t>
            </a:r>
            <a:r>
              <a:rPr lang="zh-CN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格式或字符串格式</a:t>
            </a: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function(res){	</a:t>
            </a:r>
            <a:endParaRPr lang="en-US" altLang="zh-CN" sz="24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处理返回的数据</a:t>
            </a:r>
            <a:endParaRPr lang="zh-CN" altLang="en-US" sz="24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}),</a:t>
            </a:r>
            <a:r>
              <a:rPr lang="zh-CN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"xml|html|json|text|script")</a:t>
            </a:r>
            <a:endParaRPr lang="en-US" altLang="x-none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3.2 jQuery</a:t>
            </a:r>
            <a:r>
              <a:rPr lang="zh-CN" altLang="zh-CN">
                <a:sym typeface="+mn-ea"/>
              </a:rPr>
              <a:t>中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应用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9765453" cy="310303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$.post()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$.post('</a:t>
            </a:r>
            <a:r>
              <a:rPr lang="zh-CN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格式或字符串格式</a:t>
            </a: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function(res){	</a:t>
            </a:r>
            <a:endParaRPr lang="en-US" altLang="zh-CN" sz="24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处理返回的数据</a:t>
            </a:r>
            <a:endParaRPr lang="zh-CN" altLang="en-US" sz="24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}),</a:t>
            </a:r>
            <a:r>
              <a:rPr lang="zh-CN" altLang="zh-CN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"xml|html|json|text|script")</a:t>
            </a:r>
            <a:endParaRPr lang="en-US" altLang="x-none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3.3 jQuery</a:t>
            </a:r>
            <a:r>
              <a:rPr lang="zh-CN" altLang="zh-CN">
                <a:sym typeface="+mn-ea"/>
              </a:rPr>
              <a:t>中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应用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27473" y="1124373"/>
            <a:ext cx="10641753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事件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事件处理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动画</a:t>
            </a:r>
            <a:endParaRPr kumimoji="1" lang="zh-CN" altLang="en-US" sz="2665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iragino Sans GB W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27473" y="1124373"/>
            <a:ext cx="10641753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Ajax</a:t>
            </a:r>
            <a:r>
              <a:rPr 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概念</a:t>
            </a:r>
            <a:endParaRPr lang="zh-CN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json</a:t>
            </a:r>
            <a:r>
              <a:rPr 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概念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中的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Ajax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应用</a:t>
            </a:r>
            <a:endParaRPr kumimoji="1" lang="zh-CN" altLang="en-US" sz="2665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iragino Sans GB W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85709" y="1904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</a:t>
            </a:r>
            <a:r>
              <a:rPr kumimoji="0" 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AJAX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 </a:t>
            </a:r>
            <a:endParaRPr kumimoji="0" lang="zh-CN" altLang="en-US" sz="3735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800" y="932180"/>
            <a:ext cx="11325860" cy="533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synchronous </a:t>
            </a:r>
            <a:r>
              <a:rPr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avascript</a:t>
            </a:r>
            <a:r>
              <a:rPr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nd </a:t>
            </a:r>
            <a:r>
              <a:rPr 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ML（异步JavaScript和XML），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AJAX</a:t>
            </a: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并不是一种语言，而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是一种创建交互式网页应用的网页开发技术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AJAX</a:t>
            </a:r>
            <a:r>
              <a:rPr 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XSTL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XMLHttpRequest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等技术的组合</a:t>
            </a:r>
            <a:endParaRPr lang="zh-CN"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使用XHTML+CSS来标准化呈现；</a:t>
            </a:r>
            <a:endParaRPr sz="2135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使用XML和XSLT进行数据交换及相关操作；</a:t>
            </a:r>
            <a:endParaRPr sz="2135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使用XMLHttpRequest对象与Web服务器进行异步数据通信； </a:t>
            </a:r>
            <a:endParaRPr sz="2135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使用Javascript操作Document Object Model进行动态显示及交互； </a:t>
            </a:r>
            <a:endParaRPr sz="2135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使用JavaScript绑定和处理所有数据</a:t>
            </a:r>
            <a:endParaRPr sz="2135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400" dirty="0">
                <a:sym typeface="+mn-ea"/>
              </a:rPr>
              <a:t>AJAX</a:t>
            </a:r>
            <a:r>
              <a:rPr lang="zh-CN" altLang="en-US" sz="2400" dirty="0">
                <a:sym typeface="+mn-ea"/>
              </a:rPr>
              <a:t>核心对象是</a:t>
            </a:r>
            <a:r>
              <a:rPr lang="en-US" altLang="x-none" sz="2400" dirty="0">
                <a:solidFill>
                  <a:srgbClr val="FF0000"/>
                </a:solidFill>
                <a:sym typeface="+mn-ea"/>
              </a:rPr>
              <a:t>XMLHttpRequest</a:t>
            </a:r>
            <a:endParaRPr kumimoji="1" lang="en-US" altLang="x-none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AJAX</a:t>
            </a:r>
            <a:r>
              <a:rPr lang="zh-CN" altLang="en-US"/>
              <a:t>工作原理</a:t>
            </a:r>
            <a:endParaRPr lang="zh-CN" altLang="en-US"/>
          </a:p>
        </p:txBody>
      </p:sp>
      <p:sp>
        <p:nvSpPr>
          <p:cNvPr id="10243" name="AutoShape 21"/>
          <p:cNvSpPr/>
          <p:nvPr/>
        </p:nvSpPr>
        <p:spPr>
          <a:xfrm>
            <a:off x="6769100" y="3530166"/>
            <a:ext cx="675450" cy="66084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lvl="0" eaLnBrk="1" hangingPunct="1"/>
            <a:endParaRPr lang="zh-CN" altLang="en-US" sz="1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AutoShape 19"/>
          <p:cNvSpPr/>
          <p:nvPr/>
        </p:nvSpPr>
        <p:spPr>
          <a:xfrm>
            <a:off x="719244" y="3530166"/>
            <a:ext cx="675450" cy="66084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lvl="0" eaLnBrk="1" hangingPunct="1"/>
            <a:endParaRPr lang="zh-CN" altLang="en-US" sz="1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7" name="AutoShape 4"/>
          <p:cNvSpPr/>
          <p:nvPr/>
        </p:nvSpPr>
        <p:spPr>
          <a:xfrm>
            <a:off x="911013" y="2474739"/>
            <a:ext cx="924984" cy="237630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algn="ctr" eaLnBrk="1" hangingPunct="1"/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用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户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浏览器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248" name="AutoShape 6"/>
          <p:cNvSpPr/>
          <p:nvPr/>
        </p:nvSpPr>
        <p:spPr>
          <a:xfrm>
            <a:off x="3790951" y="2488285"/>
            <a:ext cx="924983" cy="2376307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lvl="0" algn="ctr" eaLnBrk="1" hangingPunct="1"/>
            <a:r>
              <a:rPr lang="en-US" altLang="x-none" sz="2400" dirty="0">
                <a:latin typeface="Arial" panose="020B0604020202020204" pitchFamily="34" charset="0"/>
                <a:ea typeface="黑体" panose="02010609060101010101" charset="-122"/>
              </a:rPr>
              <a:t>A</a:t>
            </a:r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en-US" altLang="x-none" sz="2400" dirty="0">
                <a:latin typeface="Arial" panose="020B0604020202020204" pitchFamily="34" charset="0"/>
                <a:ea typeface="黑体" panose="02010609060101010101" charset="-122"/>
              </a:rPr>
              <a:t>J</a:t>
            </a:r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en-US" altLang="x-none" sz="2400" dirty="0">
                <a:latin typeface="Arial" panose="020B0604020202020204" pitchFamily="34" charset="0"/>
                <a:ea typeface="黑体" panose="02010609060101010101" charset="-122"/>
              </a:rPr>
              <a:t>A</a:t>
            </a:r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en-US" altLang="x-none" sz="2400" dirty="0">
                <a:latin typeface="Arial" panose="020B0604020202020204" pitchFamily="34" charset="0"/>
                <a:ea typeface="黑体" panose="02010609060101010101" charset="-122"/>
              </a:rPr>
              <a:t>X</a:t>
            </a:r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引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擎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249" name="AutoShape 7"/>
          <p:cNvSpPr/>
          <p:nvPr/>
        </p:nvSpPr>
        <p:spPr>
          <a:xfrm>
            <a:off x="7056967" y="2477702"/>
            <a:ext cx="924984" cy="23763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algn="ctr" eaLnBrk="1" hangingPunct="1"/>
            <a:r>
              <a:rPr lang="en-US" altLang="x-none" sz="2400" dirty="0">
                <a:latin typeface="Arial" panose="020B0604020202020204" pitchFamily="34" charset="0"/>
                <a:ea typeface="黑体" panose="02010609060101010101" charset="-122"/>
              </a:rPr>
              <a:t>W</a:t>
            </a:r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en-US" altLang="x-none" sz="2400" dirty="0">
                <a:latin typeface="Arial" panose="020B0604020202020204" pitchFamily="34" charset="0"/>
                <a:ea typeface="黑体" panose="02010609060101010101" charset="-122"/>
              </a:rPr>
              <a:t>E</a:t>
            </a:r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en-US" altLang="x-none" sz="2400" dirty="0">
                <a:latin typeface="Arial" panose="020B0604020202020204" pitchFamily="34" charset="0"/>
                <a:ea typeface="黑体" panose="02010609060101010101" charset="-122"/>
              </a:rPr>
              <a:t>B</a:t>
            </a:r>
            <a:endParaRPr lang="en-US" altLang="x-none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服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务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器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250" name="AutoShape 8"/>
          <p:cNvSpPr/>
          <p:nvPr/>
        </p:nvSpPr>
        <p:spPr>
          <a:xfrm>
            <a:off x="9457267" y="2477702"/>
            <a:ext cx="924984" cy="23763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后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台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业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务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系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 lvl="0" algn="ctr" eaLnBrk="1" hangingPunct="1"/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统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251" name="Line 9"/>
          <p:cNvSpPr/>
          <p:nvPr/>
        </p:nvSpPr>
        <p:spPr>
          <a:xfrm rot="21360000">
            <a:off x="1873673" y="2998893"/>
            <a:ext cx="1838113" cy="13462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10252" name="Text Box 10"/>
          <p:cNvSpPr txBox="1"/>
          <p:nvPr/>
        </p:nvSpPr>
        <p:spPr>
          <a:xfrm>
            <a:off x="1871133" y="2081107"/>
            <a:ext cx="1860127" cy="8229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</a:rPr>
              <a:t>JavaScrip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XmlHttpRequst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3" name="Line 11"/>
          <p:cNvSpPr/>
          <p:nvPr/>
        </p:nvSpPr>
        <p:spPr>
          <a:xfrm flipH="1" flipV="1">
            <a:off x="1775460" y="4292600"/>
            <a:ext cx="1988820" cy="16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10254" name="Text Box 12"/>
          <p:cNvSpPr txBox="1"/>
          <p:nvPr/>
        </p:nvSpPr>
        <p:spPr>
          <a:xfrm>
            <a:off x="1967231" y="4484793"/>
            <a:ext cx="1132840" cy="3759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1865" dirty="0">
                <a:latin typeface="宋体" panose="02010600030101010101" pitchFamily="2" charset="-122"/>
                <a:ea typeface="宋体" panose="02010600030101010101" pitchFamily="2" charset="-122"/>
              </a:rPr>
              <a:t>HTML+CSS</a:t>
            </a:r>
            <a:endParaRPr lang="en-US" altLang="x-none" sz="186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5" name="Line 13"/>
          <p:cNvSpPr/>
          <p:nvPr/>
        </p:nvSpPr>
        <p:spPr>
          <a:xfrm>
            <a:off x="4847591" y="3044613"/>
            <a:ext cx="230504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10256" name="Text Box 14"/>
          <p:cNvSpPr txBox="1"/>
          <p:nvPr/>
        </p:nvSpPr>
        <p:spPr>
          <a:xfrm>
            <a:off x="5327651" y="2468457"/>
            <a:ext cx="1132840" cy="3759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1865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1865" dirty="0"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endParaRPr lang="zh-CN" altLang="en-US" sz="186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7" name="Line 15"/>
          <p:cNvSpPr/>
          <p:nvPr/>
        </p:nvSpPr>
        <p:spPr>
          <a:xfrm flipH="1">
            <a:off x="4751493" y="4196504"/>
            <a:ext cx="24003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10258" name="Text Box 16"/>
          <p:cNvSpPr txBox="1"/>
          <p:nvPr/>
        </p:nvSpPr>
        <p:spPr>
          <a:xfrm>
            <a:off x="4943687" y="4389120"/>
            <a:ext cx="1867747" cy="660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x-none" sz="1865" dirty="0">
                <a:latin typeface="宋体" panose="02010600030101010101" pitchFamily="2" charset="-122"/>
                <a:ea typeface="宋体" panose="02010600030101010101" pitchFamily="2" charset="-122"/>
              </a:rPr>
              <a:t>HTML,XML,JSON</a:t>
            </a:r>
            <a:r>
              <a:rPr lang="zh-CN" altLang="en-US" sz="1865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zh-CN" altLang="en-US" sz="186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9" name="Line 17"/>
          <p:cNvSpPr/>
          <p:nvPr/>
        </p:nvSpPr>
        <p:spPr>
          <a:xfrm>
            <a:off x="8015817" y="3141133"/>
            <a:ext cx="144144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10260" name="Line 18"/>
          <p:cNvSpPr/>
          <p:nvPr/>
        </p:nvSpPr>
        <p:spPr>
          <a:xfrm flipH="1">
            <a:off x="8015817" y="4196504"/>
            <a:ext cx="144144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  <p:sp>
        <p:nvSpPr>
          <p:cNvPr id="10261" name="Text Box 20"/>
          <p:cNvSpPr txBox="1"/>
          <p:nvPr/>
        </p:nvSpPr>
        <p:spPr>
          <a:xfrm>
            <a:off x="2063327" y="5252720"/>
            <a:ext cx="1251585" cy="3759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1865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865" dirty="0">
                <a:latin typeface="宋体" panose="02010600030101010101" pitchFamily="2" charset="-122"/>
                <a:ea typeface="宋体" panose="02010600030101010101" pitchFamily="2" charset="-122"/>
              </a:rPr>
              <a:t>浏览器</a:t>
            </a:r>
            <a:endParaRPr lang="zh-CN" altLang="en-US" sz="186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62" name="Text Box 22"/>
          <p:cNvSpPr txBox="1"/>
          <p:nvPr/>
        </p:nvSpPr>
        <p:spPr>
          <a:xfrm>
            <a:off x="8111491" y="5252720"/>
            <a:ext cx="1370330" cy="3759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1865" dirty="0">
                <a:latin typeface="宋体" panose="02010600030101010101" pitchFamily="2" charset="-122"/>
                <a:ea typeface="宋体" panose="02010600030101010101" pitchFamily="2" charset="-122"/>
              </a:rPr>
              <a:t>后台服务器</a:t>
            </a:r>
            <a:endParaRPr lang="zh-CN" altLang="en-US" sz="186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85709" y="1904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kumimoji="0" 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AJAX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优缺点</a:t>
            </a:r>
            <a:endParaRPr kumimoji="0" lang="zh-CN" altLang="en-US" sz="3735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800" y="932180"/>
            <a:ext cx="11325860" cy="531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异步处理的优点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减轻服务器的负担，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一般只从服务器获取只需要的数据。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无刷新页面更新，减少用户等待时间。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更好的客户体验，可以将一些服务器的工作转移到客户端完成，节约网络资源，提高用户体验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13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无平台限制</a:t>
            </a:r>
            <a:endParaRPr kumimoji="1" lang="zh-CN" altLang="en-US" sz="213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促进显示与数据相分离</a:t>
            </a:r>
            <a:endParaRPr kumimoji="1"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异步处理的缺点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页面中存在大量</a:t>
            </a:r>
            <a:r>
              <a:rPr kumimoji="1" lang="en-US" altLang="zh-CN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kumimoji="1" lang="zh-CN" altLang="en-US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，给搜索引擎带来困难</a:t>
            </a:r>
            <a:endParaRPr kumimoji="1" lang="zh-CN" altLang="en-US" sz="213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AJAX干掉了Back和History功能，即对浏览器机制的破坏</a:t>
            </a:r>
            <a:endParaRPr kumimoji="1" lang="zh-CN" altLang="en-US" sz="213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存在跨域问题</a:t>
            </a:r>
            <a:endParaRPr kumimoji="1" lang="zh-CN" altLang="en-US" sz="213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只能传输及接收</a:t>
            </a:r>
            <a:r>
              <a:rPr kumimoji="1" lang="en-US" altLang="zh-CN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utf-8</a:t>
            </a:r>
            <a:r>
              <a:rPr kumimoji="1" lang="zh-CN" altLang="en-US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编码数据</a:t>
            </a:r>
            <a:endParaRPr kumimoji="1" lang="zh-CN" altLang="en-US" sz="213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85709" y="9776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kumimoji="0" lang="en-US" sz="3735" b="1" i="0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AJAX</a:t>
            </a:r>
            <a:r>
              <a:rPr kumimoji="0" lang="zh-CN" altLang="en-US" sz="3735" b="1" i="0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实现步骤</a:t>
            </a:r>
            <a:endParaRPr kumimoji="0" lang="zh-CN" altLang="en-US" sz="3735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962" y="662305"/>
            <a:ext cx="11810153" cy="589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</a:t>
            </a:r>
            <a:r>
              <a:rPr lang="en-US" altLang="x-none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XMLHttpRequest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hangingPunct="1"/>
            <a:r>
              <a:rPr lang="en-US" altLang="x-none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if (window.XMLHttpRequest) {// Mozilla, Safari, ...</a:t>
            </a:r>
            <a:endParaRPr lang="en-US" altLang="x-none" sz="16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2" eaLnBrk="1" hangingPunct="1"/>
            <a:r>
              <a:rPr lang="en-US" altLang="x-none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http_request = new XMLHttpRequest();</a:t>
            </a:r>
            <a:endParaRPr lang="en-US" altLang="x-none" sz="16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en-US" altLang="x-none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 else if (window.ActiveXObject) { // IE 5 ,6</a:t>
            </a:r>
            <a:endParaRPr lang="en-US" altLang="x-none" sz="16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2" eaLnBrk="1" hangingPunct="1"/>
            <a:r>
              <a:rPr lang="en-US" altLang="x-none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http_request = new ActiveXObject("Microsoft.XMLHTTP");</a:t>
            </a:r>
            <a:endParaRPr lang="en-US" altLang="x-none" sz="16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en-US" altLang="x-none" sz="1865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</a:t>
            </a:r>
            <a:endParaRPr lang="en-US" altLang="x-none" sz="2400" dirty="0">
              <a:sym typeface="+mn-ea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XMLHttpRequest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发出</a:t>
            </a:r>
            <a:r>
              <a:rPr lang="en-US" altLang="x-none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http_request.open(</a:t>
            </a:r>
            <a:r>
              <a:rPr lang="en-US" altLang="x-none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"GET|POST","test.php",true)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http_request.setRequestHeader(</a:t>
            </a:r>
            <a:r>
              <a:rPr lang="en-US" altLang="x-none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"Content-Type","application/x-www-form-urlencoded"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请求时需要设置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http_request.send();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XMLHttpRequest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取得响应数据并显示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 </a:t>
            </a:r>
            <a:r>
              <a:rPr lang="zh-CN" altLang="en-US" sz="1865" dirty="0">
                <a:sym typeface="+mn-ea"/>
              </a:rPr>
              <a:t>      </a:t>
            </a:r>
            <a:r>
              <a:rPr lang="en-US" altLang="zh-CN" sz="1865" dirty="0">
                <a:sym typeface="+mn-ea"/>
              </a:rPr>
              <a:t>http_request.onreadystatechange=function(){</a:t>
            </a:r>
            <a:endParaRPr lang="en-US" altLang="zh-CN" sz="1865" dirty="0">
              <a:sym typeface="+mn-ea"/>
            </a:endParaRPr>
          </a:p>
          <a:p>
            <a:pPr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1865" dirty="0">
                <a:sym typeface="+mn-ea"/>
              </a:rPr>
              <a:t>	</a:t>
            </a:r>
            <a:r>
              <a:rPr lang="en-US" altLang="zh-CN" sz="1860" dirty="0">
                <a:sym typeface="+mn-ea"/>
              </a:rPr>
              <a:t>if(http_request.readyState==4  &amp;&amp; http_request.status==200){</a:t>
            </a:r>
            <a:endParaRPr lang="en-US" altLang="zh-CN" sz="1860" dirty="0">
              <a:sym typeface="+mn-ea"/>
            </a:endParaRPr>
          </a:p>
          <a:p>
            <a:pPr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1860" dirty="0">
                <a:sym typeface="+mn-ea"/>
              </a:rPr>
              <a:t>                  </a:t>
            </a:r>
            <a:r>
              <a:rPr lang="zh-CN" altLang="en-US" sz="18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</a:t>
            </a:r>
            <a:r>
              <a:rPr lang="en-US" altLang="x-none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"div"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).text(http_request.responseText)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kumimoji="1"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600" dirty="0">
                <a:sym typeface="+mn-ea"/>
              </a:rPr>
              <a:t> }</a:t>
            </a:r>
            <a:r>
              <a:rPr lang="zh-CN" altLang="en-US" sz="1600" dirty="0">
                <a:sym typeface="+mn-ea"/>
              </a:rPr>
              <a:t>  </a:t>
            </a:r>
            <a:endParaRPr lang="zh-CN" altLang="en-US" sz="1600" dirty="0"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ym typeface="+mn-ea"/>
              </a:rPr>
              <a:t>       </a:t>
            </a:r>
            <a:endParaRPr kumimoji="1" lang="en-US" altLang="zh-CN" sz="18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028700"/>
            <a:ext cx="11388513" cy="5271347"/>
          </a:xfrm>
        </p:spPr>
        <p:txBody>
          <a:bodyPr>
            <a:normAutofit fontScale="80000"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ava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cript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bject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otation,</a:t>
            </a:r>
            <a:r>
              <a:rPr lang="zh-CN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是一种轻量级的数据交换格式</a:t>
            </a:r>
            <a:endParaRPr lang="zh-CN" altLang="zh-CN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支持多种语言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{key:value,key:value,.....}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对象格式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{key:value,key:value,.....},{key:value,key:value,.....},......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数组格式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$json=</a:t>
            </a:r>
            <a:r>
              <a:rPr lang="en-US" altLang="zh-CN" sz="2665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($array) //</a:t>
            </a: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$array=</a:t>
            </a:r>
            <a:r>
              <a:rPr lang="en-US" altLang="zh-CN" sz="2665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($json)  //json</a:t>
            </a: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转换为数组</a:t>
            </a:r>
            <a:endParaRPr lang="en-US" altLang="zh-CN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eval('('+json+')')</a:t>
            </a:r>
            <a:endParaRPr lang="en-US" altLang="zh-CN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JSON.parse(json) </a:t>
            </a:r>
            <a:endParaRPr lang="en-US" altLang="zh-CN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JSON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93513" y="1023620"/>
            <a:ext cx="10391140" cy="5604087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$.ajax({</a:t>
            </a:r>
            <a:endParaRPr lang="en-US" altLang="zh-CN" sz="213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:'</a:t>
            </a:r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:'</a:t>
            </a:r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&amp;.....',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type:'post|get',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dataType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:'xml|</a:t>
            </a: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|script',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success</a:t>
            </a: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:function(res){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},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error:function(xhr){</a:t>
            </a:r>
            <a:b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},             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timeout:2000,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async:true	,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cache:false	</a:t>
            </a:r>
            <a:endParaRPr lang="en-US" altLang="zh-CN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})</a:t>
            </a:r>
            <a:r>
              <a:rPr lang="zh-CN" altLang="zh-CN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zh-CN" sz="213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685" y="26035"/>
            <a:ext cx="10515600" cy="985520"/>
          </a:xfrm>
        </p:spPr>
        <p:txBody>
          <a:bodyPr/>
          <a:lstStyle/>
          <a:p>
            <a:r>
              <a:rPr lang="en-US" altLang="zh-CN"/>
              <a:t>3.1 jQuery</a:t>
            </a:r>
            <a:r>
              <a:rPr lang="zh-CN" altLang="zh-CN"/>
              <a:t>中</a:t>
            </a:r>
            <a:r>
              <a:rPr lang="en-US" altLang="zh-CN"/>
              <a:t>AJAX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2214</Words>
  <Application>WPS 演示</Application>
  <PresentationFormat>自定义</PresentationFormat>
  <Paragraphs>151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Hiragino Sans GB W3</vt:lpstr>
      <vt:lpstr>黑体</vt:lpstr>
      <vt:lpstr>Arial Unicode MS</vt:lpstr>
      <vt:lpstr>Segoe Print</vt:lpstr>
      <vt:lpstr>云和</vt:lpstr>
      <vt:lpstr>PowerPoint 演示文稿</vt:lpstr>
      <vt:lpstr>PowerPoint 演示文稿</vt:lpstr>
      <vt:lpstr>PowerPoint 演示文稿</vt:lpstr>
      <vt:lpstr>PowerPoint 演示文稿</vt:lpstr>
      <vt:lpstr>1.2 AJAX工作原理</vt:lpstr>
      <vt:lpstr>PowerPoint 演示文稿</vt:lpstr>
      <vt:lpstr>PowerPoint 演示文稿</vt:lpstr>
      <vt:lpstr>2. JSON</vt:lpstr>
      <vt:lpstr>3.1 jQuery中AJAX应用1</vt:lpstr>
      <vt:lpstr>3.2 jQuery中AJAX应用2</vt:lpstr>
      <vt:lpstr>3.3 jQuery中AJAX应用3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188</cp:revision>
  <dcterms:created xsi:type="dcterms:W3CDTF">2016-09-06T02:25:00Z</dcterms:created>
  <dcterms:modified xsi:type="dcterms:W3CDTF">2019-09-24T08:53:43Z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