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22" r:id="rId5"/>
    <p:sldId id="323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47" r:id="rId15"/>
    <p:sldId id="335" r:id="rId16"/>
    <p:sldId id="341" r:id="rId17"/>
    <p:sldId id="344" r:id="rId18"/>
    <p:sldId id="339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6" r:id="rId27"/>
    <p:sldId id="26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90"/>
    <p:restoredTop sz="97767" autoAdjust="0"/>
  </p:normalViewPr>
  <p:slideViewPr>
    <p:cSldViewPr snapToGrid="0" snapToObjects="1">
      <p:cViewPr varScale="1">
        <p:scale>
          <a:sx n="114" d="100"/>
          <a:sy n="114" d="100"/>
        </p:scale>
        <p:origin x="-21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3685" y="25820"/>
            <a:ext cx="10515600" cy="1325563"/>
          </a:xfrm>
        </p:spPr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smarty.net/download.ph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66172" y="3128487"/>
            <a:ext cx="9716135" cy="1397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Smarty</a:t>
            </a:r>
            <a:r>
              <a:rPr 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模板引擎</a:t>
            </a:r>
            <a:r>
              <a:rPr lang="en-US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en-US" altLang="zh-CN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8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35280" y="1028700"/>
            <a:ext cx="9790853" cy="960967"/>
          </a:xfrm>
        </p:spPr>
        <p:txBody>
          <a:bodyPr>
            <a:normAutofit fontScale="97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templates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目录中创建一个名为“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test.html”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的模板文件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9667" y="1988820"/>
            <a:ext cx="1105154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&lt;html&gt;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&lt;head&gt;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&lt;meta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http-equiv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"Content-type"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content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"text/html; charset=utf-8"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&gt;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&lt;title&gt;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{$title}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&lt;/title&gt;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&lt;/head&gt;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&lt;body&gt;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     {$content}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&lt;/body&gt;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&lt;/html&gt;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473" y="548640"/>
            <a:ext cx="10869507" cy="57378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模板中的注释</a:t>
            </a:r>
            <a:endParaRPr sz="2135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56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模板中的变量应用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忽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略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解析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模板中使用保留变</a:t>
            </a: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量</a:t>
            </a:r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模板中函数的应用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/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sz="2135" dirty="0">
              <a:sym typeface="+mn-ea"/>
            </a:endParaRPr>
          </a:p>
          <a:p>
            <a:pPr marL="914400" lvl="2" indent="0">
              <a:lnSpc>
                <a:spcPct val="130000"/>
              </a:lnSpc>
              <a:buNone/>
            </a:pPr>
            <a:endParaRPr lang="zh-CN" altLang="en-US" sz="2135" dirty="0">
              <a:sym typeface="+mn-ea"/>
            </a:endParaRP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9856" y="-253"/>
            <a:ext cx="10972800" cy="1143000"/>
          </a:xfrm>
        </p:spPr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模板设计时美工的常用操作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527473" y="1028700"/>
            <a:ext cx="11043073" cy="5693833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模板注释被*星号包围，而两边的星号又被定界符包围。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lvl="0" indent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格式： 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{* this is a comment *}</a:t>
            </a:r>
            <a:endParaRPr lang="zh-CN" altLang="en-US" sz="2135" b="1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注释不会在模板文件的最后输出中出现，这与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&lt;!-- HTML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注释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--&gt;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不同，即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注释在页面源码中可见，而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注释则不能。这点非常有用，试想，注释只存在于模板里面，而在输出的页面中谁也看不见</a:t>
            </a:r>
            <a:endParaRPr lang="zh-CN" altLang="en-US" sz="2400" dirty="0"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7433" y="16933"/>
            <a:ext cx="10972800" cy="927100"/>
          </a:xfrm>
        </p:spPr>
        <p:txBody>
          <a:bodyPr/>
          <a:lstStyle/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  <a:sym typeface="+mn-ea"/>
              </a:rPr>
              <a:t>5.1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模板中的注释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932180"/>
            <a:ext cx="10282767" cy="172127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模板变量用美元符号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$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开始，可以包含数字、字母和下划线，这与</a:t>
            </a:r>
            <a:r>
              <a:rPr lang="en-US" altLang="x-none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变量很像。你可以引用数组的数字或非数字索引，当然也可以引用对象属性和方法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89890" y="35345"/>
            <a:ext cx="10515600" cy="1325563"/>
          </a:xfrm>
        </p:spPr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模板中的变量应用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5603" name="Rectangle 4"/>
          <p:cNvSpPr/>
          <p:nvPr/>
        </p:nvSpPr>
        <p:spPr>
          <a:xfrm>
            <a:off x="623147" y="2450570"/>
            <a:ext cx="10458027" cy="2389505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bevel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/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assign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“num”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100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		</a:t>
            </a:r>
            <a:r>
              <a:rPr lang="en-US" altLang="x-none" sz="1865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向模板中放置整数</a:t>
            </a:r>
            <a:endParaRPr lang="zh-CN" altLang="en-US" sz="16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assign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“a1”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array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10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20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30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40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));</a:t>
            </a:r>
            <a:r>
              <a:rPr lang="en-US" altLang="x-none" sz="1865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//</a:t>
            </a:r>
            <a:r>
              <a:rPr lang="zh-CN" altLang="en-US" sz="16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向模板中放置索引式数组</a:t>
            </a:r>
            <a:endParaRPr lang="zh-CN" altLang="en-US" sz="16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assign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“a2”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array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“name”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=&gt;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“zhangsan”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“age”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=&gt;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20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));</a:t>
            </a:r>
            <a:r>
              <a:rPr lang="en-US" altLang="x-none" sz="1865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//</a:t>
            </a:r>
            <a:r>
              <a:rPr lang="zh-CN" altLang="en-US" sz="16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向模板中放置关联数组</a:t>
            </a:r>
            <a:endParaRPr lang="zh-CN" altLang="en-US" sz="16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assign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“ob”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new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Stu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());</a:t>
            </a:r>
            <a:r>
              <a:rPr lang="en-US" altLang="x-none" sz="1865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//</a:t>
            </a:r>
            <a:r>
              <a:rPr lang="zh-CN" altLang="en-US" sz="1600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向模板中放置对象</a:t>
            </a:r>
            <a:endParaRPr lang="zh-CN" altLang="en-US" sz="16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class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Stu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endParaRPr lang="en-US" altLang="x-none" sz="1600" dirty="0">
              <a:solidFill>
                <a:srgbClr val="8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public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$name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865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"zhangsan"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600" dirty="0">
              <a:solidFill>
                <a:srgbClr val="8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 </a:t>
            </a:r>
            <a:r>
              <a:rPr lang="en-US" altLang="x-none" sz="1865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public</a:t>
            </a:r>
            <a:r>
              <a:rPr lang="en-US" altLang="x-none" sz="186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1865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$age</a:t>
            </a: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1865" dirty="0">
                <a:solidFill>
                  <a:srgbClr val="FF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30</a:t>
            </a:r>
            <a:r>
              <a:rPr lang="en-US" altLang="x-none" sz="16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endParaRPr lang="en-US" altLang="x-none" sz="1600" dirty="0">
              <a:solidFill>
                <a:srgbClr val="8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00000"/>
              </a:lnSpc>
            </a:pPr>
            <a:r>
              <a:rPr lang="en-US" altLang="x-none" sz="1865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endParaRPr lang="en-US" altLang="x-none" sz="1865" dirty="0">
              <a:solidFill>
                <a:srgbClr val="8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604" name="矩形 4"/>
          <p:cNvSpPr/>
          <p:nvPr/>
        </p:nvSpPr>
        <p:spPr>
          <a:xfrm>
            <a:off x="622935" y="5033010"/>
            <a:ext cx="8421370" cy="11169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pPr lvl="0" eaLnBrk="0" hangingPunct="0">
              <a:lnSpc>
                <a:spcPts val="2000"/>
              </a:lnSpc>
            </a:pP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&lt;h3&gt;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整数：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{$num}</a:t>
            </a: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&lt;/h3&gt;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000"/>
              </a:lnSpc>
            </a:pP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&lt;h3&gt;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索引数组：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{$a1[0]}，{$a1[1]}，{$a1[2]}</a:t>
            </a: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&lt;/h3&gt;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000"/>
              </a:lnSpc>
            </a:pP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&lt;h3&gt;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关联数组：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{$a2.name}，{$a2['age']}</a:t>
            </a: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&lt;/h3&gt;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ts val="2000"/>
              </a:lnSpc>
            </a:pP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&lt;h3&gt;</a:t>
            </a:r>
            <a:r>
              <a:rPr lang="zh-CN" altLang="en-US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对象：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{$ob-&gt;name}{$ob-&gt;age}</a:t>
            </a: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&lt;/h3&gt;</a:t>
            </a: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316567"/>
            <a:ext cx="10484273" cy="4599940"/>
          </a:xfrm>
        </p:spPr>
        <p:txBody>
          <a:bodyPr>
            <a:normAutofit fontScale="90000"/>
          </a:bodyPr>
          <a:lstStyle/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模版，如果‘｛’和‘｝’大括号里包含有空格那么整个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{}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内容会被忽略，你可以设置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类属性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$smarty-&gt;auto_literal=false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来取消这种规则。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默认定界符‘｛’和‘｝’简洁地描述具体的内容，然而如果你有更好的定界符设置，也可以用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$left_delimiter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$right_delimiter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设置相应的值。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{literal}...{/literal}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块被用来忽略模版语法的解析，你也可以用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{ldelim}、{rdelim}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标签或</a:t>
            </a:r>
            <a:r>
              <a:rPr lang="en-US" altLang="x-none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{$smarty.ldelim}、{$smarty.rdelim}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变量来忽略个别大括号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285750">
              <a:lnSpc>
                <a:spcPts val="31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-285750">
              <a:lnSpc>
                <a:spcPts val="31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indent="-285750">
              <a:lnSpc>
                <a:spcPts val="31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</a:t>
            </a:r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忽略</a:t>
            </a:r>
            <a:r>
              <a:rPr lang="en-US" altLang="x-none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解析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5.4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在模板中使用保留变量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6866" name="矩形 3"/>
          <p:cNvSpPr/>
          <p:nvPr/>
        </p:nvSpPr>
        <p:spPr>
          <a:xfrm>
            <a:off x="527685" y="1221105"/>
            <a:ext cx="10714990" cy="5169535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eaLnBrk="0" hangingPunct="0">
              <a:lnSpc>
                <a:spcPct val="200000"/>
              </a:lnSpc>
            </a:pP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0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get.page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	     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等价于</a:t>
            </a:r>
            <a:r>
              <a:rPr lang="en-US" altLang="x-none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$_GET['page']</a:t>
            </a:r>
            <a:endParaRPr lang="en-US" altLang="x-none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200000"/>
              </a:lnSpc>
            </a:pP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0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post.page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	     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等价于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$_POST['page']</a:t>
            </a:r>
            <a:r>
              <a:rPr lang="en-US" altLang="x-none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200000"/>
              </a:lnSpc>
            </a:pP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0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cookies.username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     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等价于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$_COOKIE['username']</a:t>
            </a:r>
            <a:r>
              <a:rPr lang="en-US" altLang="x-none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200000"/>
              </a:lnSpc>
            </a:pP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0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server.SERVER_NAME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   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等价于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$_SERVER['SERVER_NAME']</a:t>
            </a:r>
            <a:r>
              <a:rPr lang="en-US" altLang="x-none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200000"/>
              </a:lnSpc>
            </a:pPr>
            <a:r>
              <a:rPr lang="en-US" altLang="x-none" sz="2000" dirty="0" smtClean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000" dirty="0" smtClean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</a:t>
            </a:r>
            <a:r>
              <a:rPr lang="en-US" altLang="x-none" sz="20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smarty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session.id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	     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等价于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$_SESSION['id']</a:t>
            </a:r>
            <a:r>
              <a:rPr lang="en-US" altLang="x-none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en-US" altLang="x-none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200000"/>
              </a:lnSpc>
            </a:pP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0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request.username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     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等价于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$_REQUEST['username']</a:t>
            </a:r>
            <a:endParaRPr lang="en-US" altLang="x-none" sz="20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50000"/>
              </a:lnSpc>
            </a:pP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0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now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		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当前时间戳 </a:t>
            </a:r>
            <a:endParaRPr lang="en-US" altLang="x-none" sz="20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50000"/>
              </a:lnSpc>
            </a:pP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0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en-US" altLang="x-none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const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		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获取系统常量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{$smarty.const.__FILE__}</a:t>
            </a:r>
            <a:endParaRPr lang="en-US" altLang="x-none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50000"/>
              </a:lnSpc>
            </a:pP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0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.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version</a:t>
            </a:r>
            <a:r>
              <a:rPr lang="en-US" altLang="x-none" sz="20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</a:t>
            </a:r>
            <a:r>
              <a:rPr lang="en-US" altLang="x-none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		           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返回当前</a:t>
            </a:r>
            <a:r>
              <a:rPr lang="en-US" altLang="x-none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Smarty</a:t>
            </a:r>
            <a:r>
              <a:rPr lang="zh-CN" altLang="en-US" sz="20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模板的版本</a:t>
            </a:r>
            <a:endParaRPr lang="en-US" altLang="x-none" sz="2000" dirty="0">
              <a:solidFill>
                <a:srgbClr val="008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220893"/>
            <a:ext cx="11128587" cy="4881033"/>
          </a:xfrm>
        </p:spPr>
        <p:txBody>
          <a:bodyPr>
            <a:normAutofit/>
          </a:bodyPr>
          <a:lstStyle/>
          <a:p>
            <a:pPr lvl="0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</a:t>
            </a:r>
            <a:r>
              <a:rPr lang="en-US" altLang="zh-CN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中可以直接使用</a:t>
            </a:r>
            <a:r>
              <a:rPr lang="en-US" altLang="zh-CN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中的函数</a:t>
            </a:r>
            <a:endParaRPr lang="en-US" altLang="zh-CN" sz="2665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 fontAlgn="auto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除此之外</a:t>
            </a:r>
            <a:r>
              <a:rPr lang="en-US" altLang="zh-CN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66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还有很多内置函数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1800" y="5503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模板中的函数应用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6663" y="2838236"/>
            <a:ext cx="10848411" cy="2757170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pPr lvl="0" eaLnBrk="0" fontAlgn="auto" hangingPunct="0">
              <a:lnSpc>
                <a:spcPct val="900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135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date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("</a:t>
            </a:r>
            <a:r>
              <a:rPr lang="en-US" altLang="x-none" sz="2135" dirty="0">
                <a:solidFill>
                  <a:srgbClr val="7030A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Y-m-d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",time())} 		</a:t>
            </a:r>
            <a:r>
              <a:rPr lang="en-US" altLang="x-none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直接使用系统函数</a:t>
            </a:r>
            <a:r>
              <a:rPr lang="en-US" altLang="x-none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date</a:t>
            </a:r>
            <a:r>
              <a:rPr lang="zh-CN" altLang="en-US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和</a:t>
            </a:r>
            <a:r>
              <a:rPr lang="en-US" altLang="x-none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time 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90000"/>
              </a:lnSpc>
            </a:pPr>
            <a:r>
              <a:rPr lang="zh-CN" altLang="en-US" sz="2135" dirty="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90000"/>
              </a:lnSpc>
            </a:pPr>
            <a:endParaRPr lang="en-US" altLang="x-none" sz="2135" dirty="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900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135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if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$</a:t>
            </a:r>
            <a:r>
              <a:rPr lang="en-US" altLang="x-none" sz="2135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highlight_name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 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900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Welcome, </a:t>
            </a: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&lt;span&gt;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{$</a:t>
            </a:r>
            <a:r>
              <a:rPr lang="en-US" altLang="x-none" sz="2135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}!</a:t>
            </a:r>
            <a:r>
              <a:rPr lang="en-US" altLang="x-none" sz="2135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&lt;/span&gt;</a:t>
            </a:r>
            <a:endParaRPr lang="zh-CN" altLang="en-US" sz="2135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900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135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else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 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900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Welcome, {$</a:t>
            </a:r>
            <a:r>
              <a:rPr lang="en-US" altLang="x-none" sz="2135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name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}!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90000"/>
              </a:lnSpc>
            </a:pP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{/</a:t>
            </a:r>
            <a:r>
              <a:rPr lang="en-US" altLang="x-none" sz="2135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if</a:t>
            </a:r>
            <a:r>
              <a:rPr lang="en-US" altLang="x-none" sz="2135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} </a:t>
            </a:r>
            <a:endParaRPr lang="zh-CN" altLang="en-US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90000"/>
              </a:lnSpc>
            </a:pPr>
            <a:endParaRPr lang="en-US" altLang="x-none" sz="2135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9573260" cy="4014047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变量声明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流程控制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数组遍历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模板中的内置函数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量声明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7172" name="矩形 4"/>
          <p:cNvSpPr/>
          <p:nvPr/>
        </p:nvSpPr>
        <p:spPr>
          <a:xfrm>
            <a:off x="537634" y="1672802"/>
            <a:ext cx="11430000" cy="2306955"/>
          </a:xfrm>
          <a:prstGeom prst="rect">
            <a:avLst/>
          </a:prstGeom>
          <a:solidFill>
            <a:srgbClr val="FCFAFA"/>
          </a:solidFill>
          <a:ln w="9525" cap="flat" cmpd="sng">
            <a:solidFill>
              <a:srgbClr val="7F7F7F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//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变量声明</a:t>
            </a:r>
            <a:r>
              <a:rPr lang="en-US" altLang="x-none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:</a:t>
            </a:r>
            <a:endParaRPr lang="en-US" altLang="x-none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x-none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assign </a:t>
            </a:r>
            <a:r>
              <a:rPr lang="en-US" altLang="x-none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var</a:t>
            </a:r>
            <a:r>
              <a:rPr lang="en-US" altLang="x-none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</a:t>
            </a:r>
            <a:r>
              <a:rPr lang="en-US" altLang="x-none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“name” value</a:t>
            </a:r>
            <a:r>
              <a:rPr lang="en-US" altLang="x-none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=“php”}  </a:t>
            </a:r>
            <a:endParaRPr lang="zh-CN" altLang="en-US" sz="24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x-none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assign </a:t>
            </a:r>
            <a:r>
              <a:rPr lang="en-US" altLang="x-none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x-none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“name”  </a:t>
            </a:r>
            <a:r>
              <a:rPr lang="en-US" altLang="x-none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“php”}  	  </a:t>
            </a:r>
            <a:endParaRPr lang="zh-CN" altLang="en-US" sz="2400" dirty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x-none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{</a:t>
            </a:r>
            <a:r>
              <a:rPr lang="en-US" altLang="x-none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$name=</a:t>
            </a:r>
            <a:r>
              <a:rPr lang="en-US" altLang="x-none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“php”}  	  	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10167620" cy="271780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GB" altLang="zh-CN"/>
              <a:t>if</a:t>
            </a:r>
            <a:r>
              <a:rPr lang="zh-CN" altLang="zh-CN"/>
              <a:t>条件语句</a:t>
            </a:r>
            <a:endParaRPr lang="zh-CN" altLang="zh-CN"/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GB" altLang="zh-CN"/>
              <a:t>for</a:t>
            </a:r>
            <a:r>
              <a:rPr lang="zh-CN" altLang="en-GB"/>
              <a:t>循环语句</a:t>
            </a:r>
            <a:endParaRPr lang="zh-CN" altLang="en-GB"/>
          </a:p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GB" altLang="zh-CN"/>
              <a:t>while</a:t>
            </a:r>
            <a:r>
              <a:rPr lang="zh-CN" altLang="en-GB"/>
              <a:t>循环语句</a:t>
            </a:r>
            <a:endParaRPr lang="zh-CN" altLang="en-GB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流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程控制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335280" y="1316567"/>
            <a:ext cx="10345420" cy="3752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模板引擎相关概念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自定义模板引擎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模板引擎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安装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及初始化配置</a:t>
            </a:r>
            <a:endParaRPr lang="zh-CN" altLang="en-US" sz="2665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模板设计时美工的常用操作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10957560" cy="4425527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{if 条件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{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elseif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2}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......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{else}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.......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{/if}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en-US" dirty="0"/>
              <a:t>条件语句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6" name="表格 8195"/>
          <p:cNvGraphicFramePr/>
          <p:nvPr/>
        </p:nvGraphicFramePr>
        <p:xfrm>
          <a:off x="653627" y="96308"/>
          <a:ext cx="10191750" cy="6459855"/>
        </p:xfrm>
        <a:graphic>
          <a:graphicData uri="http://schemas.openxmlformats.org/drawingml/2006/table">
            <a:tbl>
              <a:tblPr/>
              <a:tblGrid>
                <a:gridCol w="3397250"/>
                <a:gridCol w="3395345"/>
                <a:gridCol w="3399155"/>
              </a:tblGrid>
              <a:tr h="4705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条件修饰符</a:t>
                      </a:r>
                      <a:endParaRPr lang="zh-CN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b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说明</a:t>
                      </a:r>
                      <a:endParaRPr lang="zh-CN" altLang="en-US" sz="2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PHP</a:t>
                      </a:r>
                      <a:r>
                        <a:rPr lang="zh-CN" alt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等同表达式</a:t>
                      </a:r>
                      <a:endParaRPr lang="zh-CN" altLang="en-US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==</a:t>
                      </a:r>
                      <a:r>
                        <a:rPr lang="en-US" altLang="x-none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 </a:t>
                      </a:r>
                      <a:r>
                        <a:rPr lang="en-US" altLang="x-none" sz="2000" b="1" baseline="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eq</a:t>
                      </a:r>
                      <a:endParaRPr lang="en-US" altLang="x-none" sz="2000" b="1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相等</a:t>
                      </a:r>
                      <a:endParaRPr lang="zh-CN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==</a:t>
                      </a:r>
                      <a:endParaRPr lang="en-US" altLang="x-non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!=  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 </a:t>
                      </a:r>
                      <a:r>
                        <a:rPr lang="en-US" altLang="x-none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ne , neq</a:t>
                      </a:r>
                      <a:endParaRPr lang="en-US" altLang="x-none" sz="2000" b="1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不相等</a:t>
                      </a:r>
                      <a:endParaRPr lang="zh-CN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！</a:t>
                      </a: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=</a:t>
                      </a:r>
                      <a:endParaRPr lang="en-US" altLang="x-non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&gt; 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 </a:t>
                      </a:r>
                      <a:r>
                        <a:rPr lang="en-US" altLang="x-none" sz="2000" b="1" baseline="0" dirty="0" err="1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gt</a:t>
                      </a:r>
                      <a:endParaRPr lang="en-US" altLang="x-none" sz="2000" b="1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大于</a:t>
                      </a:r>
                      <a:endParaRPr lang="zh-CN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&gt;</a:t>
                      </a:r>
                      <a:endParaRPr lang="en-US" altLang="x-non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&lt; 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 </a:t>
                      </a:r>
                      <a:r>
                        <a:rPr lang="en-US" altLang="x-none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lt</a:t>
                      </a:r>
                      <a:endParaRPr lang="en-US" altLang="x-none" sz="2000" b="1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小于</a:t>
                      </a:r>
                      <a:endParaRPr lang="zh-CN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&lt;</a:t>
                      </a:r>
                      <a:endParaRPr lang="en-US" altLang="x-non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&gt;=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 </a:t>
                      </a:r>
                      <a:r>
                        <a:rPr lang="en-US" altLang="x-none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gte , ge</a:t>
                      </a:r>
                      <a:endParaRPr lang="en-US" altLang="x-none" sz="2000" b="1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大于等于</a:t>
                      </a:r>
                      <a:endParaRPr lang="zh-CN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&gt;=</a:t>
                      </a:r>
                      <a:endParaRPr lang="en-US" altLang="x-non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&lt;=   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 </a:t>
                      </a:r>
                      <a:r>
                        <a:rPr lang="en-US" altLang="x-none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lte , le</a:t>
                      </a:r>
                      <a:endParaRPr lang="en-US" altLang="x-none" sz="2000" b="1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小于等于</a:t>
                      </a:r>
                      <a:endParaRPr lang="zh-CN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&lt;=</a:t>
                      </a:r>
                      <a:endParaRPr lang="en-US" altLang="x-non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===</a:t>
                      </a:r>
                      <a:endParaRPr lang="en-US" altLang="x-none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全等</a:t>
                      </a:r>
                      <a:endParaRPr lang="zh-CN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===</a:t>
                      </a:r>
                      <a:endParaRPr lang="en-US" altLang="x-non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!   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 </a:t>
                      </a:r>
                      <a:r>
                        <a:rPr lang="en-US" altLang="x-none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not</a:t>
                      </a:r>
                      <a:endParaRPr lang="en-US" altLang="x-none" sz="2000" b="1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非</a:t>
                      </a:r>
                      <a:endParaRPr lang="zh-CN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!</a:t>
                      </a:r>
                      <a:endParaRPr lang="en-US" altLang="x-non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l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%  </a:t>
                      </a:r>
                      <a:r>
                        <a:rPr lang="zh-CN" altLang="en-US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或 </a:t>
                      </a:r>
                      <a:r>
                        <a:rPr lang="en-US" altLang="x-none" sz="2000" b="1" baseline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mod</a:t>
                      </a:r>
                      <a:endParaRPr lang="en-US" altLang="x-none" sz="2000" b="1" baseline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求模</a:t>
                      </a:r>
                      <a:endParaRPr lang="zh-CN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%</a:t>
                      </a:r>
                      <a:endParaRPr lang="en-US" altLang="x-non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is [not] even</a:t>
                      </a:r>
                      <a:endParaRPr lang="en-US" altLang="x-none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是否为偶数</a:t>
                      </a:r>
                      <a:endParaRPr lang="zh-CN" altLang="en-US" sz="2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$a % 2 ==0</a:t>
                      </a:r>
                      <a:endParaRPr lang="en-US" altLang="x-none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0535"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is [not] </a:t>
                      </a:r>
                      <a:r>
                        <a:rPr lang="en-GB" altLang="en-US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even</a:t>
                      </a: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 by</a:t>
                      </a:r>
                      <a:endParaRPr lang="en-US" altLang="x-none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商是否为偶数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($a/$b)%2=0</a:t>
                      </a:r>
                      <a:endParaRPr lang="en-US" altLang="x-none" sz="20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629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is [not] odd</a:t>
                      </a:r>
                      <a:endParaRPr lang="en-US" altLang="x-none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="1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Arial" panose="020B0604020202020204" pitchFamily="34" charset="0"/>
                        </a:rPr>
                        <a:t>is [not] odd by</a:t>
                      </a:r>
                      <a:endParaRPr lang="en-US" altLang="x-none" sz="2000" b="1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Arial" panose="020B0604020202020204" pitchFamily="34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是否为奇数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黑体" panose="02010609060101010101" pitchFamily="49" charset="-122"/>
                        </a:rPr>
                        <a:t>商是否为奇数</a:t>
                      </a:r>
                      <a:endParaRPr lang="zh-CN" altLang="en-US"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黑体" panose="02010609060101010101" pitchFamily="49" charset="-122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$a % 2 !=</a:t>
                      </a:r>
                      <a:r>
                        <a:rPr lang="en-US" altLang="x-none" sz="20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 0</a:t>
                      </a:r>
                      <a:endParaRPr lang="en-US" altLang="x-none" sz="20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  <a:p>
                      <a:pPr marL="0" lvl="0" indent="0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0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Franklin Gothic Book" charset="0"/>
                        </a:rPr>
                        <a:t>($a/$b)%2!=0</a:t>
                      </a:r>
                      <a:endParaRPr lang="en-US" altLang="x-none" sz="20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Franklin Gothic Book" charset="0"/>
                      </a:endParaRPr>
                    </a:p>
                  </a:txBody>
                  <a:tcPr marL="121920" marR="1219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10957560" cy="4425527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{for $</a:t>
            </a:r>
            <a:r>
              <a:rPr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</a:t>
            </a:r>
            <a:r>
              <a:rPr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 step </a:t>
            </a:r>
            <a:r>
              <a:rPr lang="en-GB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max=3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{forelse}</a:t>
            </a:r>
            <a:endParaRPr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......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{/</a:t>
            </a:r>
            <a:r>
              <a:rPr lang="en-GB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zh-CN" altLang="en-US" dirty="0"/>
              <a:t>循环语句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10957560" cy="4425527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{while $</a:t>
            </a:r>
            <a:r>
              <a:rPr lang="en-GB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 0}</a:t>
            </a:r>
            <a:endParaRPr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r>
              <a:rPr lang="en-GB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en-GB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GB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{$</a:t>
            </a:r>
            <a:r>
              <a:rPr lang="en-GB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--}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</a:t>
            </a:r>
            <a:r>
              <a:rPr lang="en-GB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/while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while</a:t>
            </a:r>
            <a:r>
              <a:rPr lang="zh-CN" altLang="en-US" dirty="0"/>
              <a:t>循环语句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4294967295"/>
          </p:nvPr>
        </p:nvSpPr>
        <p:spPr>
          <a:xfrm>
            <a:off x="623147" y="1316567"/>
            <a:ext cx="10868660" cy="4604173"/>
          </a:xfrm>
        </p:spPr>
        <p:txBody>
          <a:bodyPr>
            <a:normAutofit fontScale="95000"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{foreach $</a:t>
            </a:r>
            <a:r>
              <a:rPr lang="en-GB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arr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as </a:t>
            </a:r>
            <a:r>
              <a:rPr lang="en-GB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$key=&gt;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lang="en-GB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value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r>
              <a:rPr lang="en-GB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{foreachelse}</a:t>
            </a:r>
            <a:endParaRPr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GB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GB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......</a:t>
            </a:r>
            <a:endParaRPr lang="en-GB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r>
              <a:rPr lang="en-GB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GB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{/foreach}</a:t>
            </a:r>
            <a:endParaRPr lang="en-GB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ts val="28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当数组变量无值时执行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{foreachelse}； </a:t>
            </a:r>
            <a:endParaRPr lang="en-US" altLang="x-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ts val="28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{foreach}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的属性是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@index、@iteration、@first、@last、@show、@total；</a:t>
            </a:r>
            <a:endParaRPr lang="en-US" altLang="x-none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ts val="28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可以用循环项目中的当前键（</a:t>
            </a:r>
            <a:r>
              <a:rPr lang="en-US" altLang="x-none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{$item@key}）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代替键值变量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</a:pPr>
            <a:endParaRPr lang="en-GB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foreach</a:t>
            </a:r>
            <a:r>
              <a:rPr lang="zh-CN" altLang="en-US" dirty="0" smtClean="0">
                <a:sym typeface="宋体" panose="02010600030101010101" pitchFamily="2" charset="-122"/>
              </a:rPr>
              <a:t>数组遍历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title"/>
          </p:nvPr>
        </p:nvSpPr>
        <p:spPr>
          <a:xfrm>
            <a:off x="335280" y="260351"/>
            <a:ext cx="9601200" cy="853016"/>
          </a:xfrm>
        </p:spPr>
        <p:txBody>
          <a:bodyPr vert="horz" wrap="square" lIns="121920" tIns="60960" rIns="121920" bIns="60960" anchor="ctr"/>
          <a:lstStyle/>
          <a:p>
            <a:r>
              <a:rPr lang="en-US" altLang="zh-CN" dirty="0" smtClean="0"/>
              <a:t>1</a:t>
            </a:r>
            <a:r>
              <a:rPr lang="en-US" dirty="0" smtClean="0"/>
              <a:t> </a:t>
            </a:r>
            <a:r>
              <a:rPr lang="zh-CN" altLang="en-US" dirty="0"/>
              <a:t>什么是模板引擎</a:t>
            </a:r>
            <a:endParaRPr lang="zh-CN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380" y="1113155"/>
            <a:ext cx="10733405" cy="3249930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模板引擎（这里特指用于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Web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开发的模板引擎）是为了使用户界面与业务数据分离而产生的，可以</a:t>
            </a:r>
            <a:r>
              <a:rPr lang="zh-CN" altLang="en-US" sz="213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大大提升了开发效率，良好的设计也使得代码重用变得更加容易</a:t>
            </a:r>
            <a:endParaRPr lang="zh-CN" altLang="en-US" sz="2135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endParaRPr lang="zh-CN" altLang="en-US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anose="02010600030101010101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charset="0"/>
              <a:buChar char="v"/>
              <a:defRPr/>
            </a:pP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模板引擎不属于特定技术领域，它是跨领域跨平台的概念。在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Asp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下有模板引擎，在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PHP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下也有模板引擎，在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C#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下也有，甚至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JavaScript</a:t>
            </a:r>
            <a:r>
              <a:rPr lang="en-US" altLang="x-none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WinForm</a:t>
            </a:r>
            <a:r>
              <a:rPr lang="zh-CN" altLang="en-US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开发都会用到模板引擎技</a:t>
            </a:r>
            <a:r>
              <a:rPr lang="zh-CN" altLang="en-US" sz="213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术</a:t>
            </a:r>
            <a:endParaRPr kumimoji="0" lang="zh-CN" altLang="en-US" sz="2135" i="0" u="none" strike="noStrike" kern="0" cap="none" spc="0" normalizeH="0" baseline="0" noProof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自定义模板引擎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905" y="983615"/>
            <a:ext cx="8832427" cy="5583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135" dirty="0"/>
              <a:t>class Smarty{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private $varr=array();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</a:t>
            </a:r>
            <a:r>
              <a:rPr lang="en-US" altLang="zh-CN" sz="2135" dirty="0">
                <a:solidFill>
                  <a:srgbClr val="FF0000"/>
                </a:solidFill>
              </a:rPr>
              <a:t>//</a:t>
            </a:r>
            <a:r>
              <a:rPr lang="zh-CN" altLang="en-US" sz="2135" dirty="0">
                <a:solidFill>
                  <a:srgbClr val="FF0000"/>
                </a:solidFill>
              </a:rPr>
              <a:t>向模板分配变量</a:t>
            </a:r>
            <a:endParaRPr lang="zh-CN" altLang="en-US" sz="2135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135" dirty="0"/>
              <a:t>    public function assign($vname,$value){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    $this-&gt;varr[$vname]=$value;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}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</a:t>
            </a:r>
            <a:r>
              <a:rPr lang="en-US" altLang="zh-CN" sz="2135" dirty="0">
                <a:solidFill>
                  <a:srgbClr val="FF0000"/>
                </a:solidFill>
              </a:rPr>
              <a:t>//</a:t>
            </a:r>
            <a:r>
              <a:rPr lang="zh-CN" altLang="en-US" sz="2135" dirty="0">
                <a:solidFill>
                  <a:srgbClr val="FF0000"/>
                </a:solidFill>
              </a:rPr>
              <a:t>加载并编译指定模板</a:t>
            </a:r>
            <a:endParaRPr lang="zh-CN" altLang="en-US" sz="2135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2135" dirty="0"/>
              <a:t>    public function display($tplname){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    $tpl="./templates/$tplname";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    $tpl_c="./templates_c/$tplname"."_compile.php";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    if(!file_exists($tpl_c) || filemtime($tpl_c)&lt;filemtime($tpl)){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        $tplfile=file_get_contents("./templates/$tplname");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        $preg='/\{\s*\$([a-zA-Z_]\w*)\s*\}/';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        $replace="&lt;?php echo \$this-&gt;varr['\\1']; ?&gt;";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        $tpl_cfile=preg_replace($preg,$replace,$tplfile);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        file_put_contents($tpl_c,$tpl_cfile);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endParaRPr lang="zh-CN" altLang="en-US" sz="186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    }</a:t>
            </a:r>
            <a:endParaRPr lang="zh-CN" altLang="en-US" sz="186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    include_once "$tpl_c";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    }</a:t>
            </a:r>
            <a:endParaRPr lang="zh-CN" altLang="en-US" sz="2135" dirty="0"/>
          </a:p>
          <a:p>
            <a:pPr>
              <a:lnSpc>
                <a:spcPct val="80000"/>
              </a:lnSpc>
            </a:pPr>
            <a:r>
              <a:rPr lang="zh-CN" altLang="en-US" sz="2135" dirty="0"/>
              <a:t>}</a:t>
            </a:r>
            <a:endParaRPr lang="zh-CN" altLang="en-US" sz="21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3336" y="-253"/>
            <a:ext cx="10972800" cy="1143000"/>
          </a:xfrm>
        </p:spPr>
        <p:txBody>
          <a:bodyPr/>
          <a:lstStyle/>
          <a:p>
            <a:pPr lvl="0"/>
            <a:r>
              <a:rPr lang="en-US" altLang="zh-CN" dirty="0"/>
              <a:t>3.1 </a:t>
            </a:r>
            <a:r>
              <a:rPr lang="en-US" dirty="0"/>
              <a:t>Smarty</a:t>
            </a:r>
            <a:r>
              <a:rPr lang="zh-CN" altLang="en-US" dirty="0"/>
              <a:t>模板引擎</a:t>
            </a:r>
            <a:endParaRPr lang="zh-CN" altLang="en-US" dirty="0">
              <a:solidFill>
                <a:srgbClr val="0070C0"/>
              </a:solidFill>
              <a:sym typeface="Arial" panose="020B0604020202020204" pitchFamily="34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431800" y="1028700"/>
            <a:ext cx="11232727" cy="5163820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是采用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写的一个模版引擎，设计的目的是要将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代码与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html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代码分离，使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程序员只专注于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代码的编写，网页美工只专注于网页的美化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0">
              <a:lnSpc>
                <a:spcPts val="35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传统的</a:t>
            </a:r>
            <a:r>
              <a:rPr lang="en-US" altLang="zh-C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文件，没有模版引擎时出现的问题？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ts val="35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中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代码比重越来越大，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与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混编在一起。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ts val="35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页面的数量越来越多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ts val="35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程序设计与美工设计分工不明确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ts val="35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不便于以后的维护和扩展。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124373"/>
            <a:ext cx="10567247" cy="4802293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58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速度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：相对于其他模板引擎技术而言。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编译型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：采用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编写的程序在运行时要编译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组合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成一个非模板技术的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文件，使后续的调用速度更快。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缓存技术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提供了一种可选择使用的缓存技术，它可以将用户最终看到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文件缓存成一个静态的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HTML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页。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插件技术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采用面向对象实现，可以非常方便的定义一些插件。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强大的表现逻辑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PHP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负责后台，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负责前端。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>
              <a:lnSpc>
                <a:spcPct val="158000"/>
              </a:lnSpc>
              <a:buClr>
                <a:srgbClr val="00B0F0"/>
              </a:buClr>
              <a:buSzPct val="90000"/>
              <a:buFont typeface="Wingdings" panose="05000000000000000000" charset="0"/>
              <a:buChar char="ü"/>
            </a:pP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模板继承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：这使得模板更直观、更有效和易管理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Smarty</a:t>
            </a:r>
            <a:r>
              <a:rPr lang="zh-CN" altLang="en-US" dirty="0"/>
              <a:t>引擎优点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147" y="1124373"/>
            <a:ext cx="10636673" cy="4969087"/>
          </a:xfrm>
        </p:spPr>
        <p:txBody>
          <a:bodyPr>
            <a:normAutofit/>
          </a:bodyPr>
          <a:lstStyle/>
          <a:p>
            <a:pPr lvl="0"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到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官方网站下载最新的稳定版本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lvl="1" fontAlgn="auto">
              <a:lnSpc>
                <a:spcPct val="140000"/>
              </a:lnSpc>
              <a:spcBef>
                <a:spcPts val="0"/>
              </a:spcBef>
              <a:buClr>
                <a:srgbClr val="00B0F0"/>
              </a:buClr>
              <a:buSzPct val="90000"/>
              <a:buFont typeface="Wingdings" panose="05000000000000000000" charset="0"/>
              <a:buChar char="v"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  <a:hlinkClick r:id="rId1"/>
              </a:rPr>
              <a:t>http://www.smarty.net/download.php</a:t>
            </a:r>
            <a:endParaRPr lang="en-US" altLang="zh-CN" sz="213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然后解压压缩包，在解压后的目录可以看到一个名叫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libs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类库目录，安装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Smarty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只需要这一个文件夹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40000"/>
              </a:lnSpc>
              <a:buClr>
                <a:srgbClr val="00B0F0"/>
              </a:buClr>
              <a:buFont typeface="Wingdings" panose="05000000000000000000" charset="0"/>
              <a:buChar char="v"/>
            </a:pP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直接将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libs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文件夹复制到程序主文件夹下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4335" y="-3390"/>
            <a:ext cx="10515600" cy="1325563"/>
          </a:xfrm>
        </p:spPr>
        <p:txBody>
          <a:bodyPr/>
          <a:lstStyle/>
          <a:p>
            <a:r>
              <a:rPr lang="en-US" altLang="zh-CN"/>
              <a:t>4.1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安装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及初始化配置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74650" y="-80225"/>
            <a:ext cx="10515600" cy="1325563"/>
          </a:xfrm>
        </p:spPr>
        <p:txBody>
          <a:bodyPr/>
          <a:lstStyle/>
          <a:p>
            <a:r>
              <a:rPr lang="en-US" altLang="zh-CN">
                <a:solidFill>
                  <a:schemeClr val="accent5">
                    <a:lumMod val="75000"/>
                  </a:schemeClr>
                </a:solidFill>
              </a:rPr>
              <a:t>4.2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初始化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类库的默认设置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4650" y="763270"/>
            <a:ext cx="10137140" cy="521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auto" hangingPunct="0">
              <a:lnSpc>
                <a:spcPct val="130000"/>
              </a:lnSpc>
            </a:pPr>
            <a:r>
              <a:rPr lang="en-US" altLang="zh-CN" sz="1865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/** </a:t>
            </a:r>
            <a:r>
              <a:rPr lang="en-US" altLang="zh-CN" sz="186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init.inc.php</a:t>
            </a:r>
            <a:r>
              <a:rPr lang="en-US" altLang="zh-CN" sz="1865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Smarty</a:t>
            </a:r>
            <a:r>
              <a:rPr lang="zh-CN" altLang="en-US" sz="1865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对象的实例化及初使化文件</a:t>
            </a:r>
            <a:r>
              <a:rPr lang="zh-CN" altLang="en-US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1865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*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指定项目的根路径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define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865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"ROOT"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str_replace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865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"\\"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865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"/"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dirname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86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__FILE__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)).</a:t>
            </a:r>
            <a:r>
              <a:rPr lang="en-US" altLang="zh-CN" sz="1865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'/'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);  </a:t>
            </a:r>
            <a:endParaRPr lang="en-US" altLang="zh-CN" sz="1865" dirty="0">
              <a:solidFill>
                <a:srgbClr val="8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endParaRPr lang="en-US" altLang="zh-CN" sz="1865" dirty="0">
              <a:solidFill>
                <a:srgbClr val="8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加载</a:t>
            </a:r>
            <a:r>
              <a:rPr lang="en-US" altLang="zh-CN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Smarty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类文件  </a:t>
            </a:r>
            <a:endParaRPr lang="zh-CN" altLang="en-US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r>
              <a:rPr lang="zh-CN" altLang="en-US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86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require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ROOT.</a:t>
            </a:r>
            <a:r>
              <a:rPr lang="en-US" altLang="zh-CN" sz="1865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'libs/Smarty.class.php'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en-US" altLang="zh-CN" sz="18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endParaRPr lang="en-US" altLang="zh-CN" sz="18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86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sz="186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实例化</a:t>
            </a:r>
            <a:r>
              <a:rPr lang="en-US" altLang="zh-CN" sz="186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Smarty</a:t>
            </a:r>
            <a:r>
              <a:rPr lang="zh-CN" altLang="en-US" sz="186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类的对象</a:t>
            </a:r>
            <a:r>
              <a:rPr lang="en-US" altLang="zh-CN" sz="186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$smarty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  	  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endParaRPr lang="zh-CN" altLang="en-US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r>
              <a:rPr lang="zh-CN" altLang="en-US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865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$smarty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=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865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new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Smarty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endParaRPr lang="en-US" altLang="zh-CN" sz="1865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    </a:t>
            </a:r>
            <a:endParaRPr lang="en-US" altLang="zh-CN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865" dirty="0">
                <a:solidFill>
                  <a:srgbClr val="000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$smarty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setTemplateDir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ROOT.</a:t>
            </a:r>
            <a:r>
              <a:rPr lang="en-US" altLang="zh-CN" sz="1865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'templates/'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865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设置所有模板文件存放的目录</a:t>
            </a:r>
            <a:endParaRPr lang="zh-CN" altLang="en-US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r>
              <a:rPr lang="zh-CN" altLang="en-US" sz="186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-&gt;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setCompileDir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ROOT.</a:t>
            </a:r>
            <a:r>
              <a:rPr lang="en-US" altLang="zh-CN" sz="1865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'templates_c/'</a:t>
            </a:r>
            <a:r>
              <a:rPr lang="en-US" altLang="zh-CN" sz="1865" dirty="0">
                <a:solidFill>
                  <a:srgbClr val="8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r>
              <a:rPr lang="en-US" altLang="zh-CN" sz="186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865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设置所有编译过的模板文件存放的目录</a:t>
            </a:r>
            <a:endParaRPr lang="zh-CN" altLang="en-US" sz="1600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30000"/>
              </a:lnSpc>
            </a:pPr>
            <a:r>
              <a:rPr lang="zh-CN" altLang="en-US" sz="1865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</a:t>
            </a:r>
            <a:endParaRPr lang="zh-CN" altLang="en-US" sz="1865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623993" y="1317413"/>
            <a:ext cx="11221720" cy="7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、在项目的主目录下创建一个</a:t>
            </a:r>
            <a:r>
              <a:rPr lang="en-US" altLang="zh-CN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demo.php</a:t>
            </a:r>
            <a:r>
              <a:rPr lang="zh-CN" altLang="en-US" sz="2665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文件</a:t>
            </a:r>
            <a:endParaRPr lang="zh-CN" altLang="en-US" sz="2665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14020" y="-8470"/>
            <a:ext cx="10515600" cy="1325563"/>
          </a:xfrm>
        </p:spPr>
        <p:txBody>
          <a:bodyPr/>
          <a:lstStyle/>
          <a:p>
            <a:r>
              <a:rPr lang="en-US" altLang="zh-CN"/>
              <a:t>4.3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第一个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Smarty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的简单示例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1013" y="2084493"/>
            <a:ext cx="9872980" cy="319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auto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/* 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第一步：加载自定义的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Smarty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初始化文件 *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require_once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"init.inc.php"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;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/* 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第二步：用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assign()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方法将变量置入模板里 *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assign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"title"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</a:t>
            </a:r>
            <a:r>
              <a:rPr lang="zh-CN" altLang="en-US" sz="2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测试用的网页标题</a:t>
            </a:r>
            <a:r>
              <a:rPr lang="en-US" altLang="zh-CN" sz="2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assign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"content"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,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</a:t>
            </a:r>
            <a:r>
              <a:rPr lang="zh-CN" altLang="en-US" sz="2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测试用的网页内容</a:t>
            </a:r>
            <a:r>
              <a:rPr lang="en-US" altLang="zh-CN" sz="2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/* 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第三步：用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display()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方法将网页输出 *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/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lvl="0" eaLnBrk="0" fontAlgn="auto" hangingPunct="0">
              <a:lnSpc>
                <a:spcPct val="12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  </a:t>
            </a:r>
            <a:r>
              <a:rPr lang="en-US" altLang="zh-CN" sz="2400" dirty="0">
                <a:solidFill>
                  <a:srgbClr val="000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$smarty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-&gt;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display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(</a:t>
            </a:r>
            <a:r>
              <a:rPr lang="en-US" altLang="zh-CN" sz="2400" dirty="0">
                <a:solidFill>
                  <a:srgbClr val="80808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"test.html"</a:t>
            </a:r>
            <a:r>
              <a:rPr lang="en-US" altLang="zh-CN" sz="2400" dirty="0">
                <a:solidFill>
                  <a:srgbClr val="8000FF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);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5014</Words>
  <Application>WPS 演示</Application>
  <PresentationFormat>自定义</PresentationFormat>
  <Paragraphs>336</Paragraphs>
  <Slides>25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黑体</vt:lpstr>
      <vt:lpstr>Arial Unicode MS</vt:lpstr>
      <vt:lpstr>Franklin Gothic Book</vt:lpstr>
      <vt:lpstr>云和</vt:lpstr>
      <vt:lpstr>PowerPoint 演示文稿</vt:lpstr>
      <vt:lpstr>PowerPoint 演示文稿</vt:lpstr>
      <vt:lpstr>1 什么是模板引擎</vt:lpstr>
      <vt:lpstr>2. 自定义模板引擎</vt:lpstr>
      <vt:lpstr>3.1 Smarty模板引擎</vt:lpstr>
      <vt:lpstr>3.2 Smarty引擎优点</vt:lpstr>
      <vt:lpstr>4.1 安装Smarty及初始化配置</vt:lpstr>
      <vt:lpstr>4.2 初始化Smarty类库的默认设置</vt:lpstr>
      <vt:lpstr>4.3 第一个Smarty的简单示例</vt:lpstr>
      <vt:lpstr>PowerPoint 演示文稿</vt:lpstr>
      <vt:lpstr>5. 模板设计时美工的常用操作</vt:lpstr>
      <vt:lpstr>5.1 模板中的注释</vt:lpstr>
      <vt:lpstr>5.2 模板中的变量应用</vt:lpstr>
      <vt:lpstr>5.3 忽略Smarty解析</vt:lpstr>
      <vt:lpstr>5.4 在模板中使用保留变量</vt:lpstr>
      <vt:lpstr>5.5 模板中的函数应用</vt:lpstr>
      <vt:lpstr>Smarty模板中的内置函数</vt:lpstr>
      <vt:lpstr>变量声明</vt:lpstr>
      <vt:lpstr>流程控制</vt:lpstr>
      <vt:lpstr>if条件语句</vt:lpstr>
      <vt:lpstr>PowerPoint 演示文稿</vt:lpstr>
      <vt:lpstr>for循环语句</vt:lpstr>
      <vt:lpstr>while循环语句</vt:lpstr>
      <vt:lpstr>foreach数组遍历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197</cp:revision>
  <dcterms:created xsi:type="dcterms:W3CDTF">2016-09-06T02:25:00Z</dcterms:created>
  <dcterms:modified xsi:type="dcterms:W3CDTF">2019-09-23T03:58:50Z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