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84" r:id="rId13"/>
    <p:sldId id="385" r:id="rId14"/>
    <p:sldId id="386" r:id="rId15"/>
    <p:sldId id="375" r:id="rId16"/>
    <p:sldId id="376" r:id="rId17"/>
    <p:sldId id="377" r:id="rId18"/>
    <p:sldId id="378" r:id="rId19"/>
    <p:sldId id="382" r:id="rId20"/>
    <p:sldId id="381" r:id="rId21"/>
    <p:sldId id="26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90"/>
    <p:restoredTop sz="5000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" y="25820"/>
            <a:ext cx="10515600" cy="1325563"/>
          </a:xfrm>
        </p:spPr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172" y="3128487"/>
            <a:ext cx="9810186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Smarty</a:t>
            </a:r>
            <a:r>
              <a:rPr lang="zh-CN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</a:t>
            </a:r>
            <a:r>
              <a:rPr lang="en-US" altLang="zh-CN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8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zh-CN"/>
              <a:t>静态缓存</a:t>
            </a:r>
            <a:r>
              <a:rPr lang="en-US" altLang="zh-CN"/>
              <a:t>/</a:t>
            </a:r>
            <a:r>
              <a:rPr lang="zh-CN" altLang="en-US"/>
              <a:t>页面静态化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动态网站瓶颈</a:t>
            </a:r>
            <a:endParaRPr lang="zh-CN" altLang="en-US" dirty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数据库压力（存储大，连接多，查询多）</a:t>
            </a:r>
            <a:endParaRPr lang="zh-CN" altLang="en-US" dirty="0"/>
          </a:p>
          <a:p>
            <a:r>
              <a:rPr lang="zh-CN" altLang="en-US" dirty="0"/>
              <a:t>解决方法</a:t>
            </a:r>
            <a:endParaRPr lang="zh-CN" altLang="en-US" dirty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若页面数据更新不频繁，可采用静态文件，使其定时读取数据库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output buffer </a:t>
            </a:r>
            <a:r>
              <a:rPr lang="en-US" altLang="zh-CN" dirty="0" err="1"/>
              <a:t>输出缓冲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25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PHP程序 有三个缓存区： ob缓存 、程序缓存、浏览器缓存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 err="1">
                <a:sym typeface="+mn-ea"/>
              </a:rPr>
              <a:t>输出缓冲</a:t>
            </a:r>
            <a:r>
              <a:rPr lang="zh-CN" altLang="en-US" dirty="0"/>
              <a:t>是内存空间的一部分。也就是说，在内存空间中预留了一定的存储空间，这些存储空间用来缓冲输入或输出的数据，这部分预留的空间就叫做缓冲区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常用操作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en-US" altLang="zh-CN" b="1" dirty="0" err="1">
                <a:solidFill>
                  <a:srgbClr val="FF0000"/>
                </a:solidFill>
                <a:sym typeface="Arial" panose="020B0604020202020204" pitchFamily="34" charset="0"/>
              </a:rPr>
              <a:t>o</a:t>
            </a:r>
            <a:r>
              <a:rPr lang="en-US" altLang="zh-CN" b="1" dirty="0" err="1" smtClean="0">
                <a:solidFill>
                  <a:srgbClr val="FF0000"/>
                </a:solidFill>
                <a:sym typeface="Arial" panose="020B0604020202020204" pitchFamily="34" charset="0"/>
              </a:rPr>
              <a:t>b_start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():   </a:t>
            </a:r>
            <a:r>
              <a:rPr lang="zh-CN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开启</a:t>
            </a:r>
            <a:r>
              <a:rPr lang="en-US" altLang="zh-CN" b="1" dirty="0" err="1" smtClean="0">
                <a:solidFill>
                  <a:srgbClr val="FF0000"/>
                </a:solidFill>
                <a:sym typeface="Arial" panose="020B0604020202020204" pitchFamily="34" charset="0"/>
              </a:rPr>
              <a:t>ob</a:t>
            </a:r>
            <a:r>
              <a:rPr b="1" dirty="0" err="1" smtClean="0">
                <a:solidFill>
                  <a:srgbClr val="FF0000"/>
                </a:solidFill>
                <a:sym typeface="Arial" panose="020B0604020202020204" pitchFamily="34" charset="0"/>
              </a:rPr>
              <a:t>缓存</a:t>
            </a:r>
            <a:r>
              <a:rPr lang="zh-CN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，将</a:t>
            </a:r>
            <a:r>
              <a:rPr lang="zh-CN" altLang="en-US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输出数据都存储在内存缓冲区</a:t>
            </a:r>
            <a:endParaRPr lang="en-US" altLang="zh-CN" b="1" dirty="0" smtClean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b="1" dirty="0" err="1" smtClean="0">
                <a:solidFill>
                  <a:srgbClr val="FF0000"/>
                </a:solidFill>
                <a:sym typeface="Arial" panose="020B0604020202020204" pitchFamily="34" charset="0"/>
              </a:rPr>
              <a:t>ob_get_contents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()       </a:t>
            </a:r>
            <a:r>
              <a:rPr b="1" dirty="0" err="1" smtClean="0">
                <a:solidFill>
                  <a:srgbClr val="FF0000"/>
                </a:solidFill>
                <a:sym typeface="Arial" panose="020B0604020202020204" pitchFamily="34" charset="0"/>
              </a:rPr>
              <a:t>获取ob缓存的内容</a:t>
            </a:r>
            <a:r>
              <a:rPr lang="en-US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以字符串形式返回</a:t>
            </a:r>
            <a:endParaRPr lang="zh-CN" altLang="en-US" b="1" dirty="0" smtClean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b="1" dirty="0" err="1" smtClean="0">
                <a:solidFill>
                  <a:schemeClr val="bg1">
                    <a:lumMod val="50000"/>
                  </a:schemeClr>
                </a:solidFill>
                <a:sym typeface="Arial" panose="020B0604020202020204" pitchFamily="34" charset="0"/>
              </a:rPr>
              <a:t>ob_flush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sym typeface="Arial" panose="020B0604020202020204" pitchFamily="34" charset="0"/>
              </a:rPr>
              <a:t>();  </a:t>
            </a:r>
            <a:r>
              <a:rPr lang="en-US" altLang="zh-CN" b="1" dirty="0" err="1" smtClean="0">
                <a:solidFill>
                  <a:schemeClr val="bg1">
                    <a:lumMod val="50000"/>
                  </a:schemeClr>
                </a:solidFill>
                <a:sym typeface="Arial" panose="020B0604020202020204" pitchFamily="34" charset="0"/>
              </a:rPr>
              <a:t>输出缓冲区中的内容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b="1" dirty="0" err="1" smtClean="0">
                <a:solidFill>
                  <a:schemeClr val="bg1">
                    <a:lumMod val="50000"/>
                  </a:schemeClr>
                </a:solidFill>
                <a:sym typeface="Arial" panose="020B0604020202020204" pitchFamily="34" charset="0"/>
              </a:rPr>
              <a:t>ob_end_clean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sym typeface="Arial" panose="020B0604020202020204" pitchFamily="34" charset="0"/>
              </a:rPr>
              <a:t>();    </a:t>
            </a:r>
            <a:r>
              <a:rPr lang="zh-CN" b="1" dirty="0" smtClean="0">
                <a:solidFill>
                  <a:schemeClr val="bg1">
                    <a:lumMod val="50000"/>
                  </a:schemeClr>
                </a:solidFill>
                <a:sym typeface="Arial" panose="020B0604020202020204" pitchFamily="34" charset="0"/>
              </a:rPr>
              <a:t>清空并关闭ob缓存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b="1" dirty="0" err="1" smtClean="0">
                <a:solidFill>
                  <a:srgbClr val="FF0000"/>
                </a:solidFill>
                <a:sym typeface="Arial" panose="020B0604020202020204" pitchFamily="34" charset="0"/>
              </a:rPr>
              <a:t>ob_end_flush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(); </a:t>
            </a:r>
            <a:r>
              <a:rPr lang="zh-CN" altLang="en-US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输出、清空并关闭缓存</a:t>
            </a:r>
            <a:endParaRPr lang="zh-CN" b="1" dirty="0" smtClean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PHP</a:t>
            </a:r>
            <a:r>
              <a:rPr lang="zh-CN" altLang="en-US"/>
              <a:t>中实现页面静态化缓存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5339080"/>
          </a:xfrm>
        </p:spPr>
        <p:txBody>
          <a:bodyPr>
            <a:normAutofit fontScale="65000" lnSpcReduction="20000"/>
          </a:bodyPr>
          <a:lstStyle/>
          <a:p>
            <a:pPr marL="0" indent="0">
              <a:lnSpc>
                <a:spcPct val="158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sym typeface="Arial" panose="020B0604020202020204" pitchFamily="34" charset="0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f(!</a:t>
            </a:r>
            <a:r>
              <a:rPr lang="en-US" altLang="zh-CN" b="1" dirty="0" err="1" smtClean="0">
                <a:solidFill>
                  <a:srgbClr val="FF0000"/>
                </a:solidFill>
                <a:sym typeface="Arial" panose="020B0604020202020204" pitchFamily="34" charset="0"/>
              </a:rPr>
              <a:t>file_exists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静态文件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)||</a:t>
            </a:r>
            <a:r>
              <a:rPr lang="en-US" altLang="zh-CN" b="1" dirty="0" err="1" smtClean="0">
                <a:solidFill>
                  <a:srgbClr val="FF0000"/>
                </a:solidFill>
                <a:sym typeface="Arial" panose="020B0604020202020204" pitchFamily="34" charset="0"/>
              </a:rPr>
              <a:t>filemtime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静态文件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)+</a:t>
            </a:r>
            <a:r>
              <a:rPr lang="zh-CN" altLang="en-US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缓存时间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&lt;time())</a:t>
            </a:r>
            <a:r>
              <a:rPr lang="en-US" altLang="zh-CN" b="1" dirty="0" smtClean="0">
                <a:solidFill>
                  <a:srgbClr val="002060"/>
                </a:solidFill>
                <a:sym typeface="Arial" panose="020B0604020202020204" pitchFamily="34" charset="0"/>
              </a:rPr>
              <a:t>{</a:t>
            </a:r>
            <a:endParaRPr lang="zh-CN" altLang="en-US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58000"/>
              </a:lnSpc>
              <a:buNone/>
            </a:pPr>
            <a:r>
              <a:rPr lang="zh-CN" altLang="en-US" b="1" dirty="0">
                <a:solidFill>
                  <a:srgbClr val="002060"/>
                </a:solidFill>
                <a:sym typeface="Arial" panose="020B0604020202020204" pitchFamily="34" charset="0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sym typeface="Arial" panose="020B0604020202020204" pitchFamily="34" charset="0"/>
              </a:rPr>
              <a:t>ob_start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(); </a:t>
            </a:r>
            <a:r>
              <a:rPr lang="en-US" altLang="zh-CN" b="1" dirty="0" smtClean="0">
                <a:solidFill>
                  <a:srgbClr val="002060"/>
                </a:solidFill>
                <a:sym typeface="Arial" panose="020B0604020202020204" pitchFamily="34" charset="0"/>
              </a:rPr>
              <a:t>   //</a:t>
            </a:r>
            <a:r>
              <a:rPr lang="zh-CN" altLang="en-US" b="1" dirty="0" smtClean="0">
                <a:solidFill>
                  <a:srgbClr val="002060"/>
                </a:solidFill>
                <a:sym typeface="Arial" panose="020B0604020202020204" pitchFamily="34" charset="0"/>
              </a:rPr>
              <a:t>开启缓存</a:t>
            </a:r>
            <a:endParaRPr lang="zh-CN" altLang="en-US" b="1" dirty="0" smtClean="0">
              <a:solidFill>
                <a:srgbClr val="002060"/>
              </a:solidFill>
              <a:sym typeface="Arial" panose="020B0604020202020204" pitchFamily="34" charset="0"/>
            </a:endParaRPr>
          </a:p>
          <a:p>
            <a:pPr marL="0" indent="0">
              <a:lnSpc>
                <a:spcPct val="158000"/>
              </a:lnSpc>
              <a:buNone/>
            </a:pPr>
            <a:r>
              <a:rPr lang="en-US" altLang="zh-CN" b="1" dirty="0" smtClean="0">
                <a:solidFill>
                  <a:srgbClr val="002060"/>
                </a:solidFill>
                <a:sym typeface="Arial" panose="020B0604020202020204" pitchFamily="34" charset="0"/>
              </a:rPr>
              <a:t>	//</a:t>
            </a:r>
            <a:r>
              <a:rPr lang="zh-CN" altLang="en-US" b="1" dirty="0" smtClean="0">
                <a:solidFill>
                  <a:srgbClr val="002060"/>
                </a:solidFill>
                <a:sym typeface="Arial" panose="020B0604020202020204" pitchFamily="34" charset="0"/>
              </a:rPr>
              <a:t>查询数据，并分配数据</a:t>
            </a:r>
            <a:endParaRPr lang="zh-CN" altLang="en-US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58000"/>
              </a:lnSpc>
              <a:buNone/>
            </a:pPr>
            <a:r>
              <a:rPr lang="zh-CN" altLang="en-US" b="1" dirty="0">
                <a:solidFill>
                  <a:srgbClr val="002060"/>
                </a:solidFill>
                <a:sym typeface="Arial" panose="020B0604020202020204" pitchFamily="34" charset="0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$smarty-&gt;display(); </a:t>
            </a:r>
            <a:r>
              <a:rPr lang="en-US" altLang="zh-CN" b="1" dirty="0" smtClean="0">
                <a:solidFill>
                  <a:srgbClr val="002060"/>
                </a:solidFill>
                <a:sym typeface="Arial" panose="020B0604020202020204" pitchFamily="34" charset="0"/>
              </a:rPr>
              <a:t>//PHP</a:t>
            </a:r>
            <a:r>
              <a:rPr lang="zh-CN" altLang="en-US" b="1" dirty="0" smtClean="0">
                <a:solidFill>
                  <a:srgbClr val="002060"/>
                </a:solidFill>
                <a:sym typeface="Arial" panose="020B0604020202020204" pitchFamily="34" charset="0"/>
              </a:rPr>
              <a:t>生成静态页面并进行输出显示</a:t>
            </a:r>
            <a:endParaRPr lang="zh-CN" altLang="en-US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58000"/>
              </a:lnSpc>
              <a:buNone/>
            </a:pPr>
            <a:r>
              <a:rPr lang="zh-CN" altLang="en-US" b="1" dirty="0">
                <a:solidFill>
                  <a:srgbClr val="002060"/>
                </a:solidFill>
                <a:sym typeface="Arial" panose="020B0604020202020204" pitchFamily="34" charset="0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$</a:t>
            </a:r>
            <a:r>
              <a:rPr lang="en-US" altLang="zh-CN" b="1" dirty="0" err="1" smtClean="0">
                <a:solidFill>
                  <a:srgbClr val="FF0000"/>
                </a:solidFill>
                <a:sym typeface="Arial" panose="020B0604020202020204" pitchFamily="34" charset="0"/>
              </a:rPr>
              <a:t>str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=</a:t>
            </a:r>
            <a:r>
              <a:rPr lang="en-US" altLang="zh-CN" b="1" dirty="0" err="1" smtClean="0">
                <a:solidFill>
                  <a:srgbClr val="FF0000"/>
                </a:solidFill>
                <a:sym typeface="Arial" panose="020B0604020202020204" pitchFamily="34" charset="0"/>
              </a:rPr>
              <a:t>ob_get_contents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();</a:t>
            </a:r>
            <a:r>
              <a:rPr lang="en-US" altLang="zh-CN" b="1" dirty="0" smtClean="0">
                <a:solidFill>
                  <a:srgbClr val="002060"/>
                </a:solidFill>
                <a:sym typeface="Arial" panose="020B0604020202020204" pitchFamily="34" charset="0"/>
              </a:rPr>
              <a:t> //</a:t>
            </a:r>
            <a:r>
              <a:rPr lang="zh-CN" altLang="en-US" b="1" dirty="0" smtClean="0">
                <a:solidFill>
                  <a:srgbClr val="002060"/>
                </a:solidFill>
                <a:sym typeface="Arial" panose="020B0604020202020204" pitchFamily="34" charset="0"/>
              </a:rPr>
              <a:t>从缓存区获取静态页面内容</a:t>
            </a:r>
            <a:endParaRPr lang="zh-CN" altLang="en-US" b="1" dirty="0" smtClean="0">
              <a:solidFill>
                <a:srgbClr val="002060"/>
              </a:solidFill>
              <a:sym typeface="Arial" panose="020B0604020202020204" pitchFamily="34" charset="0"/>
            </a:endParaRPr>
          </a:p>
          <a:p>
            <a:pPr marL="0" indent="0">
              <a:lnSpc>
                <a:spcPct val="158000"/>
              </a:lnSpc>
              <a:buNone/>
            </a:pPr>
            <a:r>
              <a:rPr lang="en-US" altLang="zh-CN" b="1" dirty="0" err="1" smtClean="0">
                <a:solidFill>
                  <a:srgbClr val="002060"/>
                </a:solidFill>
                <a:sym typeface="Arial" panose="020B0604020202020204" pitchFamily="34" charset="0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sym typeface="Arial" panose="020B0604020202020204" pitchFamily="34" charset="0"/>
              </a:rPr>
              <a:t>file_put_content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(‘</a:t>
            </a:r>
            <a:r>
              <a:rPr lang="zh-CN" altLang="en-US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静态文件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’,$</a:t>
            </a:r>
            <a:r>
              <a:rPr lang="en-US" altLang="zh-CN" b="1" dirty="0" err="1" smtClean="0">
                <a:solidFill>
                  <a:srgbClr val="FF0000"/>
                </a:solidFill>
                <a:sym typeface="Arial" panose="020B0604020202020204" pitchFamily="34" charset="0"/>
              </a:rPr>
              <a:t>str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); </a:t>
            </a:r>
            <a:r>
              <a:rPr lang="en-US" altLang="zh-CN" b="1" dirty="0" smtClean="0">
                <a:solidFill>
                  <a:srgbClr val="002060"/>
                </a:solidFill>
                <a:sym typeface="Arial" panose="020B0604020202020204" pitchFamily="34" charset="0"/>
              </a:rPr>
              <a:t> //</a:t>
            </a:r>
            <a:r>
              <a:rPr lang="zh-CN" altLang="en-US" b="1" dirty="0" smtClean="0">
                <a:solidFill>
                  <a:srgbClr val="002060"/>
                </a:solidFill>
                <a:sym typeface="Arial" panose="020B0604020202020204" pitchFamily="34" charset="0"/>
              </a:rPr>
              <a:t>将从缓存中获取到的静态页面内容写入静态文件</a:t>
            </a:r>
            <a:endParaRPr lang="zh-CN" altLang="en-US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58000"/>
              </a:lnSpc>
              <a:buNone/>
            </a:pPr>
            <a:r>
              <a:rPr lang="zh-CN" altLang="en-US" b="1" dirty="0">
                <a:solidFill>
                  <a:srgbClr val="002060"/>
                </a:solidFill>
                <a:sym typeface="Arial" panose="020B0604020202020204" pitchFamily="34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sym typeface="Arial" panose="020B0604020202020204" pitchFamily="34" charset="0"/>
              </a:rPr>
              <a:t>ob_flush()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;</a:t>
            </a:r>
            <a:r>
              <a:rPr lang="en-US" altLang="zh-CN" b="1" dirty="0" smtClean="0">
                <a:solidFill>
                  <a:srgbClr val="002060"/>
                </a:solidFill>
                <a:sym typeface="Arial" panose="020B0604020202020204" pitchFamily="34" charset="0"/>
              </a:rPr>
              <a:t>   //</a:t>
            </a:r>
            <a:r>
              <a:rPr lang="zh-CN" altLang="en-US" b="1" dirty="0" smtClean="0">
                <a:solidFill>
                  <a:srgbClr val="002060"/>
                </a:solidFill>
                <a:sym typeface="Arial" panose="020B0604020202020204" pitchFamily="34" charset="0"/>
              </a:rPr>
              <a:t>输出</a:t>
            </a:r>
            <a:r>
              <a:rPr lang="en-US" altLang="zh-CN" b="1" dirty="0" smtClean="0">
                <a:solidFill>
                  <a:srgbClr val="002060"/>
                </a:solidFill>
                <a:sym typeface="Arial" panose="020B0604020202020204" pitchFamily="34" charset="0"/>
              </a:rPr>
              <a:t>ob</a:t>
            </a:r>
            <a:r>
              <a:rPr lang="zh-CN" altLang="en-US" b="1" dirty="0" smtClean="0">
                <a:solidFill>
                  <a:srgbClr val="002060"/>
                </a:solidFill>
                <a:sym typeface="Arial" panose="020B0604020202020204" pitchFamily="34" charset="0"/>
              </a:rPr>
              <a:t>缓存</a:t>
            </a:r>
            <a:r>
              <a:rPr lang="zh-CN" altLang="en-US" b="1" dirty="0">
                <a:solidFill>
                  <a:srgbClr val="002060"/>
                </a:solidFill>
                <a:sym typeface="Arial" panose="020B0604020202020204" pitchFamily="34" charset="0"/>
              </a:rPr>
              <a:t>	</a:t>
            </a:r>
            <a:endParaRPr lang="zh-CN" altLang="en-US" b="1" dirty="0">
              <a:solidFill>
                <a:srgbClr val="002060"/>
              </a:solidFill>
              <a:sym typeface="Arial" panose="020B0604020202020204" pitchFamily="34" charset="0"/>
            </a:endParaRPr>
          </a:p>
          <a:p>
            <a:pPr marL="0" indent="0">
              <a:lnSpc>
                <a:spcPct val="158000"/>
              </a:lnSpc>
              <a:buNone/>
            </a:pPr>
            <a:r>
              <a:rPr lang="en-US" altLang="zh-CN" b="1" dirty="0">
                <a:solidFill>
                  <a:srgbClr val="002060"/>
                </a:solidFill>
                <a:sym typeface="Arial" panose="020B0604020202020204" pitchFamily="34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sym typeface="Arial" panose="020B0604020202020204" pitchFamily="34" charset="0"/>
              </a:rPr>
              <a:t>ob_end_clean();</a:t>
            </a:r>
            <a:r>
              <a:rPr lang="en-US" altLang="zh-CN" b="1" dirty="0">
                <a:solidFill>
                  <a:srgbClr val="002060"/>
                </a:solidFill>
                <a:sym typeface="Arial" panose="020B0604020202020204" pitchFamily="34" charset="0"/>
              </a:rPr>
              <a:t>  //</a:t>
            </a:r>
            <a:r>
              <a:rPr lang="zh-CN" altLang="en-US" b="1" dirty="0">
                <a:solidFill>
                  <a:srgbClr val="002060"/>
                </a:solidFill>
                <a:sym typeface="Arial" panose="020B0604020202020204" pitchFamily="34" charset="0"/>
              </a:rPr>
              <a:t>清空并关闭</a:t>
            </a:r>
            <a:r>
              <a:rPr lang="en-US" altLang="zh-CN" b="1" dirty="0">
                <a:solidFill>
                  <a:srgbClr val="002060"/>
                </a:solidFill>
                <a:sym typeface="Arial" panose="020B0604020202020204" pitchFamily="34" charset="0"/>
              </a:rPr>
              <a:t>ob</a:t>
            </a:r>
            <a:r>
              <a:rPr lang="zh-CN" altLang="en-US" b="1" dirty="0">
                <a:solidFill>
                  <a:srgbClr val="002060"/>
                </a:solidFill>
                <a:sym typeface="Arial" panose="020B0604020202020204" pitchFamily="34" charset="0"/>
              </a:rPr>
              <a:t>缓存</a:t>
            </a:r>
            <a:endParaRPr lang="zh-CN" altLang="en-US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58000"/>
              </a:lnSpc>
              <a:buNone/>
            </a:pPr>
            <a:r>
              <a:rPr lang="en-US" altLang="zh-CN" b="1" dirty="0" smtClean="0">
                <a:solidFill>
                  <a:srgbClr val="002060"/>
                </a:solidFill>
                <a:sym typeface="Arial" panose="020B0604020202020204" pitchFamily="34" charset="0"/>
              </a:rPr>
              <a:t>}</a:t>
            </a:r>
            <a:endParaRPr lang="zh-CN" altLang="en-US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58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sym typeface="Arial" panose="020B0604020202020204" pitchFamily="34" charset="0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nclude</a:t>
            </a:r>
            <a:r>
              <a:rPr lang="zh-CN" altLang="en-US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‘</a:t>
            </a:r>
            <a:r>
              <a:rPr lang="zh-CN" altLang="en-US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静态文件</a:t>
            </a:r>
            <a:r>
              <a:rPr lang="en-US" altLang="zh-CN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’;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1800" y="1028700"/>
            <a:ext cx="10846647" cy="3819313"/>
          </a:xfrm>
        </p:spPr>
        <p:txBody>
          <a:bodyPr>
            <a:normAutofit/>
          </a:bodyPr>
          <a:lstStyle/>
          <a:p>
            <a:pPr>
              <a:lnSpc>
                <a:spcPct val="158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中控制缓存</a:t>
            </a:r>
            <a:endParaRPr lang="en-US" altLang="x-none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8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每个模板多个缓存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8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为缓存实例消除处理开销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8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清除缓存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8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关闭局部缓存</a:t>
            </a:r>
            <a:endParaRPr lang="en-US" altLang="x-none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n-US" altLang="x-none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Smarty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的缓存控制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27473" y="836507"/>
            <a:ext cx="9573260" cy="213868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建立缓存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如果需要使用缓存，首先要做的就是让缓存可用，这就是设置</a:t>
            </a:r>
            <a:r>
              <a:rPr lang="en-US" altLang="x-none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对象中的缓存属性。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GB" altLang="zh-CN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n-US" altLang="en-GB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x-none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</a:t>
            </a:r>
            <a:r>
              <a:rPr lang="en-US" altLang="x-none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中控制缓存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604" name="Rectangle 1"/>
          <p:cNvSpPr/>
          <p:nvPr/>
        </p:nvSpPr>
        <p:spPr>
          <a:xfrm>
            <a:off x="1007111" y="3386138"/>
            <a:ext cx="9334500" cy="2074545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 eaLnBrk="0" hangingPunct="0">
              <a:lnSpc>
                <a:spcPts val="2200"/>
              </a:lnSpc>
            </a:pPr>
            <a:r>
              <a:rPr lang="en-US" altLang="x-none" sz="213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&lt;?php</a:t>
            </a:r>
            <a:endParaRPr lang="en-US" altLang="x-none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200"/>
              </a:lnSpc>
            </a:pP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213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include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"libs/Smarty.class.php"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endParaRPr lang="en-US" altLang="x-none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200"/>
              </a:lnSpc>
            </a:pP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213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new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Smarty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endParaRPr lang="en-US" altLang="x-none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200"/>
              </a:lnSpc>
            </a:pP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endParaRPr lang="en-US" altLang="x-none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200"/>
              </a:lnSpc>
            </a:pP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213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caching 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true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</a:t>
            </a:r>
            <a:r>
              <a:rPr lang="en-US" altLang="x-none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启用缓存</a:t>
            </a:r>
            <a:endParaRPr lang="zh-CN" altLang="en-US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200"/>
              </a:lnSpc>
            </a:pP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213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setCacheDir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213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"./cache"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</a:t>
            </a:r>
            <a:r>
              <a:rPr lang="en-US" altLang="x-none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指定缓存文件保存的目录</a:t>
            </a:r>
            <a:endParaRPr lang="zh-CN" altLang="en-US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200"/>
              </a:lnSpc>
            </a:pP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213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display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213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'index.tpl'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</a:t>
            </a:r>
            <a:r>
              <a:rPr lang="en-US" altLang="x-none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也会把输出保存</a:t>
            </a:r>
            <a:endParaRPr lang="zh-CN" altLang="en-US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1800" y="548640"/>
            <a:ext cx="9779847" cy="1738207"/>
          </a:xfrm>
        </p:spPr>
        <p:txBody>
          <a:bodyPr>
            <a:normAutofit fontScale="9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处理缓存的生命周期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如果被缓存的页面永远都不更新，就会失去动态数据更新的效果。我们可以通过指定一个更新时间，让缓存的页面在指定的时间内更新一次。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6627" name="Rectangle 2"/>
          <p:cNvSpPr/>
          <p:nvPr/>
        </p:nvSpPr>
        <p:spPr>
          <a:xfrm>
            <a:off x="911437" y="2945977"/>
            <a:ext cx="10653183" cy="286131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 eaLnBrk="0" hangingPunct="0">
              <a:lnSpc>
                <a:spcPts val="2700"/>
              </a:lnSpc>
            </a:pPr>
            <a:r>
              <a:rPr lang="en-US" altLang="x-none" sz="213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&lt;?php</a:t>
            </a:r>
            <a:endParaRPr lang="en-US" altLang="x-none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700"/>
              </a:lnSpc>
            </a:pP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213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include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"libs/Smarty.class.php"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endParaRPr lang="en-US" altLang="x-none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700"/>
              </a:lnSpc>
            </a:pP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213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new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Smarty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endParaRPr lang="en-US" altLang="x-none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700"/>
              </a:lnSpc>
            </a:pP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endParaRPr lang="en-US" altLang="x-none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700"/>
              </a:lnSpc>
            </a:pP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213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caching 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true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</a:t>
            </a:r>
            <a:r>
              <a:rPr lang="en-US" altLang="x-none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启用缓存</a:t>
            </a:r>
            <a:r>
              <a:rPr lang="en-US" altLang="x-none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zh-CN" altLang="en-US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在获取模板之前设置缓存生存时间</a:t>
            </a:r>
            <a:endParaRPr lang="zh-CN" altLang="en-US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700"/>
              </a:lnSpc>
            </a:pP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213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setCacheDir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213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"./cache"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</a:t>
            </a:r>
            <a:r>
              <a:rPr lang="en-US" altLang="x-none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指定缓存文件保存的目录</a:t>
            </a:r>
            <a:endParaRPr lang="zh-CN" altLang="en-US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700"/>
              </a:lnSpc>
            </a:pP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213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cache_lifetime 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60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*</a:t>
            </a:r>
            <a:r>
              <a:rPr lang="en-US" altLang="x-none" sz="2135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60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*</a:t>
            </a:r>
            <a:r>
              <a:rPr lang="en-US" altLang="x-none" sz="2135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24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*</a:t>
            </a:r>
            <a:r>
              <a:rPr lang="en-US" altLang="x-none" sz="2135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7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</a:t>
            </a:r>
            <a:r>
              <a:rPr lang="en-US" altLang="x-none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设置缓存时间为</a:t>
            </a:r>
            <a:r>
              <a:rPr lang="en-US" altLang="x-none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周</a:t>
            </a:r>
            <a:endParaRPr lang="zh-CN" altLang="en-US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700"/>
              </a:lnSpc>
            </a:pP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213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display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213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'index.tpl'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</a:t>
            </a:r>
            <a:r>
              <a:rPr lang="en-US" altLang="x-none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也会把输出保存</a:t>
            </a:r>
            <a:endParaRPr lang="zh-CN" altLang="en-US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3</a:t>
            </a:r>
            <a:r>
              <a:rPr lang="en-GB" altLang="zh-CN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.</a:t>
            </a:r>
            <a:r>
              <a:rPr lang="en-US" altLang="en-GB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2</a:t>
            </a:r>
            <a:r>
              <a:rPr lang="en-US" altLang="en-GB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x-none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每个模板多个缓存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1800" y="1028700"/>
            <a:ext cx="10167620" cy="66294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同一个模板生成的多个实例都需要被缓存</a:t>
            </a:r>
            <a:endParaRPr lang="zh-CN" altLang="en-US" sz="2665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9698" name="Rectangle 1"/>
          <p:cNvSpPr/>
          <p:nvPr/>
        </p:nvSpPr>
        <p:spPr>
          <a:xfrm>
            <a:off x="699558" y="1471085"/>
            <a:ext cx="10341610" cy="468757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lvl="0" algn="l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&lt;?php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algn="l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include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"libs/Smarty.class.php"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algn="l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new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Smarty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algn="l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caching 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                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启用缓存</a:t>
            </a:r>
            <a:endParaRPr lang="zh-CN" altLang="en-US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algn="l" eaLnBrk="0" fontAlgn="auto" hangingPunct="0">
              <a:lnSpc>
                <a:spcPct val="100000"/>
              </a:lnSpc>
            </a:pPr>
            <a:r>
              <a:rPr lang="zh-CN" altLang="en-US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setCacheDir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186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"./cache"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指定缓存文件保存的目录</a:t>
            </a:r>
            <a:endParaRPr lang="zh-CN" altLang="en-US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algn="l" eaLnBrk="0" fontAlgn="auto" hangingPunct="0">
              <a:lnSpc>
                <a:spcPct val="100000"/>
              </a:lnSpc>
            </a:pPr>
            <a:r>
              <a:rPr lang="zh-CN" altLang="en-US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cache_lifetime 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60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*</a:t>
            </a:r>
            <a:r>
              <a:rPr lang="en-US" altLang="x-none" sz="1865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60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*</a:t>
            </a:r>
            <a:r>
              <a:rPr lang="en-US" altLang="x-none" sz="1865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24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*</a:t>
            </a:r>
            <a:r>
              <a:rPr lang="en-US" altLang="x-none" sz="1865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7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设置缓存时间为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周</a:t>
            </a:r>
            <a:endParaRPr lang="zh-CN" altLang="en-US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algn="l" eaLnBrk="0" fontAlgn="auto" hangingPunct="0">
              <a:lnSpc>
                <a:spcPct val="100000"/>
              </a:lnSpc>
            </a:pPr>
            <a:r>
              <a:rPr lang="zh-CN" altLang="en-US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endParaRPr lang="zh-CN" altLang="en-US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algn="l" eaLnBrk="0" fontAlgn="auto" hangingPunct="0">
              <a:lnSpc>
                <a:spcPct val="100000"/>
              </a:lnSpc>
            </a:pPr>
            <a:r>
              <a:rPr lang="zh-CN" altLang="en-US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判断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news.tpl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的某个实例是否被缓存</a:t>
            </a:r>
            <a:endParaRPr lang="zh-CN" altLang="en-US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algn="l" eaLnBrk="0" fontAlgn="auto" hangingPunct="0">
              <a:lnSpc>
                <a:spcPct val="100000"/>
              </a:lnSpc>
            </a:pPr>
            <a:r>
              <a:rPr lang="zh-CN" altLang="en-US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if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(!</a:t>
            </a: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isCached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186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'news.tpl'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$_SERVER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[</a:t>
            </a:r>
            <a:r>
              <a:rPr lang="en-US" altLang="x-none" sz="186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"REQUEST_URI"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]))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algn="l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$stmt  = $pdo -&gt; prepare(</a:t>
            </a:r>
            <a:r>
              <a:rPr lang="en-US" altLang="x-none" sz="186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'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select * from goods where id=?</a:t>
            </a:r>
            <a:r>
              <a:rPr lang="en-US" altLang="x-none" sz="186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'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</a:t>
            </a:r>
            <a:endParaRPr lang="en-US" altLang="x-none" sz="1865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algn="l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$stmt -&gt; execute($_GET['id']);</a:t>
            </a:r>
            <a:endParaRPr lang="en-US" altLang="x-none" sz="1865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algn="l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$goods = $stmt -&gt; fetch(PDO::FETCH_ASSOC); </a:t>
            </a:r>
            <a:endParaRPr lang="en-US" altLang="x-none" sz="1865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algn="l" eaLnBrk="0" fontAlgn="auto" hangingPunct="0">
              <a:lnSpc>
                <a:spcPct val="100000"/>
              </a:lnSpc>
            </a:pPr>
            <a:r>
              <a:rPr lang="en-US" altLang="x-none" sz="186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$smarty </a:t>
            </a:r>
            <a:r>
              <a:rPr lang="en-US" altLang="x-none" sz="186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 </a:t>
            </a:r>
            <a:r>
              <a:rPr lang="en-US" altLang="x-none" sz="186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en-US" altLang="x-none" sz="186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ssign</a:t>
            </a:r>
            <a:r>
              <a:rPr lang="en-US" altLang="x-none" sz="186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('goods', $goods); 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       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algn="l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en-US" altLang="x-none" sz="1865" dirty="0">
              <a:solidFill>
                <a:srgbClr val="8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algn="l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algn="l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display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186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'index.tpl'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$_SERVER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[</a:t>
            </a:r>
            <a:r>
              <a:rPr lang="en-US" altLang="x-none" sz="186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'REQUEST_URI'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]);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将新闻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ID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作为第二个参数提供</a:t>
            </a:r>
            <a:endParaRPr lang="zh-CN" altLang="en-US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27473" y="1316567"/>
            <a:ext cx="10957560" cy="4425527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Smarty3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中提供了一个新的内置标签</a:t>
            </a: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{nocache}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是一个快函数。在模板中将所有不需要缓存的区域放置在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{nocache}…{/nocache}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之间，即关闭了缓存。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另外，也要在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脚本中，将动态分配给这个关闭缓存区域的动态内容，写在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isCache()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判断之外。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只要在模板定义中，对于不需要缓存的部分，例如，实时比分、广告、时间等，使用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{nocache}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{/nocache}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关闭缓存的内容即可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3.3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关闭局部缓存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1800" y="1220893"/>
            <a:ext cx="10864427" cy="2952327"/>
          </a:xfrm>
        </p:spPr>
        <p:txBody>
          <a:bodyPr>
            <a:normAutofit fontScale="97500"/>
          </a:bodyPr>
          <a:lstStyle/>
          <a:p>
            <a:pPr lvl="0">
              <a:lnSpc>
                <a:spcPts val="32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页面在缓存时间内输出结果是不变的，我们需要更新内容的同时也更新缓存，缓存的更新过程就是先清除缓存，再重新创建一次缓存文件。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>
              <a:lnSpc>
                <a:spcPts val="32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对象中的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clearAllCache()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方法来清除所有缓存，或用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clearCache()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方法来清除单个缓存文件。使用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clearCache()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方法不仅清除指定模板的缓存，如果这个模板有多个缓存，你也可以使用第二个参数指定要清除具体缓存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ID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对应的缓存文件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3.4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清除缓存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1748" name="矩形 3"/>
          <p:cNvSpPr/>
          <p:nvPr/>
        </p:nvSpPr>
        <p:spPr>
          <a:xfrm>
            <a:off x="681143" y="4399915"/>
            <a:ext cx="11144251" cy="1091565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hangingPunct="0">
              <a:lnSpc>
                <a:spcPts val="2600"/>
              </a:lnSpc>
            </a:pPr>
            <a:r>
              <a:rPr lang="en-US" altLang="x-none" sz="213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clearAllCache 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 );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			     </a:t>
            </a:r>
            <a:r>
              <a:rPr lang="en-US" altLang="x-none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清除所有的缓存文件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en-US" altLang="x-none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600"/>
              </a:lnSpc>
            </a:pPr>
            <a:r>
              <a:rPr lang="en-US" altLang="x-none" sz="213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clearCache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213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“index.tpl”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		     </a:t>
            </a:r>
            <a:r>
              <a:rPr lang="en-US" altLang="x-none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清除某一模板的缓存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en-US" altLang="x-none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600"/>
              </a:lnSpc>
            </a:pPr>
            <a:r>
              <a:rPr lang="en-US" altLang="x-none" sz="213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clearCache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(</a:t>
            </a:r>
            <a:r>
              <a:rPr lang="en-US" altLang="x-none" sz="213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“index.tpl”,”CACHEID”</a:t>
            </a:r>
            <a:r>
              <a:rPr lang="en-US" altLang="x-none" sz="213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 </a:t>
            </a:r>
            <a:r>
              <a:rPr lang="en-US" altLang="x-none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13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清除某一模板中指定缓存号的</a:t>
            </a: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缓存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267294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335280" y="1316567"/>
            <a:ext cx="10345420" cy="3142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Smarty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模板继承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页面静态化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Smarty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的缓存控制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335280" y="260351"/>
            <a:ext cx="9601200" cy="853016"/>
          </a:xfrm>
        </p:spPr>
        <p:txBody>
          <a:bodyPr vert="horz" wrap="square" lIns="121920" tIns="60960" rIns="121920" bIns="60960" anchor="ctr"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1.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x-none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Smarty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模板继承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687" y="1113155"/>
            <a:ext cx="10665460" cy="475805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继承带来了模板面向对象概念（</a:t>
            </a: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oop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），它允许你定义一个或多个基模板供子模板继承。继承意味着子模板可覆盖所有或部份父模板中命名相同的块区域。 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742950" lvl="1" indent="-285750" fontAlgn="auto">
              <a:lnSpc>
                <a:spcPct val="14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继承树大小没有规定，只要你愿意你想搞多大都可以</a:t>
            </a:r>
            <a:r>
              <a:rPr lang="en-US" altLang="x-none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</a:t>
            </a: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但需要注意所有文件都必须在运行时检查修改设置，更多的继承意味着更大的开销。 </a:t>
            </a:r>
            <a:endParaRPr lang="zh-CN" altLang="en-US" sz="18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742950" lvl="1" indent="-285750" fontAlgn="auto">
              <a:lnSpc>
                <a:spcPct val="14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子模板通过</a:t>
            </a:r>
            <a:r>
              <a:rPr lang="en-US" altLang="x-none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{extends}</a:t>
            </a: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标签定义继承父模板，该定义应写在子模板的第一行。</a:t>
            </a:r>
            <a:endParaRPr lang="zh-CN" altLang="en-US" sz="18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742950" lvl="1" indent="-285750" fontAlgn="auto">
              <a:lnSpc>
                <a:spcPct val="14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子模板不能定义任何内容，除了需要覆盖父模板的</a:t>
            </a:r>
            <a:r>
              <a:rPr lang="en-US" altLang="x-none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{block}</a:t>
            </a: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标签块，所有在</a:t>
            </a:r>
            <a:r>
              <a:rPr lang="en-US" altLang="x-none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{block}</a:t>
            </a: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标签外的内容将被自动移除。</a:t>
            </a:r>
            <a:endParaRPr lang="zh-CN" altLang="en-US" sz="18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{extends}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函数实现模板继承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marR="0" lvl="0" indent="-285750" algn="l" rtl="0" eaLnBrk="1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在子模板中覆盖父模板中的部分内容区域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marR="0" lvl="0" indent="-285750" algn="l" rtl="0" eaLnBrk="1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合并子模板和父模板的</a:t>
            </a: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{block}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标签内容</a:t>
            </a:r>
            <a:endParaRPr kumimoji="0" lang="zh-CN" altLang="en-US" sz="2135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1.1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x-none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{extends}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函数实现模板继承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8435" name="矩形 3"/>
          <p:cNvSpPr/>
          <p:nvPr/>
        </p:nvSpPr>
        <p:spPr>
          <a:xfrm>
            <a:off x="527051" y="933027"/>
            <a:ext cx="10287000" cy="265176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父模板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(parent.tpl)--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作为模板顶层的基模板</a:t>
            </a:r>
            <a:endParaRPr lang="en-US" altLang="x-none" sz="1865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&lt;head&gt;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Default Page Title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</a:t>
            </a:r>
            <a:br>
              <a:rPr lang="zh-CN" altLang="en-US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&lt;body&gt;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zh-CN" altLang="en-US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主体内容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&lt;/body&gt;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8436" name="矩形 4"/>
          <p:cNvSpPr/>
          <p:nvPr/>
        </p:nvSpPr>
        <p:spPr>
          <a:xfrm>
            <a:off x="527051" y="3621193"/>
            <a:ext cx="10287000" cy="74295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213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13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子模板</a:t>
            </a:r>
            <a:r>
              <a:rPr lang="en-US" altLang="x-none" sz="213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(child.tpl)--</a:t>
            </a:r>
            <a:r>
              <a:rPr lang="zh-CN" altLang="en-US" sz="213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</a:t>
            </a:r>
            <a:r>
              <a:rPr lang="en-US" altLang="x-none" sz="213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{extends}</a:t>
            </a:r>
            <a:r>
              <a:rPr lang="zh-CN" altLang="en-US" sz="213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继承</a:t>
            </a:r>
            <a:r>
              <a:rPr lang="en-US" altLang="x-none" sz="213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parent.tpl，</a:t>
            </a:r>
            <a:r>
              <a:rPr lang="zh-CN" altLang="en-US" sz="213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全部继承过来和父模板中内容一致 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213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extends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file="</a:t>
            </a:r>
            <a:r>
              <a:rPr lang="en-US" altLang="x-none" sz="213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parent.tpl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"}</a:t>
            </a:r>
            <a:endParaRPr lang="en-US" altLang="x-none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8437" name="矩形 5"/>
          <p:cNvSpPr/>
          <p:nvPr/>
        </p:nvSpPr>
        <p:spPr>
          <a:xfrm>
            <a:off x="527051" y="4389120"/>
            <a:ext cx="10287000" cy="74295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213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13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孙子模板</a:t>
            </a:r>
            <a:r>
              <a:rPr lang="en-US" altLang="x-none" sz="213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(grandchild.tpl)—</a:t>
            </a:r>
            <a:r>
              <a:rPr lang="zh-CN" altLang="en-US" sz="213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又多一层继承，输出本模板内容和前面两个的内容一致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213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extends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file=“</a:t>
            </a:r>
            <a:r>
              <a:rPr lang="en-US" altLang="x-none" sz="213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child.tpl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"}</a:t>
            </a:r>
            <a:endParaRPr lang="en-US" altLang="x-none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8438" name="矩形 6"/>
          <p:cNvSpPr/>
          <p:nvPr/>
        </p:nvSpPr>
        <p:spPr>
          <a:xfrm>
            <a:off x="527473" y="5157047"/>
            <a:ext cx="10263293" cy="74295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2135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135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上面的在</a:t>
            </a:r>
            <a:r>
              <a:rPr lang="en-US" altLang="x-none" sz="2135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php</a:t>
            </a:r>
            <a:r>
              <a:rPr lang="zh-CN" altLang="en-US" sz="2135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中也可以这么写</a:t>
            </a:r>
            <a:r>
              <a:rPr lang="en-US" altLang="x-none" sz="2135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en-US" altLang="x-none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</a:t>
            </a:r>
            <a:r>
              <a:rPr lang="en-US" altLang="x-none" sz="2135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smarty-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&gt;display(‘</a:t>
            </a:r>
            <a:r>
              <a:rPr lang="en-US" altLang="x-none" sz="2135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extends:</a:t>
            </a:r>
            <a:r>
              <a:rPr lang="en-US" altLang="x-none" sz="213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parent.tpl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|</a:t>
            </a:r>
            <a:r>
              <a:rPr lang="en-US" altLang="x-none" sz="213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child.tpl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|</a:t>
            </a:r>
            <a:r>
              <a:rPr lang="en-US" altLang="x-none" sz="213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13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grandchild.tpl 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’);  </a:t>
            </a:r>
            <a:endParaRPr lang="en-US" altLang="x-none" sz="2135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1.2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在子模板中覆盖父模板中的部分内容区域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459" name="矩形 3"/>
          <p:cNvSpPr/>
          <p:nvPr/>
        </p:nvSpPr>
        <p:spPr>
          <a:xfrm>
            <a:off x="430953" y="932604"/>
            <a:ext cx="10287000" cy="265176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父模板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(parent.tpl)--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作为模板顶层的基模板，使用两次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在父模板中声明了</a:t>
            </a:r>
            <a:endParaRPr lang="en-US" altLang="x-none" sz="1865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						                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两组源区域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&lt;head&gt;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 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 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name=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</a:t>
            </a:r>
            <a:r>
              <a:rPr lang="en-US" altLang="x-none" sz="186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”} 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Default Title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{/block}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</a:t>
            </a:r>
            <a:br>
              <a:rPr lang="zh-CN" altLang="en-US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&lt;body&gt;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 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name=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</a:t>
            </a:r>
            <a:r>
              <a:rPr lang="en-US" altLang="x-none" sz="186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content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”} 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Default Content 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{/block}</a:t>
            </a:r>
            <a:endParaRPr lang="zh-CN" altLang="en-US" sz="1865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&lt;/body&gt;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9460" name="矩形 4"/>
          <p:cNvSpPr/>
          <p:nvPr/>
        </p:nvSpPr>
        <p:spPr>
          <a:xfrm>
            <a:off x="430953" y="3621193"/>
            <a:ext cx="10287000" cy="179832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子模板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(child.tpl)--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使用相同的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区域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将父模板中对应的内容覆盖 </a:t>
            </a:r>
            <a:endParaRPr lang="en-US" altLang="x-none" sz="1865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extends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file="</a:t>
            </a:r>
            <a:r>
              <a:rPr lang="en-US" altLang="x-none" sz="186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parent.tpl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"}</a:t>
            </a:r>
            <a:endParaRPr lang="zh-CN" altLang="en-US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 </a:t>
            </a:r>
            <a:r>
              <a:rPr lang="zh-CN" altLang="en-US" sz="1865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在子模板重写父模板中同名区域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name=“</a:t>
            </a:r>
            <a:r>
              <a:rPr lang="en-US" altLang="x-none" sz="186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”}	</a:t>
            </a:r>
            <a:endParaRPr lang="en-US" altLang="x-none" sz="1865" b="1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Page Title</a:t>
            </a:r>
            <a:endParaRPr lang="zh-CN" altLang="en-US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en-US" sz="186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矩形 5"/>
          <p:cNvSpPr/>
          <p:nvPr/>
        </p:nvSpPr>
        <p:spPr>
          <a:xfrm>
            <a:off x="4320540" y="4203912"/>
            <a:ext cx="6572251" cy="179832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&lt;head&gt;    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输出结果</a:t>
            </a:r>
            <a:endParaRPr lang="en-US" altLang="x-none" sz="1865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 </a:t>
            </a:r>
            <a:r>
              <a:rPr lang="en-US" altLang="x-none" sz="1865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Page Title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 </a:t>
            </a:r>
            <a:r>
              <a:rPr lang="en-US" altLang="x-none" sz="1865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</a:t>
            </a:r>
            <a:r>
              <a:rPr lang="zh-CN" altLang="en-US" sz="1865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被子模板替换覆盖</a:t>
            </a:r>
            <a:br>
              <a:rPr lang="zh-CN" altLang="en-US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&lt;body&gt;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Default Content        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没有被覆盖，输出原值</a:t>
            </a:r>
            <a:endParaRPr lang="en-US" altLang="x-none" sz="1865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&lt;/body&gt;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1.3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合并子模板和父模板的</a:t>
            </a:r>
            <a:r>
              <a:rPr lang="en-US" altLang="x-none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{block}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标签内容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483" name="矩形 3"/>
          <p:cNvSpPr/>
          <p:nvPr/>
        </p:nvSpPr>
        <p:spPr>
          <a:xfrm>
            <a:off x="718397" y="932604"/>
            <a:ext cx="10287000" cy="208280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1. </a:t>
            </a:r>
            <a:r>
              <a:rPr lang="zh-CN" altLang="en-US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</a:t>
            </a: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append </a:t>
            </a:r>
            <a:r>
              <a:rPr lang="zh-CN" altLang="en-US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追加</a:t>
            </a: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标签选项标记</a:t>
            </a:r>
            <a:endParaRPr lang="en-US" altLang="x-none" sz="1865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父模板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(parent.tpl)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作为模板顶层的基模板，使用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在父模板中声明一组源区域</a:t>
            </a:r>
            <a:endParaRPr lang="en-US" altLang="x-none" sz="1865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						               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&lt;head&gt;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 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 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name=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</a:t>
            </a:r>
            <a:r>
              <a:rPr lang="en-US" altLang="x-none" sz="186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”} </a:t>
            </a: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 -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{/block}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</a:t>
            </a:r>
            <a:br>
              <a:rPr lang="zh-CN" altLang="en-US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0484" name="矩形 4"/>
          <p:cNvSpPr/>
          <p:nvPr/>
        </p:nvSpPr>
        <p:spPr>
          <a:xfrm>
            <a:off x="718397" y="3045460"/>
            <a:ext cx="10287000" cy="151384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子模板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(child.tpl)  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使用相同的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区域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zh-CN" altLang="en-US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通过</a:t>
            </a:r>
            <a:r>
              <a:rPr lang="en-US" altLang="x-none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append</a:t>
            </a:r>
            <a:r>
              <a:rPr lang="zh-CN" altLang="en-US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添加到父模板原内容的后面</a:t>
            </a:r>
            <a:endParaRPr lang="en-US" altLang="x-none" sz="1865" b="1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extends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file="</a:t>
            </a:r>
            <a:r>
              <a:rPr lang="en-US" altLang="x-none" sz="186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parent.tpl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"}</a:t>
            </a:r>
            <a:endParaRPr lang="zh-CN" altLang="en-US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name=“</a:t>
            </a:r>
            <a:r>
              <a:rPr lang="en-US" altLang="x-none" sz="186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 </a:t>
            </a: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append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	</a:t>
            </a:r>
            <a:endParaRPr lang="en-US" altLang="x-none" sz="1865" b="1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Page Title</a:t>
            </a:r>
            <a:endParaRPr lang="zh-CN" altLang="en-US" sz="1865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en-US" sz="186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矩形 5"/>
          <p:cNvSpPr/>
          <p:nvPr/>
        </p:nvSpPr>
        <p:spPr>
          <a:xfrm>
            <a:off x="718820" y="4581313"/>
            <a:ext cx="10276840" cy="179832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加载输出</a:t>
            </a:r>
            <a:r>
              <a:rPr lang="en-US" altLang="x-none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child.tpl</a:t>
            </a:r>
            <a:r>
              <a:rPr lang="zh-CN" altLang="en-US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模板的结果如下所示</a:t>
            </a:r>
            <a:endParaRPr lang="en-US" altLang="x-none" sz="1865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</a:t>
            </a:r>
            <a:endParaRPr lang="zh-CN" altLang="en-US" sz="1865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&lt;head&gt;</a:t>
            </a:r>
            <a:endParaRPr lang="en-US" altLang="x-none" sz="1865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 </a:t>
            </a:r>
            <a:r>
              <a:rPr lang="en-US" altLang="x-none" sz="1865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 - Page Title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     </a:t>
            </a:r>
            <a:r>
              <a:rPr lang="en-US" altLang="x-none" sz="1865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</a:t>
            </a:r>
            <a:r>
              <a:rPr lang="zh-CN" altLang="en-US" sz="1865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内容合并</a:t>
            </a:r>
            <a:br>
              <a:rPr lang="zh-CN" altLang="en-US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zh-CN" altLang="en-US" sz="1865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3"/>
          <p:cNvSpPr/>
          <p:nvPr/>
        </p:nvSpPr>
        <p:spPr>
          <a:xfrm>
            <a:off x="799042" y="352425"/>
            <a:ext cx="10382249" cy="208280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2. </a:t>
            </a:r>
            <a:r>
              <a:rPr lang="zh-CN" altLang="en-US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</a:t>
            </a: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prepend </a:t>
            </a:r>
            <a:r>
              <a:rPr lang="zh-CN" altLang="en-US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追加</a:t>
            </a: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标签选项标记</a:t>
            </a:r>
            <a:endParaRPr lang="en-US" altLang="x-none" sz="1865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父模板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(parent.tpl)-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作为模板顶层的基模板，使用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在父模板中声明一组源区域</a:t>
            </a:r>
            <a:endParaRPr lang="en-US" altLang="x-none" sz="1865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						               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&lt;head&gt;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 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 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name=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</a:t>
            </a:r>
            <a:r>
              <a:rPr lang="en-US" altLang="x-none" sz="186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”} </a:t>
            </a: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is my title 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{/block}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</a:t>
            </a:r>
            <a:br>
              <a:rPr lang="zh-CN" altLang="en-US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1507" name="矩形 4"/>
          <p:cNvSpPr/>
          <p:nvPr/>
        </p:nvSpPr>
        <p:spPr>
          <a:xfrm>
            <a:off x="798830" y="2639483"/>
            <a:ext cx="10369973" cy="151384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子模板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(child.tpl)  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使用相同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区域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zh-CN" altLang="en-US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通过</a:t>
            </a:r>
            <a:r>
              <a:rPr lang="en-US" altLang="x-none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prepend</a:t>
            </a:r>
            <a:r>
              <a:rPr lang="zh-CN" altLang="en-US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添加到父模板原内容的后面</a:t>
            </a:r>
            <a:endParaRPr lang="en-US" altLang="x-none" sz="1865" b="1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extends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file="</a:t>
            </a:r>
            <a:r>
              <a:rPr lang="en-US" altLang="x-none" sz="186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parent.tpl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"}</a:t>
            </a:r>
            <a:endParaRPr lang="zh-CN" altLang="en-US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name=“</a:t>
            </a:r>
            <a:r>
              <a:rPr lang="en-US" altLang="x-none" sz="186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 </a:t>
            </a: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prepend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	</a:t>
            </a:r>
            <a:endParaRPr lang="en-US" altLang="x-none" sz="1865" b="1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Page Title</a:t>
            </a:r>
            <a:endParaRPr lang="zh-CN" altLang="en-US" sz="1865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en-US" sz="186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矩形 5"/>
          <p:cNvSpPr/>
          <p:nvPr/>
        </p:nvSpPr>
        <p:spPr>
          <a:xfrm>
            <a:off x="798830" y="4153747"/>
            <a:ext cx="10367433" cy="179832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加载输出</a:t>
            </a:r>
            <a:r>
              <a:rPr lang="en-US" altLang="x-none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child.tpl</a:t>
            </a:r>
            <a:r>
              <a:rPr lang="zh-CN" altLang="en-US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模板的结果如下所示</a:t>
            </a:r>
            <a:endParaRPr lang="en-US" altLang="x-none" sz="1865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</a:t>
            </a:r>
            <a:endParaRPr lang="zh-CN" altLang="en-US" sz="1865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&lt;head&gt;</a:t>
            </a:r>
            <a:endParaRPr lang="en-US" altLang="x-none" sz="1865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 </a:t>
            </a:r>
            <a:r>
              <a:rPr lang="en-US" altLang="x-none" sz="1865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Page Title is my title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     </a:t>
            </a:r>
            <a:r>
              <a:rPr lang="en-US" altLang="x-none" sz="1865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</a:t>
            </a:r>
            <a:r>
              <a:rPr lang="zh-CN" altLang="en-US" sz="1865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内容合并</a:t>
            </a:r>
            <a:br>
              <a:rPr lang="zh-CN" altLang="en-US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zh-CN" altLang="en-US" sz="1865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3"/>
          <p:cNvSpPr/>
          <p:nvPr/>
        </p:nvSpPr>
        <p:spPr>
          <a:xfrm>
            <a:off x="654050" y="449580"/>
            <a:ext cx="11144251" cy="208280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3. </a:t>
            </a:r>
            <a:r>
              <a:rPr lang="zh-CN" altLang="en-US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</a:t>
            </a: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{$smarty.block.child}</a:t>
            </a:r>
            <a:r>
              <a:rPr lang="zh-CN" altLang="en-US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保留变量作为占位符</a:t>
            </a:r>
            <a:endParaRPr lang="en-US" altLang="x-none" sz="1865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父模板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(parent.tpl)-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作为模板顶层的基模板，使用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在父模板中声明一组源区域</a:t>
            </a:r>
            <a:endParaRPr lang="en-US" altLang="x-none" sz="1865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						               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&lt;head&gt;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 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name=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</a:t>
            </a:r>
            <a:r>
              <a:rPr lang="en-US" altLang="x-none" sz="186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”} 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The </a:t>
            </a: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{$smarty.block.child} 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was inserted here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{/block}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</a:t>
            </a:r>
            <a:br>
              <a:rPr lang="zh-CN" altLang="en-US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531" name="矩形 4"/>
          <p:cNvSpPr/>
          <p:nvPr/>
        </p:nvSpPr>
        <p:spPr>
          <a:xfrm>
            <a:off x="654050" y="2561167"/>
            <a:ext cx="11144251" cy="151384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子模板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(child.tpl)  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使用相同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区域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zh-CN" altLang="en-US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与父模板中同名区域合并</a:t>
            </a:r>
            <a:endParaRPr lang="en-US" altLang="x-none" sz="1865" b="1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extends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file="</a:t>
            </a:r>
            <a:r>
              <a:rPr lang="en-US" altLang="x-none" sz="186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parent.tpl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"}</a:t>
            </a:r>
            <a:endParaRPr lang="zh-CN" altLang="en-US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name=“</a:t>
            </a:r>
            <a:r>
              <a:rPr lang="en-US" altLang="x-none" sz="186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”}	</a:t>
            </a:r>
            <a:endParaRPr lang="en-US" altLang="x-none" sz="1865" b="1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Child Title</a:t>
            </a:r>
            <a:endParaRPr lang="zh-CN" altLang="en-US" sz="1865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en-US" sz="186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矩形 5"/>
          <p:cNvSpPr/>
          <p:nvPr/>
        </p:nvSpPr>
        <p:spPr>
          <a:xfrm>
            <a:off x="654050" y="4097867"/>
            <a:ext cx="11129433" cy="179832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加载输出</a:t>
            </a:r>
            <a:r>
              <a:rPr lang="en-US" altLang="x-none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child.tpl</a:t>
            </a:r>
            <a:r>
              <a:rPr lang="zh-CN" altLang="en-US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模板的结果如下所示</a:t>
            </a:r>
            <a:endParaRPr lang="en-US" altLang="x-none" sz="1865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</a:t>
            </a:r>
            <a:endParaRPr lang="zh-CN" altLang="en-US" sz="1865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&lt;head&gt;</a:t>
            </a:r>
            <a:endParaRPr lang="en-US" altLang="x-none" sz="1865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The </a:t>
            </a: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Child Title 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was inserted here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 </a:t>
            </a:r>
            <a:r>
              <a:rPr lang="en-US" altLang="x-none" sz="1865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</a:t>
            </a:r>
            <a:r>
              <a:rPr lang="zh-CN" altLang="en-US" sz="1865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内容替换</a:t>
            </a:r>
            <a:br>
              <a:rPr lang="zh-CN" altLang="en-US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zh-CN" altLang="en-US" sz="1865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3"/>
          <p:cNvSpPr/>
          <p:nvPr/>
        </p:nvSpPr>
        <p:spPr>
          <a:xfrm>
            <a:off x="537845" y="306493"/>
            <a:ext cx="10452100" cy="208280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4. </a:t>
            </a:r>
            <a:r>
              <a:rPr lang="zh-CN" altLang="en-US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</a:t>
            </a: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{$smarty.block.parent}</a:t>
            </a:r>
            <a:r>
              <a:rPr lang="zh-CN" altLang="en-US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保留变量作为占位符</a:t>
            </a:r>
            <a:endParaRPr lang="en-US" altLang="x-none" sz="1865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父模板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(parent.tpl)-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作为模板顶层的基模板，使用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在父模板中声明一组源区域</a:t>
            </a:r>
            <a:endParaRPr lang="en-US" altLang="x-none" sz="1865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						               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&lt;head&gt;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 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name=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</a:t>
            </a:r>
            <a:r>
              <a:rPr lang="en-US" altLang="x-none" sz="186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”} </a:t>
            </a: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 Title</a:t>
            </a:r>
            <a:r>
              <a:rPr lang="en-US" altLang="x-none" sz="1865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{/block}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</a:t>
            </a:r>
            <a:br>
              <a:rPr lang="zh-CN" altLang="en-US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3555" name="矩形 4"/>
          <p:cNvSpPr/>
          <p:nvPr/>
        </p:nvSpPr>
        <p:spPr>
          <a:xfrm>
            <a:off x="537845" y="2418080"/>
            <a:ext cx="10477500" cy="151384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子模板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(child.tpl)  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使用相同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{block}</a:t>
            </a:r>
            <a:r>
              <a:rPr lang="zh-CN" altLang="en-US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区域</a:t>
            </a: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zh-CN" altLang="en-US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与父模板中同名区域合并</a:t>
            </a:r>
            <a:endParaRPr lang="en-US" altLang="x-none" sz="1865" b="1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extends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file="</a:t>
            </a:r>
            <a:r>
              <a:rPr lang="en-US" altLang="x-none" sz="186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parent.tpl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"}</a:t>
            </a:r>
            <a:endParaRPr lang="zh-CN" altLang="en-US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name=“</a:t>
            </a:r>
            <a:r>
              <a:rPr lang="en-US" altLang="x-none" sz="186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title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”}	</a:t>
            </a:r>
            <a:endParaRPr lang="en-US" altLang="x-none" sz="1865" b="1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You will see now – {$</a:t>
            </a: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smarty.block.parent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 --here</a:t>
            </a:r>
            <a:endParaRPr lang="zh-CN" altLang="en-US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block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en-US" sz="186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矩形 5"/>
          <p:cNvSpPr/>
          <p:nvPr/>
        </p:nvSpPr>
        <p:spPr>
          <a:xfrm>
            <a:off x="537845" y="3954780"/>
            <a:ext cx="10464800" cy="179832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加载输出</a:t>
            </a:r>
            <a:r>
              <a:rPr lang="en-US" altLang="x-none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child.tpl</a:t>
            </a:r>
            <a:r>
              <a:rPr lang="zh-CN" altLang="en-US" sz="186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模板的结果如下所示</a:t>
            </a:r>
            <a:endParaRPr lang="en-US" altLang="x-none" sz="1865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</a:t>
            </a:r>
            <a:endParaRPr lang="zh-CN" altLang="en-US" sz="1865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&lt;head&gt;</a:t>
            </a:r>
            <a:endParaRPr lang="en-US" altLang="x-none" sz="1865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You will see now –</a:t>
            </a:r>
            <a:r>
              <a:rPr lang="en-US" altLang="x-none" sz="1865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Parent Title 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--here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   </a:t>
            </a:r>
            <a:r>
              <a:rPr lang="en-US" altLang="x-none" sz="1865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</a:t>
            </a:r>
            <a:r>
              <a:rPr lang="zh-CN" altLang="en-US" sz="1865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内容替换</a:t>
            </a:r>
            <a:br>
              <a:rPr lang="zh-CN" altLang="en-US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zh-CN" altLang="en-US" sz="1865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5832</Words>
  <Application>WPS 演示</Application>
  <PresentationFormat>自定义</PresentationFormat>
  <Paragraphs>249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黑体</vt:lpstr>
      <vt:lpstr>Arial Unicode MS</vt:lpstr>
      <vt:lpstr>云和</vt:lpstr>
      <vt:lpstr>PowerPoint 演示文稿</vt:lpstr>
      <vt:lpstr>PowerPoint 演示文稿</vt:lpstr>
      <vt:lpstr>1. Smarty模板继承</vt:lpstr>
      <vt:lpstr>1.1 使用{extends}函数实现模板继承</vt:lpstr>
      <vt:lpstr>1.2 在子模板中覆盖父模板中的部分内容区域</vt:lpstr>
      <vt:lpstr>1.3 合并子模板和父模板的{block}标签内容</vt:lpstr>
      <vt:lpstr>PowerPoint 演示文稿</vt:lpstr>
      <vt:lpstr>PowerPoint 演示文稿</vt:lpstr>
      <vt:lpstr>PowerPoint 演示文稿</vt:lpstr>
      <vt:lpstr>2.静态缓存/页面静态化</vt:lpstr>
      <vt:lpstr>2.1 output buffer 输出缓冲</vt:lpstr>
      <vt:lpstr>2.2 PHP中实现页面静态化缓存</vt:lpstr>
      <vt:lpstr>3. Smarty的缓存控制</vt:lpstr>
      <vt:lpstr>3.1 在Smarty中控制缓存</vt:lpstr>
      <vt:lpstr>PowerPoint 演示文稿</vt:lpstr>
      <vt:lpstr>3.3  每个模板多个缓存</vt:lpstr>
      <vt:lpstr>3.4 关闭局部缓存</vt:lpstr>
      <vt:lpstr>3.5 清除缓存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198</cp:revision>
  <dcterms:created xsi:type="dcterms:W3CDTF">2016-09-06T02:25:00Z</dcterms:created>
  <dcterms:modified xsi:type="dcterms:W3CDTF">2019-09-11T07:46:43Z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