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80" r:id="rId6"/>
    <p:sldId id="270" r:id="rId7"/>
    <p:sldId id="292" r:id="rId8"/>
    <p:sldId id="294" r:id="rId9"/>
    <p:sldId id="281" r:id="rId10"/>
    <p:sldId id="272" r:id="rId11"/>
    <p:sldId id="305" r:id="rId12"/>
    <p:sldId id="273" r:id="rId13"/>
    <p:sldId id="274" r:id="rId14"/>
    <p:sldId id="276" r:id="rId15"/>
    <p:sldId id="277" r:id="rId16"/>
    <p:sldId id="278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/>
    <p:restoredTop sz="94828"/>
  </p:normalViewPr>
  <p:slideViewPr>
    <p:cSldViewPr snapToGrid="0" snapToObjects="1">
      <p:cViewPr varScale="1">
        <p:scale>
          <a:sx n="108" d="100"/>
          <a:sy n="108" d="100"/>
        </p:scale>
        <p:origin x="-106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开发原则：统一。包括程序的命名。程序内名称的命名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开发原则：统一。包括程序的命名。程序内名称的命名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99033" y="6457952"/>
            <a:ext cx="2844800" cy="365125"/>
          </a:xfr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23392" y="1316765"/>
            <a:ext cx="9121013" cy="960967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66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213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86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07683" y="15833"/>
            <a:ext cx="10972800" cy="1143000"/>
          </a:xfrm>
        </p:spPr>
        <p:txBody>
          <a:bodyPr>
            <a:normAutofit/>
          </a:bodyPr>
          <a:lstStyle>
            <a:lvl1pPr algn="l">
              <a:defRPr sz="373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8213" y="6356773"/>
            <a:ext cx="8945880" cy="1016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1338560" y="6356773"/>
            <a:ext cx="783167" cy="1016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093" y="5775113"/>
            <a:ext cx="2294467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977" y="2678960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993" y="1605280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1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1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8162" y="3077687"/>
            <a:ext cx="2643994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27474" y="452967"/>
            <a:ext cx="9595273" cy="960967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目录下创建</a:t>
            </a: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类，继承</a:t>
            </a: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Core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类，文件名叫：</a:t>
            </a: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Model.class.php</a:t>
            </a:r>
            <a:endParaRPr lang="en-US" altLang="zh-CN" sz="266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9220" name="Rectangle 1"/>
          <p:cNvSpPr/>
          <p:nvPr/>
        </p:nvSpPr>
        <p:spPr>
          <a:xfrm>
            <a:off x="623148" y="1356494"/>
            <a:ext cx="10662073" cy="49713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anchor="ctr">
            <a:spAutoFit/>
          </a:bodyPr>
          <a:lstStyle/>
          <a:p>
            <a:pPr eaLnBrk="0" hangingPunct="0"/>
            <a:r>
              <a:rPr lang="en-US" altLang="zh-CN" sz="1865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/**</a:t>
            </a:r>
            <a:endParaRPr lang="en-US" altLang="zh-CN" sz="1865" dirty="0" smtClean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865" dirty="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* </a:t>
            </a:r>
            <a:r>
              <a:rPr lang="zh-CN" altLang="en-US" sz="1865" dirty="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模型的基础类</a:t>
            </a:r>
            <a:endParaRPr lang="zh-CN" altLang="en-US" sz="1865" dirty="0" smtClean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865" dirty="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*</a:t>
            </a:r>
            <a:r>
              <a:rPr lang="en-US" altLang="zh-CN" sz="1865" dirty="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endParaRPr lang="en-US" altLang="zh-CN" sz="1865" dirty="0" smtClean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class Model extends Core{</a:t>
            </a:r>
            <a:endParaRPr lang="en-US" altLang="x-none" sz="1865" smtClean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protected static $db;</a:t>
            </a:r>
            <a:endParaRPr lang="en-US" altLang="x-none" sz="1865" smtClean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public function __construct(){</a:t>
            </a:r>
            <a:endParaRPr lang="en-US" altLang="x-none" sz="1865" smtClean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//</a:t>
            </a:r>
            <a:r>
              <a:rPr lang="zh-CN" altLang="en-US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连接数据库</a:t>
            </a:r>
            <a:endParaRPr lang="zh-CN" altLang="en-US" sz="1865" smtClean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try{</a:t>
            </a:r>
            <a:endParaRPr lang="en-US" altLang="x-none" sz="1865" smtClean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$pdo=new PDO('mysql:host=127.0.0.1;port=3306;dbname=yhshop','root','root',</a:t>
            </a:r>
            <a:endParaRPr lang="en-US" altLang="x-none" sz="1865" smtClean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       array(PDO::ATTR_ERRMODE=&gt;PDO::ERRMODE_EXCEPTION));</a:t>
            </a:r>
            <a:endParaRPr lang="en-US" altLang="x-none" sz="1865" smtClean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$pdo-&gt;exec('set names utf8');</a:t>
            </a:r>
            <a:endParaRPr lang="en-US" altLang="x-none" sz="1865" smtClean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self::$db=$pdo;</a:t>
            </a:r>
            <a:endParaRPr lang="en-US" altLang="x-none" sz="1865" smtClean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}catch(PDOException $e){</a:t>
            </a:r>
            <a:endParaRPr lang="en-US" altLang="x-none" sz="1865" smtClean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echo $e-&gt;getMessage();</a:t>
            </a:r>
            <a:endParaRPr lang="en-US" altLang="x-none" sz="1865" smtClean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}</a:t>
            </a:r>
            <a:endParaRPr lang="en-US" altLang="x-none" sz="1865" smtClean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}</a:t>
            </a:r>
            <a:endParaRPr lang="en-US" altLang="x-none" sz="1865" smtClean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smtClean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en-US" altLang="x-none" sz="1865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34247" y="178647"/>
            <a:ext cx="10764520" cy="59410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4.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基于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MVC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完成商品列表功能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1). 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录下创建一个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GoodsController.class.php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GoodsController extends Controller{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public function goodsList(){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//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控制调用对应的模型来操作数据</a:t>
            </a:r>
            <a:endParaRPr lang="zh-CN" altLang="en-US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实例化模型类</a:t>
            </a:r>
            <a:endParaRPr lang="zh-CN" altLang="en-US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$goodsModel=new GoodsModel();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$goods=$goodsModel-&gt;getGoodsList();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分配数据</a:t>
            </a:r>
            <a:endParaRPr lang="zh-CN" altLang="en-US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$this-&gt;assign('goods',$goods);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//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调用视图来展示页面</a:t>
            </a:r>
            <a:endParaRPr lang="zh-CN" altLang="en-US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$this-&gt;display('goodsList.html');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21740" lvl="2" indent="-459740">
              <a:lnSpc>
                <a:spcPct val="60000"/>
              </a:lnSpc>
              <a:buNone/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19200" lvl="2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27473" y="251461"/>
            <a:ext cx="10764520" cy="59410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). </a:t>
            </a:r>
            <a:r>
              <a:rPr lang="zh-CN" altLang="en-US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目录下创建一个</a:t>
            </a: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GoodsModel.class.php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GoodsModel extends Model{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定义模型对应的表名</a:t>
            </a:r>
            <a:endParaRPr lang="zh-CN" altLang="en-US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 $table='goods';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操作数据库查询所有商品信息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public function getGoodsList(){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$res=self::$db-&gt;query("select * from $this-&gt;table");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if($res &amp;&amp; $res-&gt;rowCount()&gt;0){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$goods=$res-&gt;fetchAll(PDO::FETCH_ASSOC);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return $goods;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}else{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return false;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}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19200" lvl="2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1453" y="175845"/>
            <a:ext cx="10764520" cy="63744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65000" lnSpcReduction="20000"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37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37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). </a:t>
            </a:r>
            <a:r>
              <a:rPr lang="zh-CN" altLang="en-US" sz="37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37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37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目录下创建一个</a:t>
            </a:r>
            <a:r>
              <a:rPr lang="en-US" altLang="zh-CN" sz="37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goods.html</a:t>
            </a:r>
            <a:r>
              <a:rPr lang="zh-CN" altLang="en-US" sz="37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zh-CN" altLang="en-US" sz="37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&lt;!DOCTYPE html&gt;</a:t>
            </a:r>
            <a:endParaRPr lang="en-US" altLang="zh-CN" sz="21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&lt;html&gt;</a:t>
            </a:r>
            <a:endParaRPr lang="en-US" altLang="zh-CN" sz="21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&lt;head lang="en"&gt;</a:t>
            </a:r>
            <a:endParaRPr lang="en-US" altLang="zh-CN" sz="21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&lt;meta charset="UTF-8"&gt;</a:t>
            </a:r>
            <a:endParaRPr lang="en-US" altLang="zh-CN" sz="21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&lt;title&gt;&lt;/title&gt;</a:t>
            </a:r>
            <a:endParaRPr lang="en-US" altLang="zh-CN" sz="21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&lt;/head&gt;</a:t>
            </a:r>
            <a:endParaRPr lang="en-US" altLang="zh-CN" sz="21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  <a:endParaRPr lang="en-US" altLang="zh-CN" sz="21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&lt;dl&gt;</a:t>
            </a:r>
            <a:endParaRPr lang="en-US" altLang="zh-CN" sz="21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&lt;dt&gt;</a:t>
            </a:r>
            <a:r>
              <a:rPr lang="zh-CN" altLang="en-US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商品列表</a:t>
            </a:r>
            <a:r>
              <a:rPr lang="en-US" altLang="zh-C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&lt;/dt&gt;</a:t>
            </a:r>
            <a:endParaRPr lang="en-US" altLang="zh-CN" sz="21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78940" lvl="3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{foreach $goods as $v}</a:t>
            </a:r>
            <a:endParaRPr lang="en-US" altLang="zh-CN" sz="2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78940" lvl="3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&lt;dd&gt;</a:t>
            </a:r>
            <a:endParaRPr lang="en-US" altLang="zh-CN" sz="2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78940" lvl="3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&lt;span&gt;{$v@iteration}&lt;/span&gt;</a:t>
            </a:r>
            <a:endParaRPr lang="en-US" altLang="zh-CN" sz="2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78940" lvl="3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&lt;a href=""&gt;{$v.goodsname}&lt;/a&gt;</a:t>
            </a:r>
            <a:endParaRPr lang="en-US" altLang="zh-CN" sz="2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78940" lvl="3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&lt;/dd&gt;</a:t>
            </a:r>
            <a:endParaRPr lang="en-US" altLang="zh-CN" sz="2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78940" lvl="3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{foreachelse}</a:t>
            </a:r>
            <a:endParaRPr lang="en-US" altLang="zh-CN" sz="2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78940" lvl="3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&lt;dd&gt;</a:t>
            </a:r>
            <a:endParaRPr lang="en-US" altLang="zh-CN" sz="2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78940" lvl="3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&lt;h1&gt;</a:t>
            </a:r>
            <a:r>
              <a:rPr lang="zh-CN" altLang="en-US" sz="2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没有找到相应的数据</a:t>
            </a:r>
            <a:r>
              <a:rPr lang="en-US" altLang="zh-CN" sz="2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&lt;/h1&gt;</a:t>
            </a:r>
            <a:endParaRPr lang="en-US" altLang="zh-CN" sz="2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78940" lvl="3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&lt;/dd&gt;</a:t>
            </a:r>
            <a:endParaRPr lang="en-US" altLang="zh-CN" sz="2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78940" lvl="3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{/foreach}</a:t>
            </a:r>
            <a:endParaRPr lang="en-US" altLang="zh-CN" sz="21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&lt;/dl&gt;</a:t>
            </a:r>
            <a:endParaRPr lang="en-US" altLang="zh-CN" sz="21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en-US" altLang="zh-CN" sz="21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&lt;/html&gt;</a:t>
            </a:r>
            <a:endParaRPr lang="zh-CN" altLang="en-US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335280" y="260351"/>
            <a:ext cx="9601200" cy="853016"/>
          </a:xfrm>
        </p:spPr>
        <p:txBody>
          <a:bodyPr vert="horz" wrap="square" lIns="121920" tIns="60960" rIns="121920" bIns="60960" rtlCol="0" anchor="ctr"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1.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MVC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137" y="1199515"/>
            <a:ext cx="10665460" cy="450215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457200" indent="-457200" defTabSz="1218565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v"/>
              <a:defRPr/>
            </a:pPr>
            <a:r>
              <a:rPr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MVC全名是Model View Controller，是模型(model)－视图(view)－控制器(controller)的缩写，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</a:t>
            </a:r>
            <a:r>
              <a:rPr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一种软件架构模式，用一种业务逻辑、数据、界面显示分离的方法组织代码，将业务逻辑聚集到一个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部件</a:t>
            </a:r>
            <a:r>
              <a:rPr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里面，在改进和个性化定制界面及用户交互的同时，不需要重新编写业务逻辑。</a:t>
            </a:r>
            <a:endParaRPr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indent="-342900" algn="l" defTabSz="914400" fontAlgn="base">
              <a:lnSpc>
                <a:spcPct val="140000"/>
              </a:lnSpc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大部分的主流框架都是基于MVC模式进行编写的，大多数公司的web开发也是基于MVC模式</a:t>
            </a:r>
            <a:endParaRPr kumimoji="0" sz="2135" i="0" u="none" strike="noStrike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 defTabSz="914400" fontAlgn="base">
              <a:lnSpc>
                <a:spcPct val="140000"/>
              </a:lnSpc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MVC的优势</a:t>
            </a:r>
            <a:endParaRPr kumimoji="0" sz="2135" i="0" u="none" strike="noStrike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l" defTabSz="914400" fontAlgn="base">
              <a:lnSpc>
                <a:spcPct val="140000"/>
              </a:lnSpc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有利于开发中的分工</a:t>
            </a:r>
            <a:endParaRPr kumimoji="0" sz="2135" i="0" u="none" strike="noStrike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l" defTabSz="914400" fontAlgn="base">
              <a:lnSpc>
                <a:spcPct val="140000"/>
              </a:lnSpc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有利于代码的重用</a:t>
            </a:r>
            <a:endParaRPr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335280" y="260351"/>
            <a:ext cx="9601200" cy="853016"/>
          </a:xfrm>
        </p:spPr>
        <p:txBody>
          <a:bodyPr vert="horz" wrap="square" lIns="121920" tIns="60960" rIns="121920" bIns="60960" rtlCol="0" anchor="ctr">
            <a:norm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MVC</a:t>
            </a:r>
            <a:r>
              <a:rPr lang="zh-CN" altLang="en-US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工作原理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340" y="1113155"/>
            <a:ext cx="7860030" cy="476377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457200" indent="-457200" defTabSz="1218565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v"/>
              <a:defRPr/>
            </a:pP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MVC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的处理过程</a:t>
            </a: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首先控制器接收用户的请求，并按照请求选取合适的模型来进行处理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②模型按照控制器指令取相应的数据</a:t>
            </a: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并将数据返回给控制器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③最后控制器调用相应的视图显示数据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fontAlgn="base">
              <a:lnSpc>
                <a:spcPct val="140000"/>
              </a:lnSpc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总结:</a:t>
            </a:r>
            <a:endParaRPr lang="en-US" altLang="zh-CN"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algn="l">
              <a:lnSpc>
                <a:spcPct val="16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C(control) 控制器：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用户请求调用模型和视图</a:t>
            </a:r>
            <a:endParaRPr lang="en-US" altLang="zh-CN"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algn="l">
              <a:lnSpc>
                <a:spcPct val="16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M(模型) ：处理数据</a:t>
            </a:r>
            <a:endParaRPr lang="en-US" altLang="zh-CN"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algn="l">
              <a:lnSpc>
                <a:spcPct val="16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 (view)视图 ：向用户展示数据。</a:t>
            </a:r>
            <a:endParaRPr lang="en-US" altLang="zh-CN" sz="213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0" y="829310"/>
            <a:ext cx="3761740" cy="5047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028700"/>
            <a:ext cx="11188065" cy="4959985"/>
          </a:xfrm>
        </p:spPr>
        <p:txBody>
          <a:bodyPr>
            <a:normAutofit fontScale="87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在网上经常被成为单一入口机制，单一付款指在一个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web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应用程序中，所有的请求都指向一个脚本文件，例如我们经常看到某一个网站所有的页面都是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index.php?xxx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这样的形式。所有对使用程序的访问都是必须通过这个入口。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在一个项目中控制器有很多，方法有很多，通过一个入口文件调用控制器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宋体" panose="02010600030101010101" pitchFamily="2" charset="-122"/>
              </a:rPr>
              <a:t>单一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入口的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URL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格式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http://www.test.com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/index.php?c=控制器名&amp;m=方法名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使用单一入口有什么好处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防卫限制只需要限制这一个文件就可以了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我们用一个文件去调用控制器，让控制器去调用模型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入口程序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23392" y="1316765"/>
            <a:ext cx="9121013" cy="1514358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基于</a:t>
            </a:r>
            <a:r>
              <a:rPr lang="en-US" altLang="zh-CN" smtClean="0"/>
              <a:t>MVC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sym typeface="宋体" panose="02010600030101010101" pitchFamily="2" charset="-122"/>
              </a:rPr>
              <a:t>软件架构模式搭建项目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sym typeface="宋体" panose="02010600030101010101" pitchFamily="2" charset="-122"/>
            </a:endParaRPr>
          </a:p>
          <a:p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sym typeface="宋体" panose="02010600030101010101" pitchFamily="2" charset="-122"/>
              </a:rPr>
              <a:t>基于单入口文件访问项目</a:t>
            </a:r>
            <a:endParaRPr lang="en-US" altLang="zh-CN" smtClean="0">
              <a:solidFill>
                <a:schemeClr val="tx1">
                  <a:lumMod val="95000"/>
                  <a:lumOff val="5000"/>
                </a:schemeClr>
              </a:solidFill>
              <a:sym typeface="宋体" panose="02010600030101010101" pitchFamily="2" charset="-122"/>
            </a:endParaRPr>
          </a:p>
          <a:p>
            <a:pPr lvl="1"/>
            <a:r>
              <a:rPr lang="en-US" altLang="zh-CN" smtClean="0"/>
              <a:t>http://127.0.0.1/index.php?c=Goods&amp;a=goodsList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Demo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028700"/>
            <a:ext cx="11499427" cy="5367867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创建目录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结</a:t>
            </a:r>
            <a:r>
              <a:rPr lang="zh-CN" alt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构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en-US" altLang="zh-CN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Model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M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模型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层目录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(M)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Controller      C(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控制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层目录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(C)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View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en-US" altLang="zh-CN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V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视图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 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层目录（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的模板目录）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Public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   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公共资源目录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libs	    Smarty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库（解压到这里即可）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View_c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    Smarty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模板编译目录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05" lvl="0" indent="-344805">
              <a:lnSpc>
                <a:spcPct val="130000"/>
              </a:lnSpc>
              <a:buNone/>
            </a:pPr>
            <a:r>
              <a:rPr lang="en-US" altLang="zh-CN" sz="2400" smtClean="0">
                <a:sym typeface="+mn-ea"/>
              </a:rPr>
              <a:t>		index.php  </a:t>
            </a:r>
            <a:r>
              <a:rPr lang="zh-CN" altLang="en-US" sz="2400" smtClean="0">
                <a:sym typeface="+mn-ea"/>
              </a:rPr>
              <a:t>入口文件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905" lvl="0" indent="-344805">
              <a:lnSpc>
                <a:spcPct val="170000"/>
              </a:lnSpc>
              <a:buNone/>
            </a:pPr>
            <a:r>
              <a:rPr lang="en-US" altLang="x-none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en-US" altLang="x-none" sz="266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使用</a:t>
            </a:r>
            <a:r>
              <a:rPr lang="en-US" altLang="zh-CN"/>
              <a:t>MVC</a:t>
            </a:r>
            <a:r>
              <a:rPr lang="zh-CN" altLang="en-US"/>
              <a:t>框架模式搭建框架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/>
          <p:nvPr/>
        </p:nvSpPr>
        <p:spPr>
          <a:xfrm>
            <a:off x="695765" y="1082990"/>
            <a:ext cx="11049000" cy="50253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zh-CN" sz="2135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/**</a:t>
            </a:r>
            <a:endParaRPr lang="en-US" altLang="zh-CN" sz="2135" smtClean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2135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* </a:t>
            </a:r>
            <a:r>
              <a:rPr lang="zh-CN" altLang="en-US" sz="2135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入口文件</a:t>
            </a:r>
            <a:r>
              <a:rPr lang="zh-CN" altLang="en-US" sz="2135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lang="en-US" altLang="zh-CN" sz="2135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index</a:t>
            </a:r>
            <a:r>
              <a:rPr lang="en-US" altLang="zh-CN" sz="2135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.php</a:t>
            </a:r>
            <a:endParaRPr lang="zh-CN" altLang="en-US" sz="2135" smtClean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2135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*</a:t>
            </a:r>
            <a:r>
              <a:rPr lang="en-US" altLang="zh-CN" sz="2135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endParaRPr lang="en-US" altLang="zh-CN" sz="2135" smtClean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session_start();</a:t>
            </a:r>
            <a:endParaRPr lang="en-US" altLang="x-none" sz="2135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date_default_timezone_set('PRC');</a:t>
            </a:r>
            <a:endParaRPr lang="en-US" altLang="x-none" sz="2135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2135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//项目根目录</a:t>
            </a:r>
            <a:endParaRPr lang="en-US" altLang="x-none" sz="2135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define('ROOT',str_replace('\\','/',dirname(__FILE__)).'/');</a:t>
            </a:r>
            <a:endParaRPr lang="en-US" altLang="x-none" sz="2135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2135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//文件包含默认路径</a:t>
            </a:r>
            <a:endParaRPr lang="en-US" altLang="x-none" sz="2135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set_include_path(get_include_path()</a:t>
            </a:r>
            <a:endParaRPr lang="en-US" altLang="x-none" sz="2135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.PATH_SEPARATOR.ROOT.'Controller'</a:t>
            </a:r>
            <a:endParaRPr lang="en-US" altLang="x-none" sz="2135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.PATH_SEPARATOR.ROOT.'Model'</a:t>
            </a:r>
            <a:endParaRPr lang="en-US" altLang="x-none" sz="2135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.PATH_SEPARATOR.ROOT.'libs'</a:t>
            </a:r>
            <a:endParaRPr lang="en-US" altLang="x-none" sz="2135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.PATH_SEPARATOR.ROOT.'libs/plugins'</a:t>
            </a:r>
            <a:endParaRPr lang="en-US" altLang="x-none" sz="2135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.PATH_SEPARATOR.ROOT.'libs/sysplugins'</a:t>
            </a:r>
            <a:endParaRPr lang="en-US" altLang="x-none" sz="2135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2135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endParaRPr lang="en-US" altLang="x-none" sz="2135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sz="quarter" idx="4294967295"/>
          </p:nvPr>
        </p:nvSpPr>
        <p:spPr>
          <a:xfrm>
            <a:off x="527474" y="452967"/>
            <a:ext cx="9595273" cy="9609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在项目根目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录下创</a:t>
            </a:r>
            <a:r>
              <a:rPr lang="zh-CN" altLang="en-US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建单一入口文件</a:t>
            </a:r>
            <a:r>
              <a:rPr lang="en-US" altLang="zh-CN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index.php</a:t>
            </a:r>
            <a:endParaRPr lang="en-US" altLang="zh-CN" sz="2665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/>
          <p:nvPr/>
        </p:nvSpPr>
        <p:spPr>
          <a:xfrm>
            <a:off x="461645" y="323533"/>
            <a:ext cx="11709400" cy="5908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rgbClr val="004C2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//自动加载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function autoload($className){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if( file_exists(ROOT.'libs/plugins/'.$className.'.php') || file_exists(ROOT.'libs/sysplugins/'.$className.'.php') ){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include_once $className.'.php';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}else{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include_once $className.'.class.php';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}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rgbClr val="004C2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//php7中用sql_autoload_register取代了__autoload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spl_autoload_register('autoload');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rgbClr val="004C2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//获取用户请求的控制器名称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$c = isset($_GET['c']) ? $_GET['c'].'Controller' : 'IndexController';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endParaRPr lang="en-US" altLang="x-none" smtClean="0">
              <a:solidFill>
                <a:srgbClr val="004C22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rgbClr val="004C2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//实例化控制器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if(file_exists(ROOT.'Controller/'.$c.'.class.php')){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$controller = new $c();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}else{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die('控制器不存在');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en-US" altLang="x-none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27474" y="250402"/>
            <a:ext cx="9595273" cy="960967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录下创</a:t>
            </a:r>
            <a:r>
              <a:rPr lang="zh-CN" altLang="en-US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</a:t>
            </a:r>
            <a:r>
              <a:rPr lang="en-US" altLang="zh-CN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，继承</a:t>
            </a: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Core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类，文件名叫</a:t>
            </a:r>
            <a:r>
              <a:rPr lang="zh-CN" altLang="en-US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665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Controller.class.php</a:t>
            </a:r>
            <a:endParaRPr lang="en-US" altLang="zh-CN" sz="266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9220" name="Rectangle 1"/>
          <p:cNvSpPr/>
          <p:nvPr/>
        </p:nvSpPr>
        <p:spPr>
          <a:xfrm>
            <a:off x="635213" y="1076432"/>
            <a:ext cx="10662073" cy="5262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anchor="ctr">
            <a:spAutoFit/>
          </a:bodyPr>
          <a:lstStyle/>
          <a:p>
            <a:pPr eaLnBrk="0" hangingPunct="0"/>
            <a:r>
              <a:rPr lang="en-US" altLang="zh-CN" sz="1865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/**</a:t>
            </a:r>
            <a:endParaRPr lang="en-US" altLang="zh-CN" sz="1865" dirty="0" smtClean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865" dirty="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* </a:t>
            </a:r>
            <a:r>
              <a:rPr lang="zh-CN" altLang="en-US" sz="1865" dirty="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控制器的基础类</a:t>
            </a:r>
            <a:endParaRPr lang="zh-CN" altLang="en-US" sz="1865" dirty="0" smtClean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865" dirty="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*</a:t>
            </a:r>
            <a:r>
              <a:rPr lang="en-US" altLang="zh-CN" sz="1865" dirty="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endParaRPr lang="en-US" altLang="zh-CN" sz="1865" dirty="0" smtClean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class Controller extends Smarty{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public function __construct(){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parent::__construct();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zh-CN" sz="1865" dirty="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//初始化smarty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$this -&gt; setTemplateDir(ROOT.'View/')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    -&gt; setCompileDir(ROOT.'View_c');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zh-CN" sz="1865" dirty="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//判断</a:t>
            </a:r>
            <a:r>
              <a:rPr lang="zh-CN" altLang="en-US" sz="1865" dirty="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控制器中</a:t>
            </a:r>
            <a:r>
              <a:rPr lang="en-US" altLang="zh-CN" sz="1865" dirty="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方法是否存在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$a = isset($_GET['a']) ? $_GET['a'] : 'index';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if(method_exists($this,$a)){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$this-&gt;$a();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}else{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   exit('控制器中没有该方法');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}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}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en-US" altLang="x-none" sz="186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3961</Words>
  <Application>WPS 演示</Application>
  <PresentationFormat>自定义</PresentationFormat>
  <Paragraphs>205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Heiti SC Light</vt:lpstr>
      <vt:lpstr>Arial</vt:lpstr>
      <vt:lpstr>微软雅黑</vt:lpstr>
      <vt:lpstr>Calibri</vt:lpstr>
      <vt:lpstr>Impact</vt:lpstr>
      <vt:lpstr>黑体</vt:lpstr>
      <vt:lpstr>Wingdings</vt:lpstr>
      <vt:lpstr>Arial Unicode MS</vt:lpstr>
      <vt:lpstr>云和</vt:lpstr>
      <vt:lpstr>Office 主题</vt:lpstr>
      <vt:lpstr>PowerPoint 演示文稿</vt:lpstr>
      <vt:lpstr>1. MVC</vt:lpstr>
      <vt:lpstr> MVC工作原理</vt:lpstr>
      <vt:lpstr>入口程序</vt:lpstr>
      <vt:lpstr>Demo</vt:lpstr>
      <vt:lpstr>2. 使用MVC框架模式搭建框架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114</cp:revision>
  <dcterms:created xsi:type="dcterms:W3CDTF">2016-09-06T02:25:00Z</dcterms:created>
  <dcterms:modified xsi:type="dcterms:W3CDTF">2019-09-23T09:19:00Z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