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355" r:id="rId5"/>
    <p:sldId id="356" r:id="rId6"/>
    <p:sldId id="390" r:id="rId7"/>
    <p:sldId id="391" r:id="rId8"/>
    <p:sldId id="392" r:id="rId9"/>
    <p:sldId id="393" r:id="rId10"/>
    <p:sldId id="394" r:id="rId11"/>
    <p:sldId id="401" r:id="rId12"/>
    <p:sldId id="395" r:id="rId13"/>
    <p:sldId id="402" r:id="rId14"/>
    <p:sldId id="404" r:id="rId15"/>
    <p:sldId id="405" r:id="rId16"/>
    <p:sldId id="406" r:id="rId17"/>
    <p:sldId id="384" r:id="rId18"/>
    <p:sldId id="396" r:id="rId19"/>
    <p:sldId id="397" r:id="rId20"/>
    <p:sldId id="398" r:id="rId21"/>
    <p:sldId id="26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90"/>
    <p:restoredTop sz="93772" autoAdjust="0"/>
  </p:normalViewPr>
  <p:slideViewPr>
    <p:cSldViewPr snapToGrid="0" snapToObjects="1">
      <p:cViewPr varScale="1">
        <p:scale>
          <a:sx n="106" d="100"/>
          <a:sy n="106" d="100"/>
        </p:scale>
        <p:origin x="-504" y="-10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https://cs.laravel-china.org/</a:t>
            </a:r>
            <a:endParaRPr lang="zh-CN" altLang="en-US"/>
          </a:p>
        </p:txBody>
      </p:sp>
      <p:sp>
        <p:nvSpPr>
          <p:cNvPr id="4" name="灯片编号占位符 3"/>
          <p:cNvSpPr>
            <a:spLocks noGrp="1"/>
          </p:cNvSpPr>
          <p:nvPr>
            <p:ph type="sldNum" sz="quarter" idx="10"/>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B0F0"/>
              </a:buClr>
              <a:buFont typeface="Wingdings" panose="05000000000000000000" charset="0"/>
              <a:buChar char="v"/>
              <a:defRPr>
                <a:latin typeface="微软雅黑" panose="020B0503020204020204" pitchFamily="34" charset="-122"/>
                <a:ea typeface="微软雅黑" panose="020B0503020204020204" pitchFamily="34" charset="-122"/>
              </a:defRPr>
            </a:lvl1pPr>
            <a:lvl2pPr>
              <a:buClr>
                <a:srgbClr val="00B0F0"/>
              </a:buClr>
              <a:buFont typeface="Wingdings" panose="05000000000000000000" charset="0"/>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www.phpcomposer.com/" TargetMode="Externa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getcomposer.org/Composer-Setup.e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packagist.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2122" y="3077687"/>
            <a:ext cx="9993630" cy="1106805"/>
          </a:xfrm>
          <a:prstGeom prst="rect">
            <a:avLst/>
          </a:prstGeom>
          <a:noFill/>
        </p:spPr>
        <p:txBody>
          <a:bodyPr wrap="none">
            <a:spAutoFit/>
          </a:bodyPr>
          <a:lstStyle/>
          <a:p>
            <a:pPr algn="l">
              <a:defRPr/>
            </a:pPr>
            <a:r>
              <a:rPr lang="en-US" sz="6600" b="1" dirty="0">
                <a:solidFill>
                  <a:schemeClr val="tx1">
                    <a:lumMod val="65000"/>
                    <a:lumOff val="35000"/>
                  </a:schemeClr>
                </a:solidFill>
                <a:latin typeface="微软雅黑" panose="020B0503020204020204" pitchFamily="34" charset="-122"/>
                <a:ea typeface="微软雅黑" panose="020B0503020204020204" pitchFamily="34" charset="-122"/>
              </a:rPr>
              <a:t>Composer</a:t>
            </a:r>
            <a:r>
              <a:rPr lang="zh-CN" sz="6600" b="1"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sz="6600" b="1" dirty="0">
                <a:solidFill>
                  <a:schemeClr val="tx1">
                    <a:lumMod val="65000"/>
                    <a:lumOff val="35000"/>
                  </a:schemeClr>
                </a:solidFill>
                <a:latin typeface="微软雅黑" panose="020B0503020204020204" pitchFamily="34" charset="-122"/>
                <a:ea typeface="微软雅黑" panose="020B0503020204020204" pitchFamily="34" charset="-122"/>
              </a:rPr>
              <a:t>Laravel</a:t>
            </a:r>
            <a:r>
              <a:rPr lang="zh-CN" sz="6600" b="1" dirty="0">
                <a:solidFill>
                  <a:schemeClr val="tx1">
                    <a:lumMod val="65000"/>
                    <a:lumOff val="35000"/>
                  </a:schemeClr>
                </a:solidFill>
                <a:latin typeface="微软雅黑" panose="020B0503020204020204" pitchFamily="34" charset="-122"/>
                <a:ea typeface="微软雅黑" panose="020B0503020204020204" pitchFamily="34" charset="-122"/>
              </a:rPr>
              <a:t>安装</a:t>
            </a:r>
            <a:endParaRPr lang="zh-CN" sz="6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80" y="35345"/>
            <a:ext cx="10515600" cy="1325563"/>
          </a:xfrm>
        </p:spPr>
        <p:txBody>
          <a:bodyPr/>
          <a:lstStyle/>
          <a:p>
            <a:r>
              <a:rPr lang="en-US" altLang="zh-CN"/>
              <a:t>1.5 Demo2:</a:t>
            </a:r>
            <a:r>
              <a:rPr lang="zh-CN" altLang="en-US"/>
              <a:t>多个软件包下载</a:t>
            </a:r>
            <a:endParaRPr lang="zh-CN" altLang="en-US"/>
          </a:p>
        </p:txBody>
      </p:sp>
      <p:sp>
        <p:nvSpPr>
          <p:cNvPr id="3" name="内容占位符 2"/>
          <p:cNvSpPr>
            <a:spLocks noGrp="1"/>
          </p:cNvSpPr>
          <p:nvPr>
            <p:ph idx="1"/>
          </p:nvPr>
        </p:nvSpPr>
        <p:spPr/>
        <p:txBody>
          <a:bodyPr/>
          <a:lstStyle/>
          <a:p>
            <a:r>
              <a:rPr lang="zh-CN" altLang="en-US">
                <a:sym typeface="+mn-ea"/>
              </a:rPr>
              <a:t>使用</a:t>
            </a:r>
            <a:r>
              <a:rPr lang="en-US" altLang="zh-CN">
                <a:sym typeface="+mn-ea"/>
              </a:rPr>
              <a:t>composer</a:t>
            </a:r>
            <a:r>
              <a:rPr lang="zh-CN" altLang="en-US">
                <a:sym typeface="+mn-ea"/>
              </a:rPr>
              <a:t>下载验证码库文件</a:t>
            </a:r>
            <a:r>
              <a:rPr lang="en-US" altLang="zh-CN">
                <a:sym typeface="+mn-ea"/>
              </a:rPr>
              <a:t>:</a:t>
            </a:r>
            <a:endParaRPr lang="en-US" altLang="zh-CN">
              <a:sym typeface="+mn-ea"/>
            </a:endParaRPr>
          </a:p>
          <a:p>
            <a:pPr lvl="1"/>
            <a:r>
              <a:rPr lang="en-US" altLang="zh-CN">
                <a:sym typeface="+mn-ea"/>
              </a:rPr>
              <a:t>composer.json</a:t>
            </a:r>
            <a:endParaRPr lang="en-US" altLang="zh-CN">
              <a:sym typeface="+mn-ea"/>
            </a:endParaRPr>
          </a:p>
          <a:p>
            <a:pPr marL="914400" lvl="2" indent="0">
              <a:buNone/>
            </a:pPr>
            <a:r>
              <a:rPr lang="zh-CN" altLang="en-US">
                <a:sym typeface="+mn-ea"/>
              </a:rPr>
              <a:t>{</a:t>
            </a:r>
            <a:endParaRPr lang="zh-CN" altLang="en-US"/>
          </a:p>
          <a:p>
            <a:pPr marL="914400" lvl="2" indent="0">
              <a:buNone/>
            </a:pPr>
            <a:r>
              <a:rPr lang="zh-CN" altLang="en-US">
                <a:sym typeface="+mn-ea"/>
              </a:rPr>
              <a:t>  "require":{</a:t>
            </a:r>
            <a:endParaRPr lang="zh-CN" altLang="en-US"/>
          </a:p>
          <a:p>
            <a:pPr marL="914400" lvl="2" indent="0">
              <a:buNone/>
            </a:pPr>
            <a:r>
              <a:rPr lang="zh-CN" altLang="en-US">
                <a:sym typeface="+mn-ea"/>
              </a:rPr>
              <a:t>      "</a:t>
            </a:r>
            <a:r>
              <a:rPr lang="zh-CN" altLang="en-US" smtClean="0">
                <a:sym typeface="+mn-ea"/>
              </a:rPr>
              <a:t>endroid/qr</a:t>
            </a:r>
            <a:r>
              <a:rPr lang="en-US" altLang="zh-CN" smtClean="0">
                <a:sym typeface="+mn-ea"/>
              </a:rPr>
              <a:t>-</a:t>
            </a:r>
            <a:r>
              <a:rPr lang="zh-CN" altLang="en-US" smtClean="0">
                <a:sym typeface="+mn-ea"/>
              </a:rPr>
              <a:t>code</a:t>
            </a:r>
            <a:r>
              <a:rPr lang="zh-CN" altLang="en-US">
                <a:sym typeface="+mn-ea"/>
              </a:rPr>
              <a:t>":"2.x-dev",</a:t>
            </a:r>
            <a:endParaRPr lang="zh-CN" altLang="en-US">
              <a:sym typeface="+mn-ea"/>
            </a:endParaRPr>
          </a:p>
          <a:p>
            <a:pPr marL="914400" lvl="2" indent="0">
              <a:buNone/>
            </a:pPr>
            <a:r>
              <a:rPr lang="zh-CN" altLang="en-US">
                <a:sym typeface="+mn-ea"/>
              </a:rPr>
              <a:t>      </a:t>
            </a:r>
            <a:r>
              <a:rPr lang="zh-CN" altLang="en-US" smtClean="0">
                <a:sym typeface="+mn-ea"/>
              </a:rPr>
              <a:t>"gregwar/captcha":"1.*"</a:t>
            </a:r>
            <a:endParaRPr lang="zh-CN" altLang="en-US">
              <a:sym typeface="+mn-ea"/>
            </a:endParaRPr>
          </a:p>
          <a:p>
            <a:pPr marL="914400" lvl="2" indent="0">
              <a:buNone/>
            </a:pPr>
            <a:r>
              <a:rPr lang="zh-CN" altLang="en-US">
                <a:sym typeface="+mn-ea"/>
              </a:rPr>
              <a:t>  </a:t>
            </a:r>
            <a:r>
              <a:rPr lang="zh-CN" altLang="en-US" smtClean="0">
                <a:sym typeface="+mn-ea"/>
              </a:rPr>
              <a:t>}</a:t>
            </a:r>
            <a:endParaRPr lang="zh-CN" altLang="en-US"/>
          </a:p>
          <a:p>
            <a:pPr marL="914400" lvl="2" indent="0">
              <a:buNone/>
            </a:pPr>
            <a:r>
              <a:rPr lang="zh-CN" altLang="en-US">
                <a:sym typeface="+mn-ea"/>
              </a:rPr>
              <a:t>}</a:t>
            </a:r>
            <a:endParaRPr lang="en-US" altLang="zh-CN">
              <a:sym typeface="+mn-ea"/>
            </a:endParaRPr>
          </a:p>
          <a:p>
            <a:pPr lvl="1"/>
            <a:r>
              <a:rPr lang="en-US" altLang="zh-CN">
                <a:sym typeface="+mn-ea"/>
              </a:rPr>
              <a:t>composer update</a:t>
            </a:r>
            <a:endParaRPr lang="en-US" altLang="zh-CN">
              <a:sym typeface="+mn-ea"/>
            </a:endParaRPr>
          </a:p>
          <a:p>
            <a:pPr lvl="2"/>
            <a:r>
              <a:rPr lang="zh-CN" altLang="en-US"/>
              <a:t>第二个软件包下载不能使用</a:t>
            </a:r>
            <a:r>
              <a:rPr lang="en-US" altLang="zh-CN"/>
              <a:t>composer install ,</a:t>
            </a:r>
            <a:r>
              <a:rPr lang="zh-CN" altLang="en-US"/>
              <a:t>要使用</a:t>
            </a:r>
            <a:r>
              <a:rPr lang="en-US" altLang="zh-CN"/>
              <a:t>composer update</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03300" y="1361440"/>
            <a:ext cx="9008110" cy="47999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en-US" altLang="zh-CN"/>
              <a:t>&lt;?php</a:t>
            </a:r>
            <a:endParaRPr lang="en-US" altLang="zh-CN"/>
          </a:p>
          <a:p>
            <a:r>
              <a:rPr lang="en-US" altLang="zh-CN"/>
              <a:t>//</a:t>
            </a:r>
            <a:r>
              <a:rPr lang="zh-CN" altLang="en-US"/>
              <a:t>包含</a:t>
            </a:r>
            <a:r>
              <a:rPr lang="en-US" altLang="zh-CN"/>
              <a:t>autoload.php</a:t>
            </a:r>
            <a:r>
              <a:rPr lang="zh-CN" altLang="en-US"/>
              <a:t>文件</a:t>
            </a:r>
            <a:endParaRPr lang="zh-CN" altLang="en-US"/>
          </a:p>
          <a:p>
            <a:r>
              <a:rPr lang="zh-CN" altLang="en-US"/>
              <a:t>include_once "vendor/autoload.php";</a:t>
            </a:r>
            <a:endParaRPr lang="zh-CN" altLang="en-US"/>
          </a:p>
          <a:p>
            <a:endParaRPr lang="zh-CN" altLang="en-US"/>
          </a:p>
          <a:p>
            <a:r>
              <a:rPr lang="en-US" altLang="zh-CN"/>
              <a:t>//</a:t>
            </a:r>
            <a:r>
              <a:rPr lang="zh-CN" altLang="en-US"/>
              <a:t>导入验证码类</a:t>
            </a:r>
            <a:endParaRPr lang="zh-CN" altLang="en-US"/>
          </a:p>
          <a:p>
            <a:r>
              <a:rPr lang="zh-CN" altLang="en-US"/>
              <a:t>use Gregwar\Captcha\CaptchaBuilder;</a:t>
            </a:r>
            <a:endParaRPr lang="zh-CN" altLang="en-US"/>
          </a:p>
          <a:p>
            <a:endParaRPr lang="zh-CN" altLang="en-US"/>
          </a:p>
          <a:p>
            <a:r>
              <a:rPr lang="en-US" altLang="zh-CN"/>
              <a:t>//</a:t>
            </a:r>
            <a:r>
              <a:rPr lang="zh-CN" altLang="en-US"/>
              <a:t>实例化</a:t>
            </a:r>
            <a:r>
              <a:rPr lang="zh-CN" altLang="en-US">
                <a:sym typeface="+mn-ea"/>
              </a:rPr>
              <a:t>验证</a:t>
            </a:r>
            <a:r>
              <a:rPr lang="zh-CN" altLang="en-US"/>
              <a:t>码对象</a:t>
            </a:r>
            <a:endParaRPr lang="zh-CN" altLang="en-US"/>
          </a:p>
          <a:p>
            <a:r>
              <a:rPr lang="zh-CN" altLang="en-US"/>
              <a:t>$builder = new CaptchaBuilder;</a:t>
            </a:r>
            <a:endParaRPr lang="zh-CN" altLang="en-US"/>
          </a:p>
          <a:p>
            <a:endParaRPr lang="zh-CN" altLang="en-US"/>
          </a:p>
          <a:p>
            <a:r>
              <a:rPr lang="en-US" altLang="zh-CN"/>
              <a:t>//</a:t>
            </a:r>
            <a:r>
              <a:rPr lang="zh-CN" altLang="en-US"/>
              <a:t>生成验证码</a:t>
            </a:r>
            <a:endParaRPr lang="zh-CN" altLang="en-US"/>
          </a:p>
          <a:p>
            <a:r>
              <a:rPr lang="zh-CN" altLang="en-US"/>
              <a:t>$builder-&gt;build();</a:t>
            </a:r>
            <a:endParaRPr lang="zh-CN" altLang="en-US"/>
          </a:p>
          <a:p>
            <a:endParaRPr lang="zh-CN" altLang="en-US"/>
          </a:p>
          <a:p>
            <a:r>
              <a:rPr lang="en-US" altLang="zh-CN"/>
              <a:t>//</a:t>
            </a:r>
            <a:r>
              <a:rPr lang="zh-CN" altLang="en-US"/>
              <a:t>输出</a:t>
            </a:r>
            <a:r>
              <a:rPr lang="zh-CN" altLang="en-US">
                <a:sym typeface="+mn-ea"/>
              </a:rPr>
              <a:t>验证</a:t>
            </a:r>
            <a:r>
              <a:rPr lang="zh-CN" altLang="en-US"/>
              <a:t>码</a:t>
            </a:r>
            <a:endParaRPr lang="zh-CN" altLang="en-US"/>
          </a:p>
          <a:p>
            <a:r>
              <a:rPr lang="zh-CN" altLang="en-US"/>
              <a:t>header('Content-type: image/jpeg');</a:t>
            </a:r>
            <a:endParaRPr lang="zh-CN" altLang="en-US"/>
          </a:p>
          <a:p>
            <a:r>
              <a:rPr lang="zh-CN" altLang="en-US"/>
              <a:t>$builder-&gt;output();</a:t>
            </a:r>
            <a:endParaRPr lang="zh-CN" altLang="en-US"/>
          </a:p>
          <a:p>
            <a:endParaRPr lang="zh-CN" altLang="en-US"/>
          </a:p>
        </p:txBody>
      </p:sp>
      <p:sp>
        <p:nvSpPr>
          <p:cNvPr id="5" name="标题 4"/>
          <p:cNvSpPr>
            <a:spLocks noGrp="1"/>
          </p:cNvSpPr>
          <p:nvPr>
            <p:ph type="title"/>
          </p:nvPr>
        </p:nvSpPr>
        <p:spPr>
          <a:xfrm>
            <a:off x="422275" y="35345"/>
            <a:ext cx="10515600" cy="1325563"/>
          </a:xfrm>
        </p:spPr>
        <p:txBody>
          <a:bodyPr/>
          <a:p>
            <a:r>
              <a:rPr lang="zh-CN" altLang="en-US"/>
              <a:t>使用</a:t>
            </a:r>
            <a:r>
              <a:rPr lang="en-US" altLang="zh-CN"/>
              <a:t>capcha</a:t>
            </a:r>
            <a:r>
              <a:rPr lang="zh-CN" altLang="en-US"/>
              <a:t>生成验证码：</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框架（</a:t>
            </a:r>
            <a:r>
              <a:rPr lang="en-US" altLang="zh-CN"/>
              <a:t>Framework</a:t>
            </a:r>
            <a:r>
              <a:rPr lang="zh-CN" altLang="en-US"/>
              <a:t>）</a:t>
            </a:r>
            <a:endParaRPr lang="zh-CN" altLang="en-US"/>
          </a:p>
        </p:txBody>
      </p:sp>
      <p:sp>
        <p:nvSpPr>
          <p:cNvPr id="3" name="内容占位符 2"/>
          <p:cNvSpPr>
            <a:spLocks noGrp="1"/>
          </p:cNvSpPr>
          <p:nvPr>
            <p:ph idx="1"/>
          </p:nvPr>
        </p:nvSpPr>
        <p:spPr>
          <a:xfrm>
            <a:off x="941705" y="1253140"/>
            <a:ext cx="10515600" cy="4351338"/>
          </a:xfrm>
        </p:spPr>
        <p:txBody>
          <a:bodyPr/>
          <a:lstStyle/>
          <a:p>
            <a:r>
              <a:rPr lang="zh-CN" altLang="en-US" sz="2400"/>
              <a:t>开发者定制的应用程序的规范，提供了架构模式、设计模式、丰富的功能库</a:t>
            </a:r>
            <a:endParaRPr lang="zh-CN" altLang="en-US" sz="2400"/>
          </a:p>
          <a:p>
            <a:r>
              <a:rPr lang="zh-CN" altLang="en-US" sz="2400"/>
              <a:t>使用框架开发效率更高、安全性更高、更加稳定、有更好扩展性和重用性</a:t>
            </a:r>
            <a:endParaRPr lang="zh-CN" altLang="en-US" sz="2400"/>
          </a:p>
          <a:p>
            <a:r>
              <a:rPr lang="zh-CN" altLang="en-US" sz="2400"/>
              <a:t>常用的</a:t>
            </a:r>
            <a:r>
              <a:rPr lang="en-US" altLang="zh-CN" sz="2400"/>
              <a:t>PHP</a:t>
            </a:r>
            <a:r>
              <a:rPr lang="zh-CN" altLang="en-US" sz="2400"/>
              <a:t>开发框架有</a:t>
            </a:r>
            <a:r>
              <a:rPr lang="en-US" altLang="zh-CN" sz="2400"/>
              <a:t>Laravel</a:t>
            </a:r>
            <a:r>
              <a:rPr lang="zh-CN" altLang="en-US" sz="2400"/>
              <a:t>、</a:t>
            </a:r>
            <a:r>
              <a:rPr lang="en-US" altLang="zh-CN" sz="2400"/>
              <a:t>ThinkPHP</a:t>
            </a:r>
            <a:r>
              <a:rPr lang="zh-CN" altLang="en-US" sz="2400"/>
              <a:t>、</a:t>
            </a:r>
            <a:r>
              <a:rPr lang="en-US" altLang="zh-CN" sz="2400"/>
              <a:t>Yii</a:t>
            </a:r>
            <a:r>
              <a:rPr lang="zh-CN" altLang="en-US" sz="2400"/>
              <a:t>、</a:t>
            </a:r>
            <a:r>
              <a:rPr lang="en-US" altLang="zh-CN" sz="2400" smtClean="0"/>
              <a:t>CI</a:t>
            </a:r>
            <a:r>
              <a:rPr lang="zh-CN" altLang="en-US" sz="2400" smtClean="0"/>
              <a:t>等   </a:t>
            </a:r>
            <a:endParaRPr lang="zh-CN" altLang="en-US" sz="2400"/>
          </a:p>
          <a:p>
            <a:pPr marL="457200" lvl="1" indent="0">
              <a:buNone/>
            </a:pPr>
            <a:endParaRPr lang="zh-CN" altLang="en-US" sz="2000"/>
          </a:p>
          <a:p>
            <a:pPr lvl="1"/>
            <a:endParaRPr lang="zh-CN" altLang="en-US" sz="2000"/>
          </a:p>
        </p:txBody>
      </p:sp>
      <p:pic>
        <p:nvPicPr>
          <p:cNvPr id="9220" name="图片 2"/>
          <p:cNvPicPr>
            <a:picLocks noChangeAspect="1"/>
          </p:cNvPicPr>
          <p:nvPr/>
        </p:nvPicPr>
        <p:blipFill>
          <a:blip r:embed="rId1"/>
          <a:stretch>
            <a:fillRect/>
          </a:stretch>
        </p:blipFill>
        <p:spPr>
          <a:xfrm>
            <a:off x="1104900" y="2555095"/>
            <a:ext cx="6810936" cy="3845706"/>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3.Laravel</a:t>
            </a:r>
            <a:endParaRPr lang="en-US" altLang="zh-CN"/>
          </a:p>
        </p:txBody>
      </p:sp>
      <p:sp>
        <p:nvSpPr>
          <p:cNvPr id="3" name="内容占位符 2"/>
          <p:cNvSpPr>
            <a:spLocks noGrp="1"/>
          </p:cNvSpPr>
          <p:nvPr>
            <p:ph idx="1"/>
          </p:nvPr>
        </p:nvSpPr>
        <p:spPr/>
        <p:txBody>
          <a:bodyPr/>
          <a:lstStyle/>
          <a:p>
            <a:r>
              <a:rPr lang="zh-CN" altLang="en-US"/>
              <a:t>Laravel是一套简洁、优雅的PHP Web开发框架</a:t>
            </a:r>
            <a:endParaRPr lang="zh-CN" altLang="en-US"/>
          </a:p>
          <a:p>
            <a:r>
              <a:rPr lang="zh-CN" altLang="en-US"/>
              <a:t>具有富有表达性且简洁的语法</a:t>
            </a:r>
            <a:endParaRPr lang="zh-CN" altLang="en-US"/>
          </a:p>
          <a:p>
            <a:r>
              <a:rPr lang="zh-CN" altLang="en-US"/>
              <a:t>提供强大的工具用以开发大型、健壮的应用</a:t>
            </a:r>
            <a:endParaRPr lang="zh-CN" altLang="en-US"/>
          </a:p>
          <a:p>
            <a:pPr lvl="1"/>
            <a:r>
              <a:rPr lang="zh-CN" altLang="en-US"/>
              <a:t>提供路由、中间件、</a:t>
            </a:r>
            <a:r>
              <a:rPr lang="en-US" altLang="zh-CN"/>
              <a:t>artisan</a:t>
            </a:r>
            <a:r>
              <a:rPr lang="zh-CN" altLang="en-US"/>
              <a:t>、缓存、验证等功能支持</a:t>
            </a:r>
            <a:endParaRPr lang="zh-CN" altLang="en-US"/>
          </a:p>
          <a:p>
            <a:pPr lvl="0"/>
            <a:r>
              <a:rPr lang="zh-CN" altLang="en-US"/>
              <a:t>工作流程</a:t>
            </a:r>
            <a:r>
              <a:rPr lang="en-US" altLang="zh-CN"/>
              <a:t>:</a:t>
            </a:r>
            <a:endParaRPr lang="en-US" altLang="zh-CN"/>
          </a:p>
          <a:p>
            <a:pPr marL="457200" lvl="1" indent="0">
              <a:buNone/>
            </a:pPr>
            <a:endParaRPr lang="en-US" altLang="zh-CN"/>
          </a:p>
        </p:txBody>
      </p:sp>
      <p:graphicFrame>
        <p:nvGraphicFramePr>
          <p:cNvPr id="4" name="对象 3"/>
          <p:cNvGraphicFramePr/>
          <p:nvPr/>
        </p:nvGraphicFramePr>
        <p:xfrm>
          <a:off x="1496695" y="3924935"/>
          <a:ext cx="5916930" cy="2483485"/>
        </p:xfrm>
        <a:graphic>
          <a:graphicData uri="http://schemas.openxmlformats.org/presentationml/2006/ole">
            <mc:AlternateContent xmlns:mc="http://schemas.openxmlformats.org/markup-compatibility/2006">
              <mc:Choice xmlns:v="urn:schemas-microsoft-com:vml" Requires="v">
                <p:oleObj spid="_x0000_s5" name="" r:id="rId1" imgW="5105400" imgH="2114550" progId="Paint.Picture">
                  <p:embed/>
                </p:oleObj>
              </mc:Choice>
              <mc:Fallback>
                <p:oleObj name="" r:id="rId1" imgW="5105400" imgH="2114550" progId="Paint.Picture">
                  <p:embed/>
                  <p:pic>
                    <p:nvPicPr>
                      <p:cNvPr id="0" name="图片 4"/>
                      <p:cNvPicPr/>
                      <p:nvPr/>
                    </p:nvPicPr>
                    <p:blipFill>
                      <a:blip r:embed="rId2"/>
                      <a:stretch>
                        <a:fillRect/>
                      </a:stretch>
                    </p:blipFill>
                    <p:spPr>
                      <a:xfrm>
                        <a:off x="1496695" y="3924935"/>
                        <a:ext cx="5916930" cy="248348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Laravel</a:t>
            </a:r>
            <a:r>
              <a:rPr lang="zh-CN" altLang="en-US"/>
              <a:t>版本选择</a:t>
            </a:r>
            <a:endParaRPr lang="zh-CN" altLang="en-US"/>
          </a:p>
        </p:txBody>
      </p:sp>
      <p:sp>
        <p:nvSpPr>
          <p:cNvPr id="3" name="内容占位符 2"/>
          <p:cNvSpPr>
            <a:spLocks noGrp="1"/>
          </p:cNvSpPr>
          <p:nvPr>
            <p:ph idx="1"/>
          </p:nvPr>
        </p:nvSpPr>
        <p:spPr>
          <a:xfrm>
            <a:off x="948055" y="5297170"/>
            <a:ext cx="10515600" cy="1181735"/>
          </a:xfrm>
        </p:spPr>
        <p:txBody>
          <a:bodyPr/>
          <a:p>
            <a:pPr marL="0" indent="0">
              <a:buNone/>
            </a:pPr>
            <a:r>
              <a:rPr lang="zh-CN" altLang="en-US" sz="2400"/>
              <a:t>选择 Laravel 版本时，应该 优先考虑 LTS 版本，因为安全性和稳定性考虑，商业项目开发中 不应该 使用最新版本的</a:t>
            </a:r>
            <a:r>
              <a:rPr lang="zh-CN" altLang="en-US"/>
              <a:t> </a:t>
            </a:r>
            <a:endParaRPr lang="zh-CN" altLang="en-US"/>
          </a:p>
        </p:txBody>
      </p:sp>
      <p:pic>
        <p:nvPicPr>
          <p:cNvPr id="6" name="图片 5"/>
          <p:cNvPicPr>
            <a:picLocks noChangeAspect="1"/>
          </p:cNvPicPr>
          <p:nvPr/>
        </p:nvPicPr>
        <p:blipFill>
          <a:blip r:embed="rId1"/>
          <a:stretch>
            <a:fillRect/>
          </a:stretch>
        </p:blipFill>
        <p:spPr>
          <a:xfrm>
            <a:off x="948055" y="982980"/>
            <a:ext cx="7640955" cy="4206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a:t>
            </a:r>
            <a:r>
              <a:rPr lang="zh-CN" altLang="en-US"/>
              <a:t>安装</a:t>
            </a:r>
            <a:r>
              <a:rPr lang="en-US" altLang="zh-CN"/>
              <a:t>laravel5.5</a:t>
            </a:r>
            <a:endParaRPr lang="en-US" altLang="zh-CN"/>
          </a:p>
        </p:txBody>
      </p:sp>
      <p:sp>
        <p:nvSpPr>
          <p:cNvPr id="3" name="内容占位符 2"/>
          <p:cNvSpPr>
            <a:spLocks noGrp="1"/>
          </p:cNvSpPr>
          <p:nvPr>
            <p:ph idx="1"/>
          </p:nvPr>
        </p:nvSpPr>
        <p:spPr>
          <a:xfrm>
            <a:off x="950595" y="1252855"/>
            <a:ext cx="10515600" cy="5008880"/>
          </a:xfrm>
        </p:spPr>
        <p:txBody>
          <a:bodyPr>
            <a:normAutofit lnSpcReduction="10000"/>
          </a:bodyPr>
          <a:lstStyle/>
          <a:p>
            <a:r>
              <a:rPr lang="zh-CN" altLang="en-US"/>
              <a:t>安装需求</a:t>
            </a:r>
            <a:endParaRPr lang="zh-CN" altLang="en-US"/>
          </a:p>
          <a:p>
            <a:pPr lvl="1"/>
            <a:r>
              <a:rPr lang="zh-CN" altLang="en-US"/>
              <a:t>PHP &gt;= 7.0.0</a:t>
            </a:r>
            <a:endParaRPr lang="zh-CN" altLang="en-US"/>
          </a:p>
          <a:p>
            <a:pPr lvl="1"/>
            <a:r>
              <a:rPr lang="zh-CN" altLang="en-US"/>
              <a:t>PHP OpenSSL 扩展</a:t>
            </a:r>
            <a:endParaRPr lang="zh-CN" altLang="en-US"/>
          </a:p>
          <a:p>
            <a:pPr lvl="1"/>
            <a:r>
              <a:rPr lang="zh-CN" altLang="en-US"/>
              <a:t>PHP PDO 扩展</a:t>
            </a:r>
            <a:endParaRPr lang="zh-CN" altLang="en-US"/>
          </a:p>
          <a:p>
            <a:pPr lvl="1"/>
            <a:r>
              <a:rPr lang="zh-CN" altLang="en-US"/>
              <a:t>PHP Mbstring 扩展</a:t>
            </a:r>
            <a:endParaRPr lang="zh-CN" altLang="en-US"/>
          </a:p>
          <a:p>
            <a:pPr lvl="1"/>
            <a:r>
              <a:rPr lang="zh-CN" altLang="en-US"/>
              <a:t>PHP Tokenizer 扩展</a:t>
            </a:r>
            <a:endParaRPr lang="zh-CN" altLang="en-US"/>
          </a:p>
          <a:p>
            <a:pPr lvl="1"/>
            <a:r>
              <a:rPr lang="zh-CN" altLang="en-US"/>
              <a:t>PHP XML 扩展</a:t>
            </a:r>
            <a:endParaRPr lang="zh-CN" altLang="en-US"/>
          </a:p>
          <a:p>
            <a:r>
              <a:rPr lang="zh-CN" altLang="en-US"/>
              <a:t>安装</a:t>
            </a:r>
            <a:r>
              <a:rPr lang="en-US" altLang="zh-CN"/>
              <a:t>laravel</a:t>
            </a:r>
            <a:endParaRPr lang="en-US" altLang="zh-CN"/>
          </a:p>
          <a:p>
            <a:pPr lvl="1"/>
            <a:r>
              <a:rPr lang="zh-CN" altLang="en-US" sz="2400"/>
              <a:t>参考文档</a:t>
            </a:r>
            <a:r>
              <a:rPr lang="en-US" altLang="zh-CN" sz="2400"/>
              <a:t>:https://learnku.com/docs/laravel/5.5</a:t>
            </a:r>
            <a:endParaRPr lang="en-US" altLang="zh-CN" sz="2400"/>
          </a:p>
          <a:p>
            <a:pPr lvl="1"/>
            <a:r>
              <a:rPr lang="zh-CN" altLang="en-US"/>
              <a:t>使用</a:t>
            </a:r>
            <a:r>
              <a:rPr lang="en-US" altLang="zh-CN"/>
              <a:t>composer</a:t>
            </a:r>
            <a:r>
              <a:rPr lang="zh-CN" altLang="en-US"/>
              <a:t>安装</a:t>
            </a:r>
            <a:endParaRPr lang="zh-CN" altLang="en-US"/>
          </a:p>
          <a:p>
            <a:pPr lvl="2"/>
            <a:r>
              <a:rPr lang="zh-CN" altLang="en-US" b="1">
                <a:solidFill>
                  <a:srgbClr val="FF0000"/>
                </a:solidFill>
              </a:rPr>
              <a:t>composer global require "laravel/installer"</a:t>
            </a:r>
            <a:r>
              <a:rPr lang="zh-CN" altLang="en-US"/>
              <a:t>    </a:t>
            </a:r>
            <a:r>
              <a:rPr lang="en-US" altLang="zh-CN"/>
              <a:t>//</a:t>
            </a:r>
            <a:r>
              <a:rPr lang="zh-CN" altLang="en-US"/>
              <a:t>安装</a:t>
            </a:r>
            <a:r>
              <a:rPr lang="en-US" altLang="zh-CN"/>
              <a:t>laravel</a:t>
            </a:r>
            <a:r>
              <a:rPr lang="zh-CN" altLang="en-US"/>
              <a:t>安装器</a:t>
            </a:r>
            <a:endParaRPr lang="zh-CN" altLang="en-US"/>
          </a:p>
          <a:p>
            <a:pPr lvl="2"/>
            <a:r>
              <a:rPr lang="zh-CN" altLang="en-US" b="1">
                <a:solidFill>
                  <a:srgbClr val="FF0000"/>
                </a:solidFill>
              </a:rPr>
              <a:t>composer </a:t>
            </a:r>
            <a:r>
              <a:rPr lang="zh-CN" altLang="en-US" b="1" smtClean="0">
                <a:solidFill>
                  <a:srgbClr val="FF0000"/>
                </a:solidFill>
              </a:rPr>
              <a:t>create-project  </a:t>
            </a:r>
            <a:r>
              <a:rPr lang="zh-CN" altLang="en-US" b="1">
                <a:solidFill>
                  <a:srgbClr val="FF0000"/>
                </a:solidFill>
              </a:rPr>
              <a:t>laravel/laravel </a:t>
            </a:r>
            <a:r>
              <a:rPr lang="zh-CN" altLang="en-US" b="1" smtClean="0">
                <a:solidFill>
                  <a:srgbClr val="FF0000"/>
                </a:solidFill>
              </a:rPr>
              <a:t> </a:t>
            </a:r>
            <a:r>
              <a:rPr lang="en-US" altLang="zh-CN" b="1" smtClean="0">
                <a:solidFill>
                  <a:srgbClr val="0070C0"/>
                </a:solidFill>
              </a:rPr>
              <a:t>mylaravel </a:t>
            </a:r>
            <a:r>
              <a:rPr lang="zh-CN" altLang="en-US" b="1">
                <a:solidFill>
                  <a:srgbClr val="FF0000"/>
                </a:solidFill>
              </a:rPr>
              <a:t>--prefer-dist </a:t>
            </a:r>
            <a:r>
              <a:rPr lang="zh-CN" altLang="en-US" b="1">
                <a:solidFill>
                  <a:srgbClr val="0070C0"/>
                </a:solidFill>
                <a:sym typeface="+mn-ea"/>
              </a:rPr>
              <a:t>"</a:t>
            </a:r>
            <a:r>
              <a:rPr lang="en-US" altLang="zh-CN" b="1">
                <a:solidFill>
                  <a:srgbClr val="0070C0"/>
                </a:solidFill>
              </a:rPr>
              <a:t>5.5.*</a:t>
            </a:r>
            <a:r>
              <a:rPr lang="zh-CN" altLang="en-US" b="1">
                <a:solidFill>
                  <a:srgbClr val="0070C0"/>
                </a:solidFill>
                <a:sym typeface="+mn-ea"/>
              </a:rPr>
              <a:t>"</a:t>
            </a:r>
            <a:endParaRPr lang="zh-CN" altLang="en-US" b="1">
              <a:solidFill>
                <a:srgbClr val="0070C0"/>
              </a:solidFill>
              <a:sym typeface="+mn-ea"/>
            </a:endParaRPr>
          </a:p>
          <a:p>
            <a:pPr marL="914400" lvl="2" indent="0">
              <a:buNone/>
            </a:pPr>
            <a:r>
              <a:rPr lang="zh-CN" altLang="en-US">
                <a:sym typeface="+mn-ea"/>
              </a:rPr>
              <a:t>   </a:t>
            </a:r>
            <a:r>
              <a:rPr lang="en-US" altLang="zh-CN">
                <a:sym typeface="+mn-ea"/>
              </a:rPr>
              <a:t>//</a:t>
            </a:r>
            <a:r>
              <a:rPr lang="zh-CN" altLang="en-US">
                <a:sym typeface="+mn-ea"/>
              </a:rPr>
              <a:t>创建</a:t>
            </a:r>
            <a:r>
              <a:rPr lang="en-US" altLang="zh-CN">
                <a:sym typeface="+mn-ea"/>
              </a:rPr>
              <a:t>5.5.*</a:t>
            </a:r>
            <a:r>
              <a:rPr lang="zh-CN" altLang="en-US">
                <a:sym typeface="+mn-ea"/>
              </a:rPr>
              <a:t>版本的名称为</a:t>
            </a:r>
            <a:r>
              <a:rPr lang="en-US" altLang="zh-CN">
                <a:sym typeface="+mn-ea"/>
              </a:rPr>
              <a:t>mylaravel</a:t>
            </a:r>
            <a:r>
              <a:rPr lang="zh-CN" altLang="en-US">
                <a:sym typeface="+mn-ea"/>
              </a:rPr>
              <a:t>的</a:t>
            </a:r>
            <a:r>
              <a:rPr lang="en-US" altLang="zh-CN">
                <a:sym typeface="+mn-ea"/>
              </a:rPr>
              <a:t>laravel</a:t>
            </a:r>
            <a:r>
              <a:rPr lang="zh-CN" altLang="en-US">
                <a:sym typeface="+mn-ea"/>
              </a:rPr>
              <a:t>项目</a:t>
            </a:r>
            <a:endParaRPr lang="zh-CN" altLang="en-US">
              <a:sym typeface="+mn-ea"/>
            </a:endParaRPr>
          </a:p>
          <a:p>
            <a:pPr marL="914400" lvl="2" indent="0">
              <a:buNone/>
            </a:pPr>
            <a:endParaRPr lang="zh-CN" altLang="en-US">
              <a:sym typeface="+mn-ea"/>
            </a:endParaRPr>
          </a:p>
          <a:p>
            <a:pPr lvl="0"/>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安装成功：</a:t>
            </a:r>
            <a:endParaRPr lang="zh-CN" altLang="en-US"/>
          </a:p>
        </p:txBody>
      </p:sp>
      <p:sp>
        <p:nvSpPr>
          <p:cNvPr id="6" name="内容占位符 5"/>
          <p:cNvSpPr>
            <a:spLocks noGrp="1"/>
          </p:cNvSpPr>
          <p:nvPr>
            <p:ph idx="1"/>
          </p:nvPr>
        </p:nvSpPr>
        <p:spPr/>
        <p:txBody>
          <a:bodyPr/>
          <a:lstStyle/>
          <a:p>
            <a:pPr lvl="0"/>
            <a:r>
              <a:rPr lang="zh-CN" altLang="en-US">
                <a:sym typeface="+mn-ea"/>
              </a:rPr>
              <a:t>访问</a:t>
            </a:r>
            <a:r>
              <a:rPr lang="en-US" altLang="zh-CN">
                <a:sym typeface="+mn-ea"/>
              </a:rPr>
              <a:t>public</a:t>
            </a:r>
            <a:r>
              <a:rPr lang="zh-CN" altLang="en-US">
                <a:sym typeface="+mn-ea"/>
              </a:rPr>
              <a:t>目录下面的</a:t>
            </a:r>
            <a:r>
              <a:rPr lang="en-US" altLang="zh-CN">
                <a:sym typeface="+mn-ea"/>
              </a:rPr>
              <a:t>index.php</a:t>
            </a:r>
            <a:r>
              <a:rPr lang="zh-CN" altLang="en-US">
                <a:sym typeface="+mn-ea"/>
              </a:rPr>
              <a:t>文件</a:t>
            </a:r>
            <a:endParaRPr lang="zh-CN" altLang="en-US">
              <a:sym typeface="+mn-ea"/>
            </a:endParaRPr>
          </a:p>
          <a:p>
            <a:pPr marL="0" lvl="0" indent="0">
              <a:buNone/>
            </a:pPr>
            <a:endParaRPr lang="zh-CN" altLang="en-US"/>
          </a:p>
        </p:txBody>
      </p:sp>
      <p:pic>
        <p:nvPicPr>
          <p:cNvPr id="3" name="图片 2"/>
          <p:cNvPicPr>
            <a:picLocks noChangeAspect="1"/>
          </p:cNvPicPr>
          <p:nvPr/>
        </p:nvPicPr>
        <p:blipFill>
          <a:blip r:embed="rId1"/>
          <a:stretch>
            <a:fillRect/>
          </a:stretch>
        </p:blipFill>
        <p:spPr>
          <a:xfrm>
            <a:off x="1093470" y="2232025"/>
            <a:ext cx="8070215" cy="3655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555" y="-38315"/>
            <a:ext cx="10515600" cy="1325563"/>
          </a:xfrm>
        </p:spPr>
        <p:txBody>
          <a:bodyPr/>
          <a:lstStyle/>
          <a:p>
            <a:r>
              <a:rPr lang="en-US" altLang="zh-CN"/>
              <a:t>5.Laravel</a:t>
            </a:r>
            <a:r>
              <a:rPr lang="zh-CN" altLang="en-US"/>
              <a:t>目录结构</a:t>
            </a:r>
            <a:endParaRPr lang="zh-CN" altLang="en-US"/>
          </a:p>
        </p:txBody>
      </p:sp>
      <p:sp>
        <p:nvSpPr>
          <p:cNvPr id="3" name="内容占位符 2"/>
          <p:cNvSpPr>
            <a:spLocks noGrp="1"/>
          </p:cNvSpPr>
          <p:nvPr>
            <p:ph idx="1"/>
          </p:nvPr>
        </p:nvSpPr>
        <p:spPr>
          <a:xfrm>
            <a:off x="939165" y="810260"/>
            <a:ext cx="10515600" cy="5755640"/>
          </a:xfrm>
        </p:spPr>
        <p:txBody>
          <a:bodyPr>
            <a:normAutofit fontScale="67500" lnSpcReduction="20000"/>
          </a:bodyPr>
          <a:lstStyle/>
          <a:p>
            <a:pPr>
              <a:lnSpc>
                <a:spcPct val="110000"/>
              </a:lnSpc>
            </a:pPr>
            <a:r>
              <a:rPr lang="zh-CN" altLang="en-US"/>
              <a:t>app目录包含了应用的核心代码；</a:t>
            </a:r>
            <a:endParaRPr lang="zh-CN" altLang="en-US"/>
          </a:p>
          <a:p>
            <a:pPr lvl="1">
              <a:lnSpc>
                <a:spcPct val="110000"/>
              </a:lnSpc>
            </a:pPr>
            <a:r>
              <a:rPr lang="en-US" altLang="zh-CN"/>
              <a:t>Http</a:t>
            </a:r>
            <a:endParaRPr lang="en-US" altLang="zh-CN"/>
          </a:p>
          <a:p>
            <a:pPr lvl="2">
              <a:lnSpc>
                <a:spcPct val="110000"/>
              </a:lnSpc>
            </a:pPr>
            <a:r>
              <a:rPr lang="en-US" altLang="zh-CN" sz="2000" b="1">
                <a:solidFill>
                  <a:srgbClr val="FF0000"/>
                </a:solidFill>
              </a:rPr>
              <a:t>Controllers  //</a:t>
            </a:r>
            <a:r>
              <a:rPr lang="zh-CN" altLang="en-US" sz="2000" b="1">
                <a:solidFill>
                  <a:srgbClr val="FF0000"/>
                </a:solidFill>
              </a:rPr>
              <a:t>控制器目录</a:t>
            </a:r>
            <a:endParaRPr lang="zh-CN" altLang="en-US" sz="2000" b="1">
              <a:solidFill>
                <a:srgbClr val="FF0000"/>
              </a:solidFill>
            </a:endParaRPr>
          </a:p>
          <a:p>
            <a:pPr lvl="2">
              <a:lnSpc>
                <a:spcPct val="110000"/>
              </a:lnSpc>
            </a:pPr>
            <a:r>
              <a:rPr lang="en-US" altLang="zh-CN" sz="2000" b="1">
                <a:solidFill>
                  <a:srgbClr val="FF0000"/>
                </a:solidFill>
              </a:rPr>
              <a:t>Middleware //</a:t>
            </a:r>
            <a:r>
              <a:rPr lang="zh-CN" altLang="en-US" sz="2000" b="1">
                <a:solidFill>
                  <a:srgbClr val="FF0000"/>
                </a:solidFill>
              </a:rPr>
              <a:t>中间件目录</a:t>
            </a:r>
            <a:endParaRPr lang="zh-CN" altLang="en-US" sz="2000" b="1">
              <a:solidFill>
                <a:srgbClr val="FF0000"/>
              </a:solidFill>
            </a:endParaRPr>
          </a:p>
          <a:p>
            <a:pPr lvl="2">
              <a:lnSpc>
                <a:spcPct val="110000"/>
              </a:lnSpc>
            </a:pPr>
            <a:r>
              <a:rPr lang="zh-CN" altLang="en-US" sz="2000">
                <a:solidFill>
                  <a:srgbClr val="FF0000"/>
                </a:solidFill>
              </a:rPr>
              <a:t>模型文件</a:t>
            </a:r>
            <a:endParaRPr lang="zh-CN" altLang="en-US" sz="2000">
              <a:solidFill>
                <a:srgbClr val="FF0000"/>
              </a:solidFill>
            </a:endParaRPr>
          </a:p>
          <a:p>
            <a:pPr>
              <a:lnSpc>
                <a:spcPct val="110000"/>
              </a:lnSpc>
            </a:pPr>
            <a:r>
              <a:rPr lang="zh-CN" altLang="en-US"/>
              <a:t>bootstrap目录包含了少许文件用于框架的启动和自动载入配置，还有一个cache文件夹用于包含框架生成的启动文件以提高性能；</a:t>
            </a:r>
            <a:endParaRPr lang="zh-CN" altLang="en-US"/>
          </a:p>
          <a:p>
            <a:pPr>
              <a:lnSpc>
                <a:spcPct val="110000"/>
              </a:lnSpc>
            </a:pPr>
            <a:r>
              <a:rPr lang="zh-CN" altLang="en-US"/>
              <a:t>config目录包含了应用所有的配置文件；</a:t>
            </a:r>
            <a:endParaRPr lang="zh-CN" altLang="en-US"/>
          </a:p>
          <a:p>
            <a:pPr>
              <a:lnSpc>
                <a:spcPct val="110000"/>
              </a:lnSpc>
            </a:pPr>
            <a:r>
              <a:rPr lang="zh-CN" altLang="en-US"/>
              <a:t>database目录包含数据填充和迁移文件</a:t>
            </a:r>
            <a:endParaRPr lang="zh-CN" altLang="en-US"/>
          </a:p>
          <a:p>
            <a:pPr>
              <a:lnSpc>
                <a:spcPct val="110000"/>
              </a:lnSpc>
            </a:pPr>
            <a:r>
              <a:rPr lang="zh-CN" altLang="en-US"/>
              <a:t>public目录包含了入口文件 index.php，它是进入应用程序的所有请求的入口点。此目录还包含了静态资源文件（如图片、JavaScript 和 CSS）；</a:t>
            </a:r>
            <a:endParaRPr lang="zh-CN" altLang="en-US"/>
          </a:p>
          <a:p>
            <a:pPr>
              <a:lnSpc>
                <a:spcPct val="110000"/>
              </a:lnSpc>
            </a:pPr>
            <a:r>
              <a:rPr lang="zh-CN" altLang="en-US"/>
              <a:t>resources目录包含了视图、未编译的资源文件以及语言文件</a:t>
            </a:r>
            <a:endParaRPr lang="zh-CN" altLang="en-US"/>
          </a:p>
          <a:p>
            <a:pPr>
              <a:lnSpc>
                <a:spcPct val="110000"/>
              </a:lnSpc>
            </a:pPr>
            <a:r>
              <a:rPr lang="zh-CN" altLang="en-US"/>
              <a:t>routes 目录包含了应用的所有路由文件</a:t>
            </a:r>
            <a:endParaRPr lang="zh-CN" altLang="en-US"/>
          </a:p>
          <a:p>
            <a:pPr>
              <a:lnSpc>
                <a:spcPct val="110000"/>
              </a:lnSpc>
            </a:pPr>
            <a:r>
              <a:rPr lang="zh-CN" altLang="en-US"/>
              <a:t>storage文件夹被细分为成app、framework和logs子目录，app目录用于存放应用要使用的文件，framework目录用于存放框架生成的文件和缓存，最后，logs目录包含应用的日志文件；</a:t>
            </a:r>
            <a:endParaRPr lang="zh-CN" altLang="en-US"/>
          </a:p>
          <a:p>
            <a:pPr>
              <a:lnSpc>
                <a:spcPct val="110000"/>
              </a:lnSpc>
            </a:pPr>
            <a:r>
              <a:rPr lang="zh-CN" altLang="en-US"/>
              <a:t>tests目录包含自动化测试文件；</a:t>
            </a:r>
            <a:endParaRPr lang="zh-CN" altLang="en-US"/>
          </a:p>
          <a:p>
            <a:pPr>
              <a:lnSpc>
                <a:spcPct val="110000"/>
              </a:lnSpc>
            </a:pPr>
            <a:r>
              <a:rPr lang="zh-CN" altLang="en-US"/>
              <a:t>vendor</a:t>
            </a:r>
            <a:r>
              <a:rPr lang="zh-CN"/>
              <a:t> 目录包含了你的 Composer 依赖包</a:t>
            </a:r>
            <a:r>
              <a:rPr lang="zh-CN" altLang="zh-CN" dirty="0">
                <a:sym typeface="+mn-ea"/>
              </a:rPr>
              <a:t>（包含</a:t>
            </a:r>
            <a:r>
              <a:rPr lang="en-US" altLang="zh-CN" dirty="0">
                <a:sym typeface="+mn-ea"/>
              </a:rPr>
              <a:t>Laravel</a:t>
            </a:r>
            <a:r>
              <a:rPr lang="zh-CN" altLang="zh-CN" dirty="0">
                <a:sym typeface="+mn-ea"/>
              </a:rPr>
              <a:t>框架源代码）</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rPr lang="zh-CN" altLang="en-US"/>
              <a:t>环境配置</a:t>
            </a:r>
            <a:endParaRPr lang="zh-CN" altLang="en-US"/>
          </a:p>
        </p:txBody>
      </p:sp>
      <p:sp>
        <p:nvSpPr>
          <p:cNvPr id="3" name="内容占位符 2"/>
          <p:cNvSpPr>
            <a:spLocks noGrp="1"/>
          </p:cNvSpPr>
          <p:nvPr>
            <p:ph idx="1"/>
          </p:nvPr>
        </p:nvSpPr>
        <p:spPr/>
        <p:txBody>
          <a:bodyPr/>
          <a:lstStyle/>
          <a:p>
            <a:r>
              <a:rPr lang="zh-CN" altLang="en-US"/>
              <a:t>Laravel 的所有配置文件都存放在 config 目录下</a:t>
            </a:r>
            <a:endParaRPr lang="zh-CN" altLang="en-US"/>
          </a:p>
          <a:p>
            <a:pPr lvl="1"/>
            <a:r>
              <a:rPr lang="en-US" altLang="zh-CN" sz="2400"/>
              <a:t>app.php</a:t>
            </a:r>
            <a:endParaRPr lang="zh-CN" altLang="en-US"/>
          </a:p>
          <a:p>
            <a:pPr lvl="2"/>
            <a:r>
              <a:rPr lang="zh-CN" altLang="en-US"/>
              <a:t> 'debug' =&gt; env('APP_DEBUG', false)</a:t>
            </a:r>
            <a:endParaRPr lang="zh-CN" altLang="en-US"/>
          </a:p>
          <a:p>
            <a:pPr lvl="2"/>
            <a:r>
              <a:rPr lang="zh-CN" altLang="en-US"/>
              <a:t> 'timezone' =&gt; 'PRC'</a:t>
            </a:r>
            <a:endParaRPr lang="zh-CN" altLang="en-US"/>
          </a:p>
          <a:p>
            <a:pPr lvl="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7"/>
            <a:ext cx="11531600" cy="759884"/>
          </a:xfrm>
          <a:prstGeom prst="rect">
            <a:avLst/>
          </a:prstGeom>
          <a:noFill/>
          <a:ln>
            <a:noFill/>
          </a:ln>
        </p:spPr>
        <p:txBody>
          <a:bodyPr vert="horz" wrap="square" lIns="137160" tIns="68580" rIns="137160" bIns="68580"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3735" b="1" i="0" u="none" strike="noStrike" kern="1200" cap="none" spc="0" normalizeH="0" baseline="0" noProof="0" dirty="0">
                <a:ln>
                  <a:noFill/>
                </a:ln>
                <a:solidFill>
                  <a:schemeClr val="accent5">
                    <a:lumMod val="75000"/>
                  </a:schemeClr>
                </a:solidFill>
                <a:effectLst/>
                <a:uLnTx/>
                <a:uFillTx/>
                <a:latin typeface="微软雅黑" panose="020B0503020204020204" pitchFamily="34" charset="-122"/>
                <a:ea typeface="微软雅黑" panose="020B0503020204020204" pitchFamily="34" charset="-122"/>
                <a:cs typeface="+mj-cs"/>
              </a:rPr>
              <a:t>上章回顾</a:t>
            </a:r>
            <a:endParaRPr kumimoji="0" lang="zh-CN" altLang="en-US" sz="3735" b="1" i="0" u="none" strike="noStrike" kern="1200" cap="none" spc="0" normalizeH="0" baseline="0" noProof="0" dirty="0">
              <a:ln>
                <a:noFill/>
              </a:ln>
              <a:solidFill>
                <a:schemeClr val="accent5">
                  <a:lumMod val="75000"/>
                </a:schemeClr>
              </a:solidFill>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719667" y="1125220"/>
            <a:ext cx="10345420" cy="70739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en-US" altLang="zh-CN"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MVC</a:t>
            </a:r>
            <a:endParaRPr kumimoji="1" lang="en-US" altLang="zh-CN"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7"/>
            <a:ext cx="11531600" cy="759884"/>
          </a:xfrm>
          <a:prstGeom prst="rect">
            <a:avLst/>
          </a:prstGeom>
          <a:noFill/>
          <a:ln>
            <a:noFill/>
          </a:ln>
        </p:spPr>
        <p:txBody>
          <a:bodyPr vert="horz" wrap="square" lIns="137160" tIns="68580" rIns="137160" bIns="68580"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3735" b="1" i="0" u="none"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本章重点</a:t>
            </a:r>
            <a:endParaRPr kumimoji="0" lang="zh-CN" altLang="en-US" sz="3735" b="1" i="0" u="none"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719667" y="1125220"/>
            <a:ext cx="10345420" cy="1937385"/>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en-US" altLang="zh-CN" sz="266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Composer</a:t>
            </a:r>
            <a:endParaRPr kumimoji="1" lang="en-US" altLang="zh-CN"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en-US" altLang="zh-CN"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Laravel</a:t>
            </a:r>
            <a:r>
              <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安装</a:t>
            </a:r>
            <a:endPar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en-US" altLang="zh-CN"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1.Composer</a:t>
            </a:r>
            <a:endParaRPr lang="en-US" altLang="zh-CN"/>
          </a:p>
        </p:txBody>
      </p:sp>
      <p:sp>
        <p:nvSpPr>
          <p:cNvPr id="3" name="内容占位符 2"/>
          <p:cNvSpPr>
            <a:spLocks noGrp="1"/>
          </p:cNvSpPr>
          <p:nvPr>
            <p:ph idx="1"/>
          </p:nvPr>
        </p:nvSpPr>
        <p:spPr/>
        <p:txBody>
          <a:bodyPr/>
          <a:lstStyle/>
          <a:p>
            <a:pPr>
              <a:lnSpc>
                <a:spcPct val="100000"/>
              </a:lnSpc>
            </a:pPr>
            <a:r>
              <a:rPr lang="zh-CN" altLang="en-US" sz="2400">
                <a:sym typeface="+mn-ea"/>
              </a:rPr>
              <a:t>Composer </a:t>
            </a:r>
            <a:r>
              <a:rPr lang="zh-CN" altLang="en-US" sz="2400"/>
              <a:t>是 PHP 用来管理依赖（dependency）关系的软件。你可以在自己的项目中声明所依赖的外部工具库（libraries），Composer 会帮你安装这些依赖的库文件</a:t>
            </a:r>
            <a:endParaRPr lang="zh-CN" altLang="en-US" sz="2400"/>
          </a:p>
          <a:p>
            <a:pPr>
              <a:lnSpc>
                <a:spcPct val="100000"/>
              </a:lnSpc>
            </a:pPr>
            <a:r>
              <a:rPr lang="zh-CN" altLang="en-US" sz="2400"/>
              <a:t>Composer 不是一个包管理器。是的，它涉及 "packages" 和 "libraries"，但它在每个项目的基础上进行管理，在你项目的某个目录中（例如 vendor）进行安装</a:t>
            </a:r>
            <a:endParaRPr lang="zh-CN" altLang="en-US" sz="2400"/>
          </a:p>
          <a:p>
            <a:pPr>
              <a:lnSpc>
                <a:spcPct val="100000"/>
              </a:lnSpc>
            </a:pPr>
            <a:r>
              <a:rPr lang="zh-CN" altLang="en-US" sz="2400"/>
              <a:t>类似于</a:t>
            </a:r>
            <a:r>
              <a:rPr lang="en-US" altLang="zh-CN" sz="2400"/>
              <a:t>Linux</a:t>
            </a:r>
            <a:r>
              <a:rPr lang="zh-CN" altLang="en-US" sz="2400"/>
              <a:t>中的</a:t>
            </a:r>
            <a:r>
              <a:rPr lang="en-US" altLang="zh-CN" sz="2400"/>
              <a:t>yum</a:t>
            </a:r>
            <a:endParaRPr lang="en-US" altLang="zh-CN" sz="2400"/>
          </a:p>
          <a:p>
            <a:pPr>
              <a:lnSpc>
                <a:spcPct val="100000"/>
              </a:lnSpc>
            </a:pPr>
            <a:r>
              <a:rPr lang="zh-CN" altLang="en-US" sz="2400"/>
              <a:t>国内参考网站：</a:t>
            </a:r>
            <a:r>
              <a:rPr lang="en-US" altLang="zh-CN" sz="2400">
                <a:sym typeface="+mn-ea"/>
                <a:hlinkClick r:id="rId1"/>
              </a:rPr>
              <a:t>http://www.phpcomposer.com/</a:t>
            </a:r>
            <a:endParaRPr lang="en-US" altLang="zh-CN" sz="2400"/>
          </a:p>
          <a:p>
            <a:pPr>
              <a:lnSpc>
                <a:spcPct val="100000"/>
              </a:lnSpc>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235"/>
            <a:ext cx="10515600" cy="1325563"/>
          </a:xfrm>
        </p:spPr>
        <p:txBody>
          <a:bodyPr/>
          <a:lstStyle/>
          <a:p>
            <a:r>
              <a:rPr lang="en-US" altLang="zh-CN"/>
              <a:t>1.1.</a:t>
            </a:r>
            <a:r>
              <a:rPr lang="zh-CN" altLang="en-US"/>
              <a:t>安装</a:t>
            </a:r>
            <a:r>
              <a:rPr lang="en-US" altLang="zh-CN"/>
              <a:t>composer</a:t>
            </a:r>
            <a:endParaRPr lang="en-US" altLang="zh-CN"/>
          </a:p>
        </p:txBody>
      </p:sp>
      <p:sp>
        <p:nvSpPr>
          <p:cNvPr id="3" name="内容占位符 2"/>
          <p:cNvSpPr>
            <a:spLocks noGrp="1"/>
          </p:cNvSpPr>
          <p:nvPr>
            <p:ph idx="1"/>
          </p:nvPr>
        </p:nvSpPr>
        <p:spPr>
          <a:xfrm>
            <a:off x="1010920" y="1042670"/>
            <a:ext cx="10515600" cy="889000"/>
          </a:xfrm>
        </p:spPr>
        <p:txBody>
          <a:bodyPr/>
          <a:lstStyle/>
          <a:p>
            <a:r>
              <a:rPr lang="zh-CN" altLang="en-US" dirty="0">
                <a:sym typeface="+mn-ea"/>
              </a:rPr>
              <a:t>下载</a:t>
            </a:r>
            <a:r>
              <a:rPr lang="en-US" altLang="zh-CN" dirty="0">
                <a:sym typeface="+mn-ea"/>
              </a:rPr>
              <a:t>Composer-Setup.exe</a:t>
            </a:r>
            <a:r>
              <a:rPr lang="zh-CN" altLang="en-US" dirty="0">
                <a:sym typeface="+mn-ea"/>
              </a:rPr>
              <a:t>可执行程序</a:t>
            </a:r>
            <a:endParaRPr lang="en-US" altLang="zh-CN" dirty="0"/>
          </a:p>
          <a:p>
            <a:pPr marL="0" lvl="0" indent="0" eaLnBrk="1" hangingPunct="1">
              <a:lnSpc>
                <a:spcPct val="80000"/>
              </a:lnSpc>
              <a:spcBef>
                <a:spcPct val="0"/>
              </a:spcBef>
              <a:buNone/>
            </a:pPr>
            <a:r>
              <a:rPr lang="en-US" altLang="zh-CN" dirty="0">
                <a:sym typeface="+mn-ea"/>
              </a:rPr>
              <a:t>    </a:t>
            </a:r>
            <a:r>
              <a:rPr lang="en-US" altLang="zh-CN" dirty="0">
                <a:sym typeface="+mn-ea"/>
                <a:hlinkClick r:id="rId1"/>
              </a:rPr>
              <a:t>https://getcomposer.org/Composer-Setup.exe</a:t>
            </a:r>
            <a:endParaRPr lang="en-US" altLang="zh-CN" dirty="0">
              <a:sym typeface="+mn-ea"/>
            </a:endParaRPr>
          </a:p>
          <a:p>
            <a:pPr marL="0" lvl="0" indent="0" eaLnBrk="1" hangingPunct="1">
              <a:lnSpc>
                <a:spcPct val="80000"/>
              </a:lnSpc>
              <a:spcBef>
                <a:spcPct val="0"/>
              </a:spcBef>
              <a:buNone/>
            </a:pPr>
            <a:endParaRPr lang="zh-CN" altLang="en-US"/>
          </a:p>
          <a:p>
            <a:endParaRPr lang="zh-CN" altLang="en-US"/>
          </a:p>
        </p:txBody>
      </p:sp>
      <p:pic>
        <p:nvPicPr>
          <p:cNvPr id="5" name="图片 4"/>
          <p:cNvPicPr>
            <a:picLocks noChangeAspect="1"/>
          </p:cNvPicPr>
          <p:nvPr/>
        </p:nvPicPr>
        <p:blipFill>
          <a:blip r:embed="rId2"/>
          <a:stretch>
            <a:fillRect/>
          </a:stretch>
        </p:blipFill>
        <p:spPr>
          <a:xfrm>
            <a:off x="1181100" y="1981200"/>
            <a:ext cx="3461385" cy="2895600"/>
          </a:xfrm>
          <a:prstGeom prst="rect">
            <a:avLst/>
          </a:prstGeom>
        </p:spPr>
      </p:pic>
      <p:pic>
        <p:nvPicPr>
          <p:cNvPr id="6" name="图片 5"/>
          <p:cNvPicPr>
            <a:picLocks noChangeAspect="1"/>
          </p:cNvPicPr>
          <p:nvPr/>
        </p:nvPicPr>
        <p:blipFill>
          <a:blip r:embed="rId3"/>
          <a:stretch>
            <a:fillRect/>
          </a:stretch>
        </p:blipFill>
        <p:spPr>
          <a:xfrm>
            <a:off x="4702175" y="1962150"/>
            <a:ext cx="3531870" cy="2933700"/>
          </a:xfrm>
          <a:prstGeom prst="rect">
            <a:avLst/>
          </a:prstGeom>
        </p:spPr>
      </p:pic>
      <p:pic>
        <p:nvPicPr>
          <p:cNvPr id="7" name="图片 6"/>
          <p:cNvPicPr>
            <a:picLocks noChangeAspect="1"/>
          </p:cNvPicPr>
          <p:nvPr/>
        </p:nvPicPr>
        <p:blipFill>
          <a:blip r:embed="rId4"/>
          <a:stretch>
            <a:fillRect/>
          </a:stretch>
        </p:blipFill>
        <p:spPr>
          <a:xfrm>
            <a:off x="8291830" y="1981200"/>
            <a:ext cx="3589020" cy="2914650"/>
          </a:xfrm>
          <a:prstGeom prst="rect">
            <a:avLst/>
          </a:prstGeom>
        </p:spPr>
      </p:pic>
      <p:sp>
        <p:nvSpPr>
          <p:cNvPr id="8" name="内容占位符 2"/>
          <p:cNvSpPr>
            <a:spLocks noGrp="1"/>
          </p:cNvSpPr>
          <p:nvPr/>
        </p:nvSpPr>
        <p:spPr>
          <a:xfrm>
            <a:off x="1181100" y="5136515"/>
            <a:ext cx="10515600" cy="88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dirty="0">
                <a:sym typeface="+mn-ea"/>
              </a:rPr>
              <a:t>在命令行下输入</a:t>
            </a:r>
            <a:r>
              <a:rPr lang="en-US" altLang="zh-CN" dirty="0">
                <a:sym typeface="+mn-ea"/>
              </a:rPr>
              <a:t>composer</a:t>
            </a:r>
            <a:r>
              <a:rPr lang="zh-CN" altLang="en-US" dirty="0">
                <a:sym typeface="+mn-ea"/>
              </a:rPr>
              <a:t>测试是否安装成功</a:t>
            </a:r>
            <a:endParaRPr lang="zh-CN" altLang="en-US" dirty="0">
              <a:sym typeface="+mn-ea"/>
            </a:endParaRPr>
          </a:p>
          <a:p>
            <a:pPr marL="0" lvl="0" indent="0" eaLnBrk="1" hangingPunct="1">
              <a:lnSpc>
                <a:spcPct val="80000"/>
              </a:lnSpc>
              <a:spcBef>
                <a:spcPct val="0"/>
              </a:spcBef>
              <a:buNone/>
            </a:pP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a:t>
            </a:r>
            <a:r>
              <a:rPr lang="zh-CN" altLang="en-US"/>
              <a:t>修改中文镜像</a:t>
            </a:r>
            <a:endParaRPr lang="zh-CN" altLang="en-US"/>
          </a:p>
        </p:txBody>
      </p:sp>
      <p:sp>
        <p:nvSpPr>
          <p:cNvPr id="3" name="内容占位符 2"/>
          <p:cNvSpPr>
            <a:spLocks noGrp="1"/>
          </p:cNvSpPr>
          <p:nvPr>
            <p:ph idx="1"/>
          </p:nvPr>
        </p:nvSpPr>
        <p:spPr>
          <a:xfrm>
            <a:off x="838200" y="1362075"/>
            <a:ext cx="10515600" cy="4619625"/>
          </a:xfrm>
        </p:spPr>
        <p:txBody>
          <a:bodyPr>
            <a:normAutofit fontScale="90000" lnSpcReduction="10000"/>
          </a:bodyPr>
          <a:lstStyle/>
          <a:p>
            <a:r>
              <a:rPr lang="zh-CN" altLang="en-US">
                <a:sym typeface="+mn-ea"/>
              </a:rPr>
              <a:t>中文镜像作用</a:t>
            </a:r>
            <a:endParaRPr lang="zh-CN" altLang="en-US">
              <a:sym typeface="+mn-ea"/>
            </a:endParaRPr>
          </a:p>
          <a:p>
            <a:pPr lvl="1">
              <a:lnSpc>
                <a:spcPct val="160000"/>
              </a:lnSpc>
            </a:pPr>
            <a:r>
              <a:rPr lang="zh-CN" altLang="en-US" sz="2000">
                <a:sym typeface="+mn-ea"/>
              </a:rPr>
              <a:t>中文镜像所做的就是缓存所有安装包和元数据到国内的机房并通过国内的 CDN 进行加速，这样就不必再去向国外的网站发起请求，从而达到加速 composer install 以及 composer update 的过程，并且更加快速、稳定。因此，即使 packagist.org、github.com 发生故障（主要是连接速度太慢和被墙），你仍然可以下载、更新安装包</a:t>
            </a:r>
            <a:endParaRPr lang="zh-CN" altLang="en-US" sz="2000">
              <a:sym typeface="+mn-ea"/>
            </a:endParaRPr>
          </a:p>
          <a:p>
            <a:pPr>
              <a:lnSpc>
                <a:spcPct val="160000"/>
              </a:lnSpc>
            </a:pPr>
            <a:r>
              <a:rPr lang="zh-CN" altLang="en-US"/>
              <a:t>打开命令行窗口执行如下命令：</a:t>
            </a:r>
            <a:endParaRPr lang="zh-CN" altLang="en-US"/>
          </a:p>
          <a:p>
            <a:pPr lvl="1">
              <a:lnSpc>
                <a:spcPct val="160000"/>
              </a:lnSpc>
            </a:pPr>
            <a:r>
              <a:rPr lang="zh-CN" altLang="en-US">
                <a:solidFill>
                  <a:srgbClr val="FF0000"/>
                </a:solidFill>
              </a:rPr>
              <a:t>composer config -g repo.packagist composer https://packagist.phpcomposer.com</a:t>
            </a:r>
            <a:endParaRPr lang="zh-CN" altLang="en-US">
              <a:solidFill>
                <a:srgbClr val="FF0000"/>
              </a:solidFill>
            </a:endParaRPr>
          </a:p>
          <a:p>
            <a:pPr lvl="1">
              <a:lnSpc>
                <a:spcPct val="160000"/>
              </a:lnSpc>
            </a:pPr>
            <a:r>
              <a:rPr lang="zh-CN" altLang="en-US">
                <a:solidFill>
                  <a:srgbClr val="FF0000"/>
                </a:solidFill>
              </a:rPr>
              <a:t>composer config -g --unset repos.packagist  </a:t>
            </a:r>
            <a:r>
              <a:rPr lang="en-US" altLang="zh-CN">
                <a:solidFill>
                  <a:srgbClr val="FF0000"/>
                </a:solidFill>
              </a:rPr>
              <a:t>//</a:t>
            </a:r>
            <a:r>
              <a:rPr lang="zh-CN" altLang="en-US">
                <a:solidFill>
                  <a:srgbClr val="FF0000"/>
                </a:solidFill>
              </a:rPr>
              <a:t>取消镜像</a:t>
            </a:r>
            <a:endParaRPr lang="zh-CN" altLang="en-US">
              <a:solidFill>
                <a:srgbClr val="FF0000"/>
              </a:solidFill>
            </a:endParaRPr>
          </a:p>
          <a:p>
            <a:pPr lvl="1">
              <a:lnSpc>
                <a:spcPct val="160000"/>
              </a:lnSpc>
            </a:pPr>
            <a:endParaRPr lang="zh-CN"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a:t>
            </a:r>
            <a:r>
              <a:rPr lang="zh-CN" altLang="en-US"/>
              <a:t>获取工具包地址</a:t>
            </a:r>
            <a:endParaRPr lang="zh-CN" altLang="en-US"/>
          </a:p>
        </p:txBody>
      </p:sp>
      <p:sp>
        <p:nvSpPr>
          <p:cNvPr id="3" name="内容占位符 2"/>
          <p:cNvSpPr>
            <a:spLocks noGrp="1"/>
          </p:cNvSpPr>
          <p:nvPr>
            <p:ph idx="1"/>
          </p:nvPr>
        </p:nvSpPr>
        <p:spPr/>
        <p:txBody>
          <a:bodyPr/>
          <a:lstStyle/>
          <a:p>
            <a:r>
              <a:rPr lang="zh-CN" altLang="en-US"/>
              <a:t>工具包地址：</a:t>
            </a:r>
            <a:r>
              <a:rPr lang="en-US" altLang="zh-CN">
                <a:hlinkClick r:id="rId1"/>
              </a:rPr>
              <a:t>https://packagist.org</a:t>
            </a:r>
            <a:endParaRPr lang="en-US" altLang="zh-CN"/>
          </a:p>
        </p:txBody>
      </p:sp>
      <p:pic>
        <p:nvPicPr>
          <p:cNvPr id="4" name="图片 3"/>
          <p:cNvPicPr>
            <a:picLocks noChangeAspect="1"/>
          </p:cNvPicPr>
          <p:nvPr/>
        </p:nvPicPr>
        <p:blipFill>
          <a:blip r:embed="rId2"/>
          <a:stretch>
            <a:fillRect/>
          </a:stretch>
        </p:blipFill>
        <p:spPr>
          <a:xfrm>
            <a:off x="838200" y="2305050"/>
            <a:ext cx="8771255" cy="4077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 Demo1:</a:t>
            </a:r>
            <a:r>
              <a:rPr lang="zh-CN" altLang="en-US"/>
              <a:t>首个软件包下载</a:t>
            </a:r>
            <a:endParaRPr lang="zh-CN" altLang="en-US"/>
          </a:p>
        </p:txBody>
      </p:sp>
      <p:sp>
        <p:nvSpPr>
          <p:cNvPr id="3" name="内容占位符 2"/>
          <p:cNvSpPr>
            <a:spLocks noGrp="1"/>
          </p:cNvSpPr>
          <p:nvPr>
            <p:ph idx="1"/>
          </p:nvPr>
        </p:nvSpPr>
        <p:spPr>
          <a:xfrm>
            <a:off x="838200" y="1253140"/>
            <a:ext cx="10515600" cy="4351338"/>
          </a:xfrm>
        </p:spPr>
        <p:txBody>
          <a:bodyPr>
            <a:normAutofit/>
          </a:bodyPr>
          <a:lstStyle/>
          <a:p>
            <a:pPr marL="0" indent="0">
              <a:buNone/>
            </a:pPr>
            <a:endParaRPr lang="zh-CN" altLang="en-US"/>
          </a:p>
          <a:p>
            <a:r>
              <a:rPr lang="zh-CN" altLang="en-US">
                <a:sym typeface="+mn-ea"/>
              </a:rPr>
              <a:t>使用</a:t>
            </a:r>
            <a:r>
              <a:rPr lang="en-US" altLang="zh-CN">
                <a:sym typeface="+mn-ea"/>
              </a:rPr>
              <a:t>composer</a:t>
            </a:r>
            <a:r>
              <a:rPr lang="zh-CN" altLang="en-US">
                <a:sym typeface="+mn-ea"/>
              </a:rPr>
              <a:t>下载二维码库文件</a:t>
            </a:r>
            <a:r>
              <a:rPr lang="en-US" altLang="zh-CN">
                <a:sym typeface="+mn-ea"/>
              </a:rPr>
              <a:t>:</a:t>
            </a:r>
            <a:endParaRPr lang="zh-CN" altLang="en-US"/>
          </a:p>
          <a:p>
            <a:pPr lvl="1"/>
            <a:r>
              <a:rPr lang="zh-CN" altLang="en-US"/>
              <a:t>在指定文件夹下创建</a:t>
            </a:r>
            <a:r>
              <a:rPr lang="en-US" altLang="zh-CN"/>
              <a:t>composer.json,</a:t>
            </a:r>
            <a:r>
              <a:rPr lang="zh-CN" altLang="en-US"/>
              <a:t>并进行如下配置</a:t>
            </a:r>
            <a:endParaRPr lang="zh-CN" altLang="en-US"/>
          </a:p>
          <a:p>
            <a:pPr marL="914400" lvl="2" indent="0">
              <a:buNone/>
            </a:pPr>
            <a:r>
              <a:rPr lang="zh-CN" altLang="en-US"/>
              <a:t>{</a:t>
            </a:r>
            <a:endParaRPr lang="zh-CN" altLang="en-US"/>
          </a:p>
          <a:p>
            <a:pPr marL="914400" lvl="2" indent="0">
              <a:buNone/>
            </a:pPr>
            <a:r>
              <a:rPr lang="zh-CN" altLang="en-US"/>
              <a:t>  "require":{</a:t>
            </a:r>
            <a:endParaRPr lang="zh-CN" altLang="en-US"/>
          </a:p>
          <a:p>
            <a:pPr marL="914400" lvl="2" indent="0">
              <a:buNone/>
            </a:pPr>
            <a:r>
              <a:rPr lang="zh-CN" altLang="en-US"/>
              <a:t>      "</a:t>
            </a:r>
            <a:r>
              <a:rPr lang="zh-CN" altLang="en-US" smtClean="0"/>
              <a:t>endroid/qr</a:t>
            </a:r>
            <a:r>
              <a:rPr lang="en-US" altLang="zh-CN" smtClean="0"/>
              <a:t>-</a:t>
            </a:r>
            <a:r>
              <a:rPr lang="zh-CN" altLang="en-US" smtClean="0"/>
              <a:t>code</a:t>
            </a:r>
            <a:r>
              <a:rPr lang="zh-CN" altLang="en-US"/>
              <a:t>":"2.x-dev"</a:t>
            </a:r>
            <a:endParaRPr lang="zh-CN" altLang="en-US"/>
          </a:p>
          <a:p>
            <a:pPr marL="914400" lvl="2" indent="0">
              <a:buNone/>
            </a:pPr>
            <a:r>
              <a:rPr lang="zh-CN" altLang="en-US"/>
              <a:t>  }</a:t>
            </a:r>
            <a:endParaRPr lang="zh-CN" altLang="en-US"/>
          </a:p>
          <a:p>
            <a:pPr marL="914400" lvl="2" indent="0">
              <a:buNone/>
            </a:pPr>
            <a:r>
              <a:rPr lang="zh-CN" altLang="en-US"/>
              <a:t>}</a:t>
            </a:r>
            <a:endParaRPr lang="zh-CN" altLang="en-US"/>
          </a:p>
          <a:p>
            <a:pPr lvl="1"/>
            <a:r>
              <a:rPr lang="zh-CN" altLang="en-US"/>
              <a:t>将命令行当前目录切换至</a:t>
            </a:r>
            <a:r>
              <a:rPr lang="en-US" altLang="zh-CN"/>
              <a:t>composer.json</a:t>
            </a:r>
            <a:r>
              <a:rPr lang="zh-CN" altLang="en-US"/>
              <a:t>所在目录</a:t>
            </a:r>
            <a:endParaRPr lang="zh-CN" altLang="en-US"/>
          </a:p>
          <a:p>
            <a:pPr lvl="1"/>
            <a:r>
              <a:rPr lang="zh-CN" altLang="en-US"/>
              <a:t>在命令下执行</a:t>
            </a:r>
            <a:r>
              <a:rPr lang="en-US" altLang="zh-CN"/>
              <a:t>composer install</a:t>
            </a:r>
            <a:endParaRPr lang="en-US" altLang="zh-CN"/>
          </a:p>
          <a:p>
            <a:pPr lvl="1"/>
            <a:r>
              <a:rPr lang="zh-CN" altLang="en-US"/>
              <a:t>下载成功，根据文档进行操作</a:t>
            </a:r>
            <a:endParaRPr lang="zh-CN" altLang="en-US"/>
          </a:p>
          <a:p>
            <a:endParaRPr lang="en-US" altLang="zh-CN"/>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03300" y="1361440"/>
            <a:ext cx="9008110" cy="47999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en-US" altLang="zh-CN"/>
              <a:t>&lt;?php</a:t>
            </a:r>
            <a:endParaRPr lang="en-US" altLang="zh-CN"/>
          </a:p>
          <a:p>
            <a:r>
              <a:rPr lang="en-US" altLang="zh-CN"/>
              <a:t>//</a:t>
            </a:r>
            <a:r>
              <a:rPr lang="zh-CN" altLang="en-US"/>
              <a:t>包含</a:t>
            </a:r>
            <a:r>
              <a:rPr lang="en-US" altLang="zh-CN"/>
              <a:t>autoload.php</a:t>
            </a:r>
            <a:r>
              <a:rPr lang="zh-CN" altLang="en-US"/>
              <a:t>文件</a:t>
            </a:r>
            <a:endParaRPr lang="zh-CN" altLang="en-US"/>
          </a:p>
          <a:p>
            <a:r>
              <a:rPr lang="zh-CN" altLang="en-US"/>
              <a:t>include_once "vendor/autoload.php";</a:t>
            </a:r>
            <a:endParaRPr lang="zh-CN" altLang="en-US"/>
          </a:p>
          <a:p>
            <a:endParaRPr lang="zh-CN" altLang="en-US"/>
          </a:p>
          <a:p>
            <a:r>
              <a:rPr lang="en-US" altLang="zh-CN"/>
              <a:t>//</a:t>
            </a:r>
            <a:r>
              <a:rPr lang="zh-CN" altLang="en-US"/>
              <a:t>导入二维码类</a:t>
            </a:r>
            <a:endParaRPr lang="zh-CN" altLang="en-US"/>
          </a:p>
          <a:p>
            <a:r>
              <a:rPr lang="zh-CN" altLang="en-US"/>
              <a:t>use Endroid\QrCode\QrCode;</a:t>
            </a:r>
            <a:endParaRPr lang="zh-CN" altLang="en-US"/>
          </a:p>
          <a:p>
            <a:endParaRPr lang="zh-CN" altLang="en-US"/>
          </a:p>
          <a:p>
            <a:r>
              <a:rPr lang="en-US" altLang="zh-CN"/>
              <a:t>//</a:t>
            </a:r>
            <a:r>
              <a:rPr lang="zh-CN" altLang="en-US"/>
              <a:t>实例化二维码对象</a:t>
            </a:r>
            <a:endParaRPr lang="zh-CN" altLang="en-US"/>
          </a:p>
          <a:p>
            <a:r>
              <a:rPr lang="zh-CN" altLang="en-US"/>
              <a:t>$qrCode = new QrCode('http://m.jd.com');</a:t>
            </a:r>
            <a:endParaRPr lang="zh-CN" altLang="en-US"/>
          </a:p>
          <a:p>
            <a:endParaRPr lang="zh-CN" altLang="en-US"/>
          </a:p>
          <a:p>
            <a:r>
              <a:rPr lang="en-US" altLang="zh-CN"/>
              <a:t>//</a:t>
            </a:r>
            <a:r>
              <a:rPr lang="zh-CN" altLang="en-US"/>
              <a:t>保存二维码图片</a:t>
            </a:r>
            <a:endParaRPr lang="zh-CN" altLang="en-US"/>
          </a:p>
          <a:p>
            <a:r>
              <a:rPr lang="zh-CN" altLang="en-US"/>
              <a:t>$qrCode-&gt;writeFile('qrcode.png');</a:t>
            </a:r>
            <a:endParaRPr lang="zh-CN" altLang="en-US"/>
          </a:p>
          <a:p>
            <a:endParaRPr lang="zh-CN" altLang="en-US"/>
          </a:p>
          <a:p>
            <a:r>
              <a:rPr lang="en-US" altLang="zh-CN"/>
              <a:t>//</a:t>
            </a:r>
            <a:r>
              <a:rPr lang="zh-CN" altLang="en-US"/>
              <a:t>输入二维码</a:t>
            </a:r>
            <a:endParaRPr lang="zh-CN" altLang="en-US"/>
          </a:p>
          <a:p>
            <a:r>
              <a:rPr lang="zh-CN" altLang="en-US"/>
              <a:t>header('Content-Type: '.$qrCode-&gt;getContentType());</a:t>
            </a:r>
            <a:endParaRPr lang="zh-CN" altLang="en-US"/>
          </a:p>
          <a:p>
            <a:r>
              <a:rPr lang="zh-CN" altLang="en-US"/>
              <a:t>echo $qrCode-&gt;writeString();</a:t>
            </a:r>
            <a:endParaRPr lang="zh-CN" altLang="en-US"/>
          </a:p>
          <a:p>
            <a:endParaRPr lang="zh-CN" altLang="en-US"/>
          </a:p>
        </p:txBody>
      </p:sp>
      <p:sp>
        <p:nvSpPr>
          <p:cNvPr id="5" name="标题 4"/>
          <p:cNvSpPr>
            <a:spLocks noGrp="1"/>
          </p:cNvSpPr>
          <p:nvPr>
            <p:ph type="title"/>
          </p:nvPr>
        </p:nvSpPr>
        <p:spPr>
          <a:xfrm>
            <a:off x="422275" y="35345"/>
            <a:ext cx="10515600" cy="1325563"/>
          </a:xfrm>
        </p:spPr>
        <p:txBody>
          <a:bodyPr/>
          <a:p>
            <a:r>
              <a:rPr lang="zh-CN" altLang="en-US"/>
              <a:t>使用</a:t>
            </a:r>
            <a:r>
              <a:rPr lang="en-US" altLang="zh-CN"/>
              <a:t>Qrcode</a:t>
            </a:r>
            <a:r>
              <a:rPr lang="zh-CN" altLang="en-US"/>
              <a:t>生成二维码：</a:t>
            </a:r>
            <a:endParaRPr lang="zh-CN" altLang="en-US"/>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2895</Words>
  <Application>WPS 演示</Application>
  <PresentationFormat>自定义</PresentationFormat>
  <Paragraphs>185</Paragraphs>
  <Slides>19</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Arial</vt:lpstr>
      <vt:lpstr>宋体</vt:lpstr>
      <vt:lpstr>Wingdings</vt:lpstr>
      <vt:lpstr>Heiti SC Light</vt:lpstr>
      <vt:lpstr>Arial</vt:lpstr>
      <vt:lpstr>微软雅黑</vt:lpstr>
      <vt:lpstr>Wingdings</vt:lpstr>
      <vt:lpstr>Calibri</vt:lpstr>
      <vt:lpstr>Impact</vt:lpstr>
      <vt:lpstr>Arial Unicode MS</vt:lpstr>
      <vt:lpstr>云和</vt:lpstr>
      <vt:lpstr>Paint.Picture</vt:lpstr>
      <vt:lpstr>PowerPoint 演示文稿</vt:lpstr>
      <vt:lpstr>PowerPoint 演示文稿</vt:lpstr>
      <vt:lpstr>PowerPoint 演示文稿</vt:lpstr>
      <vt:lpstr>1.Composer</vt:lpstr>
      <vt:lpstr>1.1.安装composer</vt:lpstr>
      <vt:lpstr>1.2.修改中文镜像</vt:lpstr>
      <vt:lpstr>1.3.获取工具包地址</vt:lpstr>
      <vt:lpstr>1.4. Demo1:首个软件包下载</vt:lpstr>
      <vt:lpstr>使用Qrcode生成二维码：</vt:lpstr>
      <vt:lpstr>1.5 Demo2:多个软件包下载</vt:lpstr>
      <vt:lpstr>使用capcha生成验证码：</vt:lpstr>
      <vt:lpstr>2.框架（Framework）</vt:lpstr>
      <vt:lpstr>3.Laravel</vt:lpstr>
      <vt:lpstr>Laravel版本选择</vt:lpstr>
      <vt:lpstr>4 安装laravel5.5</vt:lpstr>
      <vt:lpstr>安装成功：</vt:lpstr>
      <vt:lpstr>5.Laravel目录结构</vt:lpstr>
      <vt:lpstr>6.环境配置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446</cp:revision>
  <dcterms:created xsi:type="dcterms:W3CDTF">2016-09-06T02:25:00Z</dcterms:created>
  <dcterms:modified xsi:type="dcterms:W3CDTF">2019-09-26T03:39:08Z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