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356" r:id="rId6"/>
    <p:sldId id="382" r:id="rId7"/>
    <p:sldId id="383" r:id="rId8"/>
    <p:sldId id="398" r:id="rId9"/>
    <p:sldId id="399" r:id="rId10"/>
    <p:sldId id="384" r:id="rId11"/>
    <p:sldId id="385" r:id="rId12"/>
    <p:sldId id="400" r:id="rId13"/>
    <p:sldId id="388" r:id="rId14"/>
    <p:sldId id="390" r:id="rId15"/>
    <p:sldId id="393" r:id="rId16"/>
    <p:sldId id="404" r:id="rId17"/>
    <p:sldId id="406" r:id="rId18"/>
    <p:sldId id="405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{{csrf_field()}}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312" y="3135472"/>
            <a:ext cx="634019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由、控制器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</a:t>
            </a:r>
            <a:r>
              <a:rPr lang="zh-CN" altLang="en-US"/>
              <a:t>路由组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61560"/>
          </a:xfrm>
        </p:spPr>
        <p:txBody>
          <a:bodyPr>
            <a:normAutofit fontScale="8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可以用 </a:t>
            </a:r>
            <a:r>
              <a:rPr lang="zh-CN" altLang="en-US">
                <a:solidFill>
                  <a:srgbClr val="FF0000"/>
                </a:solidFill>
              </a:rPr>
              <a:t>prefix</a:t>
            </a:r>
            <a:r>
              <a:rPr lang="zh-CN" altLang="en-US"/>
              <a:t> 方法为路由组中给定的 URL 增加前缀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Route::</a:t>
            </a:r>
            <a:r>
              <a:rPr lang="zh-CN" altLang="en-US" sz="2000">
                <a:solidFill>
                  <a:srgbClr val="FF0000"/>
                </a:solidFill>
              </a:rPr>
              <a:t>prefix('admin')</a:t>
            </a:r>
            <a:r>
              <a:rPr lang="zh-CN" altLang="en-US" sz="2000">
                <a:solidFill>
                  <a:srgbClr val="002060"/>
                </a:solidFill>
              </a:rPr>
              <a:t>-&gt;</a:t>
            </a:r>
            <a:r>
              <a:rPr lang="zh-CN" altLang="en-US" sz="2000">
                <a:solidFill>
                  <a:srgbClr val="FF0000"/>
                </a:solidFill>
              </a:rPr>
              <a:t>group</a:t>
            </a:r>
            <a:r>
              <a:rPr lang="zh-CN" altLang="en-US" sz="2000">
                <a:solidFill>
                  <a:srgbClr val="002060"/>
                </a:solidFill>
              </a:rPr>
              <a:t>(function () {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Route::get('goods/list', function () {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    // 匹配 "/admin/goods/list" URL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    return url('admin/goods/list');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});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Route::any('goods/add', function () {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    // 匹配 "/admin/goods/add" URL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    return url('admin/goods/add');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});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    </a:t>
            </a:r>
            <a:endParaRPr lang="zh-CN" altLang="en-US" sz="20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>
                <a:solidFill>
                  <a:srgbClr val="002060"/>
                </a:solidFill>
              </a:rPr>
              <a:t>});</a:t>
            </a:r>
            <a:endParaRPr lang="zh-CN" alt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/>
              <a:t>控制器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创建控制器</a:t>
            </a:r>
            <a:endParaRPr lang="zh-CN" altLang="en-US"/>
          </a:p>
          <a:p>
            <a:r>
              <a:rPr lang="zh-CN" altLang="en-US"/>
              <a:t>控制器路由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创建控制器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78345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/>
              <a:t>手动创建</a:t>
            </a:r>
            <a:endParaRPr lang="zh-CN" altLang="en-US"/>
          </a:p>
          <a:p>
            <a:pPr lvl="1"/>
            <a:r>
              <a:rPr lang="zh-CN" altLang="en-US"/>
              <a:t>在目录</a:t>
            </a:r>
            <a:r>
              <a:rPr lang="en-US" altLang="zh-CN"/>
              <a:t>app/Http/Controllers</a:t>
            </a:r>
            <a:r>
              <a:rPr lang="zh-CN" altLang="en-US"/>
              <a:t>下创建</a:t>
            </a:r>
            <a:r>
              <a:rPr lang="en-US" altLang="zh-CN"/>
              <a:t>TestController.php</a:t>
            </a:r>
            <a:r>
              <a:rPr lang="zh-CN" altLang="en-US"/>
              <a:t>文件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namespace App\Http\Controllers;</a:t>
            </a: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use Illuminate\Http\Request;</a:t>
            </a: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class TestController extends Controller</a:t>
            </a: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{</a:t>
            </a: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    //TestController</a:t>
            </a:r>
            <a:r>
              <a:rPr lang="zh-CN" altLang="en-US">
                <a:solidFill>
                  <a:srgbClr val="002060"/>
                </a:solidFill>
              </a:rPr>
              <a:t>控制器</a:t>
            </a: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}</a:t>
            </a:r>
            <a:endParaRPr lang="en-US" altLang="zh-CN">
              <a:solidFill>
                <a:srgbClr val="002060"/>
              </a:solidFill>
            </a:endParaRPr>
          </a:p>
          <a:p>
            <a:r>
              <a:rPr lang="zh-CN" altLang="en-US"/>
              <a:t>通过</a:t>
            </a:r>
            <a:r>
              <a:rPr lang="en-US" altLang="zh-CN"/>
              <a:t>artisan</a:t>
            </a:r>
            <a:r>
              <a:rPr lang="zh-CN" altLang="en-US"/>
              <a:t>控制台来创建</a:t>
            </a:r>
            <a:endParaRPr lang="zh-CN" altLang="en-US"/>
          </a:p>
          <a:p>
            <a:pPr lvl="1"/>
            <a:r>
              <a:rPr lang="en-US" altLang="zh-CN"/>
              <a:t>artisan</a:t>
            </a:r>
            <a:r>
              <a:rPr lang="zh-CN" altLang="en-US"/>
              <a:t>是</a:t>
            </a:r>
            <a:r>
              <a:rPr lang="en-US" altLang="zh-CN"/>
              <a:t>laravel</a:t>
            </a:r>
            <a:r>
              <a:rPr lang="zh-CN" altLang="en-US"/>
              <a:t>自带的命令行工具</a:t>
            </a:r>
            <a:endParaRPr lang="zh-CN" altLang="en-US"/>
          </a:p>
          <a:p>
            <a:pPr lvl="1"/>
            <a:r>
              <a:rPr lang="en-US" altLang="zh-CN"/>
              <a:t>php artisan list </a:t>
            </a:r>
            <a:r>
              <a:rPr lang="zh-CN" altLang="en-US"/>
              <a:t>用来查看</a:t>
            </a:r>
            <a:r>
              <a:rPr lang="en-US" altLang="zh-CN"/>
              <a:t>artisan</a:t>
            </a:r>
            <a:r>
              <a:rPr lang="zh-CN" altLang="en-US"/>
              <a:t>命令列表</a:t>
            </a:r>
            <a:endParaRPr lang="zh-CN" altLang="en-US"/>
          </a:p>
          <a:p>
            <a:pPr lvl="1"/>
            <a:r>
              <a:rPr lang="zh-CN" altLang="en-US"/>
              <a:t>创建控制器</a:t>
            </a:r>
            <a:r>
              <a:rPr lang="en-US" altLang="zh-CN"/>
              <a:t>UserController</a:t>
            </a:r>
            <a:endParaRPr lang="en-US" altLang="zh-CN"/>
          </a:p>
          <a:p>
            <a:pPr lvl="2"/>
            <a:r>
              <a:rPr lang="zh-CN" altLang="en-US" sz="2000"/>
              <a:t>切目录切换到项目根目录下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php artisan make:controller TestController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控制器与路由进行关联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670"/>
            <a:ext cx="10515600" cy="5173345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普通路由方式：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Route::请求类型('路由名','控制名@方法名');</a:t>
            </a:r>
            <a:endParaRPr lang="zh-CN" altLang="en-US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/>
              <a:t>Route::get('test/</a:t>
            </a:r>
            <a:r>
              <a:rPr lang="en-US" altLang="zh-CN"/>
              <a:t>index/{id}</a:t>
            </a:r>
            <a:r>
              <a:rPr lang="zh-CN" altLang="en-US"/>
              <a:t>','TestController@</a:t>
            </a:r>
            <a:r>
              <a:rPr lang="en-US" altLang="zh-CN"/>
              <a:t>index</a:t>
            </a:r>
            <a:r>
              <a:rPr lang="zh-CN" altLang="en-US"/>
              <a:t>');</a:t>
            </a:r>
            <a:endParaRPr lang="en-US" altLang="zh-CN" sz="2000"/>
          </a:p>
          <a:p>
            <a:pPr lvl="0">
              <a:lnSpc>
                <a:spcPct val="110000"/>
              </a:lnSpc>
            </a:pPr>
            <a:r>
              <a:rPr lang="zh-CN" altLang="en-US"/>
              <a:t>命名路由方式</a:t>
            </a:r>
            <a:r>
              <a:rPr lang="en-US" altLang="zh-CN"/>
              <a:t>:</a:t>
            </a:r>
            <a:endParaRPr lang="en-US" altLang="zh-CN"/>
          </a:p>
          <a:p>
            <a:pPr marL="228600" lvl="3" indent="0">
              <a:lnSpc>
                <a:spcPct val="110000"/>
              </a:lnSpc>
              <a:buNone/>
            </a:pPr>
            <a:r>
              <a:rPr lang="en-US" altLang="zh-CN" sz="2160">
                <a:sym typeface="+mn-ea"/>
              </a:rPr>
              <a:t>       Route::get('test/index/{id}','TestController@index')-&gt;name('ti');</a:t>
            </a:r>
            <a:endParaRPr lang="en-US" altLang="zh-CN"/>
          </a:p>
          <a:p>
            <a:pPr lvl="0">
              <a:lnSpc>
                <a:spcPct val="110000"/>
              </a:lnSpc>
            </a:pPr>
            <a:r>
              <a:rPr lang="zh-CN" altLang="en-US">
                <a:sym typeface="+mn-ea"/>
              </a:rPr>
              <a:t>路由组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/>
              <a:t>使用 </a:t>
            </a:r>
            <a:r>
              <a:rPr lang="en-US" altLang="zh-CN" sz="2400">
                <a:solidFill>
                  <a:srgbClr val="FF0000"/>
                </a:solidFill>
              </a:rPr>
              <a:t>namespace </a:t>
            </a:r>
            <a:r>
              <a:rPr lang="en-US" altLang="zh-CN" sz="2400"/>
              <a:t>方法将相同命名空间</a:t>
            </a:r>
            <a:r>
              <a:rPr lang="en-US" altLang="zh-CN" sz="2400">
                <a:sym typeface="+mn-ea"/>
              </a:rPr>
              <a:t>的控制器</a:t>
            </a:r>
            <a:r>
              <a:rPr lang="en-US" altLang="zh-CN" sz="2400"/>
              <a:t>分配给路由组</a:t>
            </a:r>
            <a:endParaRPr lang="en-US" altLang="zh-CN" sz="2400"/>
          </a:p>
          <a:p>
            <a:pPr lvl="2">
              <a:lnSpc>
                <a:spcPct val="110000"/>
              </a:lnSpc>
            </a:pPr>
            <a:r>
              <a:rPr lang="zh-CN" altLang="zh-CN"/>
              <a:t>创建控制器：</a:t>
            </a:r>
            <a:endParaRPr lang="zh-CN" altLang="zh-CN"/>
          </a:p>
          <a:p>
            <a:pPr lvl="3">
              <a:lnSpc>
                <a:spcPct val="110000"/>
              </a:lnSpc>
            </a:pPr>
            <a:r>
              <a:rPr lang="en-US" altLang="zh-CN"/>
              <a:t>php artisan make:controller Admin\OrderController</a:t>
            </a:r>
            <a:endParaRPr lang="en-US" altLang="zh-CN"/>
          </a:p>
          <a:p>
            <a:pPr lvl="2">
              <a:lnSpc>
                <a:spcPct val="110000"/>
              </a:lnSpc>
            </a:pPr>
            <a:r>
              <a:rPr lang="zh-CN" altLang="en-US" sz="2000"/>
              <a:t>新建路由组：</a:t>
            </a:r>
            <a:endParaRPr lang="en-US" altLang="zh-CN" sz="200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   Route::</a:t>
            </a:r>
            <a:r>
              <a:rPr lang="en-US" altLang="zh-CN">
                <a:solidFill>
                  <a:srgbClr val="FF0000"/>
                </a:solidFill>
              </a:rPr>
              <a:t>namespace('Admin')</a:t>
            </a:r>
            <a:r>
              <a:rPr lang="en-US" altLang="zh-CN"/>
              <a:t>-&gt;group(function(){</a:t>
            </a:r>
            <a:endParaRPr lang="en-US" altLang="zh-CN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        Route::get('goods/index', 'GoodsController@index');</a:t>
            </a:r>
            <a:endParaRPr lang="en-US" altLang="zh-CN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        Route::any('goods/add', 'GoodsController@add');</a:t>
            </a:r>
            <a:endParaRPr lang="en-US" altLang="zh-CN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    });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6415"/>
            <a:ext cx="10515600" cy="1325563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控制器输出视图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232275"/>
          </a:xfrm>
        </p:spPr>
        <p:txBody>
          <a:bodyPr>
            <a:normAutofit/>
          </a:bodyPr>
          <a:lstStyle/>
          <a:p>
            <a:r>
              <a:rPr lang="zh-CN" altLang="en-US" smtClean="0"/>
              <a:t>新建视图</a:t>
            </a:r>
            <a:endParaRPr lang="zh-CN" altLang="en-US" smtClean="0"/>
          </a:p>
          <a:p>
            <a:pPr lvl="1"/>
            <a:r>
              <a:rPr lang="zh-CN" altLang="en-US">
                <a:sym typeface="+mn-ea"/>
              </a:rPr>
              <a:t>视图文件存放在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resources/views</a:t>
            </a:r>
            <a:r>
              <a:rPr lang="zh-CN" altLang="en-US">
                <a:sym typeface="+mn-ea"/>
              </a:rPr>
              <a:t> 目录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index.blade.php 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goods/index.blade.php </a:t>
            </a:r>
            <a:endParaRPr lang="en-US" altLang="zh-CN">
              <a:sym typeface="+mn-ea"/>
            </a:endParaRPr>
          </a:p>
          <a:p>
            <a:pPr lvl="2"/>
            <a:endParaRPr lang="zh-CN" altLang="en-US" smtClean="0">
              <a:sym typeface="+mn-ea"/>
            </a:endParaRPr>
          </a:p>
          <a:p>
            <a:r>
              <a:rPr lang="zh-CN" altLang="en-US" smtClean="0"/>
              <a:t>输出视图</a:t>
            </a:r>
            <a:endParaRPr lang="zh-CN" altLang="en-US" smtClean="0"/>
          </a:p>
          <a:p>
            <a:pPr lvl="1"/>
            <a:r>
              <a:rPr lang="zh-CN" altLang="en-US"/>
              <a:t>在控制器中通过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/>
              <a:t>方法输出视图</a:t>
            </a:r>
            <a:endParaRPr lang="zh-CN" altLang="en-US"/>
          </a:p>
          <a:p>
            <a:pPr lvl="2"/>
            <a:r>
              <a:rPr lang="en-US" altLang="zh-CN"/>
              <a:t>return view('index');</a:t>
            </a:r>
            <a:endParaRPr lang="en-US" altLang="zh-CN"/>
          </a:p>
          <a:p>
            <a:pPr lvl="2"/>
            <a:r>
              <a:rPr lang="en-US" altLang="zh-CN"/>
              <a:t>return view('goods</a:t>
            </a:r>
            <a:r>
              <a:rPr lang="en-US" altLang="zh-CN" smtClean="0"/>
              <a:t>/index</a:t>
            </a:r>
            <a:r>
              <a:rPr lang="en-US" altLang="zh-CN"/>
              <a:t>')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2.4 传递数据到视图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362575"/>
          </a:xfrm>
        </p:spPr>
        <p:txBody>
          <a:bodyPr>
            <a:normAutofit fontScale="40000"/>
          </a:bodyPr>
          <a:p>
            <a:pPr marL="457200" lvl="1" indent="0">
              <a:buNone/>
            </a:pPr>
            <a:endParaRPr lang="en-US" altLang="zh-CN" sz="2800"/>
          </a:p>
          <a:p>
            <a:pPr lvl="0"/>
            <a:r>
              <a:rPr lang="zh-CN" altLang="en-US" sz="3920" smtClean="0">
                <a:sym typeface="+mn-ea"/>
              </a:rPr>
              <a:t>方法一：</a:t>
            </a:r>
            <a:endParaRPr lang="zh-CN" altLang="en-US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return view( 'index', [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   'name' =&gt; 'Rose',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   'arr'=&gt;['username'=&gt;'Jack','age'=&gt;18]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] );</a:t>
            </a:r>
            <a:endParaRPr lang="en-US" altLang="zh-CN" sz="3920" smtClean="0"/>
          </a:p>
          <a:p>
            <a:pPr lvl="0"/>
            <a:r>
              <a:rPr lang="zh-CN" altLang="en-US" sz="3920" smtClean="0">
                <a:sym typeface="+mn-ea"/>
              </a:rPr>
              <a:t>方法二：</a:t>
            </a:r>
            <a:endParaRPr lang="zh-CN" altLang="en-US" sz="3920" smtClean="0">
              <a:sym typeface="+mn-ea"/>
            </a:endParaRPr>
          </a:p>
          <a:p>
            <a:pPr marL="0" lvl="0" indent="0">
              <a:buNone/>
            </a:pPr>
            <a:r>
              <a:rPr lang="en-US" altLang="zh-CN" sz="3920" smtClean="0"/>
              <a:t>   return view('goods/index') -&gt; </a:t>
            </a:r>
            <a:r>
              <a:rPr lang="en-US" altLang="zh-CN" sz="3920" b="1" smtClean="0">
                <a:solidFill>
                  <a:srgbClr val="FF0000"/>
                </a:solidFill>
              </a:rPr>
              <a:t>with</a:t>
            </a:r>
            <a:r>
              <a:rPr lang="en-US" altLang="zh-CN" sz="3920" smtClean="0"/>
              <a:t>('name','Rose')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return view('goods/index') -&gt; </a:t>
            </a:r>
            <a:r>
              <a:rPr lang="en-US" altLang="zh-CN" sz="3920" b="1" smtClean="0">
                <a:solidFill>
                  <a:srgbClr val="FF0000"/>
                </a:solidFill>
                <a:sym typeface="+mn-ea"/>
              </a:rPr>
              <a:t>with</a:t>
            </a:r>
            <a:r>
              <a:rPr lang="en-US" altLang="zh-CN" sz="3920" smtClean="0">
                <a:sym typeface="+mn-ea"/>
              </a:rPr>
              <a:t>( [ 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     'name'=&gt;'Rose',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     'arr'=&gt;['username'=&gt;'Jack','age'=&gt;18] 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 ] );</a:t>
            </a:r>
            <a:endParaRPr lang="en-US" altLang="zh-CN" sz="3920" smtClean="0">
              <a:sym typeface="+mn-ea"/>
            </a:endParaRPr>
          </a:p>
          <a:p>
            <a:pPr marL="0" lvl="0" indent="0">
              <a:buNone/>
            </a:pPr>
            <a:endParaRPr lang="en-US" altLang="zh-CN" sz="3920" smtClean="0"/>
          </a:p>
          <a:p>
            <a:pPr lvl="0"/>
            <a:r>
              <a:rPr lang="zh-CN" altLang="en-US" sz="3920" smtClean="0">
                <a:sym typeface="+mn-ea"/>
              </a:rPr>
              <a:t>方法三：</a:t>
            </a:r>
            <a:endParaRPr lang="en-US" altLang="zh-CN" sz="3920" smtClean="0"/>
          </a:p>
          <a:p>
            <a:pPr marL="0" lvl="0" indent="0">
              <a:buNone/>
            </a:pPr>
            <a:r>
              <a:rPr lang="en-US" altLang="zh-CN" sz="3920" smtClean="0">
                <a:sym typeface="+mn-ea"/>
              </a:rPr>
              <a:t>   return </a:t>
            </a:r>
            <a:r>
              <a:rPr lang="en-US" altLang="zh-CN" sz="3920">
                <a:sym typeface="+mn-ea"/>
              </a:rPr>
              <a:t>view</a:t>
            </a:r>
            <a:r>
              <a:rPr lang="en-US" altLang="zh-CN" sz="3920" smtClean="0">
                <a:sym typeface="+mn-ea"/>
              </a:rPr>
              <a:t>( 'index', </a:t>
            </a:r>
            <a:r>
              <a:rPr lang="en-US" altLang="zh-CN" sz="3920" b="1" smtClean="0">
                <a:solidFill>
                  <a:srgbClr val="FF0000"/>
                </a:solidFill>
                <a:sym typeface="+mn-ea"/>
              </a:rPr>
              <a:t>compact( '</a:t>
            </a:r>
            <a:r>
              <a:rPr lang="zh-CN" altLang="en-US" sz="3920" b="1" smtClean="0">
                <a:solidFill>
                  <a:srgbClr val="FF0000"/>
                </a:solidFill>
                <a:sym typeface="+mn-ea"/>
              </a:rPr>
              <a:t>变量名</a:t>
            </a:r>
            <a:r>
              <a:rPr lang="en-US" altLang="zh-CN" sz="3920" b="1" smtClean="0">
                <a:solidFill>
                  <a:srgbClr val="FF0000"/>
                </a:solidFill>
                <a:sym typeface="+mn-ea"/>
              </a:rPr>
              <a:t>1', '</a:t>
            </a:r>
            <a:r>
              <a:rPr lang="zh-CN" altLang="en-US" sz="3920" b="1" smtClean="0">
                <a:solidFill>
                  <a:srgbClr val="FF0000"/>
                </a:solidFill>
                <a:sym typeface="+mn-ea"/>
              </a:rPr>
              <a:t>变量名</a:t>
            </a:r>
            <a:r>
              <a:rPr lang="en-US" altLang="zh-CN" sz="3920" b="1" smtClean="0">
                <a:solidFill>
                  <a:srgbClr val="FF0000"/>
                </a:solidFill>
                <a:sym typeface="+mn-ea"/>
              </a:rPr>
              <a:t>2', ……) </a:t>
            </a:r>
            <a:r>
              <a:rPr lang="en-US" altLang="zh-CN" sz="3920" smtClean="0">
                <a:sym typeface="+mn-ea"/>
              </a:rPr>
              <a:t>)</a:t>
            </a:r>
            <a:endParaRPr lang="en-US" altLang="zh-CN" sz="392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与所有视图共享数据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如果需要共享一段数据给应用程序的所有视图，你可以在服务提供器的 boot 方法中调用视图 Facade 的 share 方法</a:t>
            </a:r>
            <a:endParaRPr lang="zh-CN" altLang="en-US"/>
          </a:p>
          <a:p>
            <a:pPr lvl="1"/>
            <a:r>
              <a:rPr lang="zh-CN" altLang="en-US"/>
              <a:t>App</a:t>
            </a:r>
            <a:r>
              <a:rPr lang="en-US" altLang="zh-CN"/>
              <a:t>/</a:t>
            </a:r>
            <a:r>
              <a:rPr lang="zh-CN" altLang="en-US"/>
              <a:t>Providers</a:t>
            </a:r>
            <a:r>
              <a:rPr lang="en-US" altLang="zh-CN"/>
              <a:t>/</a:t>
            </a:r>
            <a:r>
              <a:rPr lang="en-US" altLang="zh-CN"/>
              <a:t>AppServiceProvider.php</a:t>
            </a:r>
            <a:endParaRPr lang="en-US" altLang="zh-CN"/>
          </a:p>
          <a:p>
            <a:pPr lvl="2"/>
            <a:r>
              <a:rPr lang="en-US" altLang="zh-CN"/>
              <a:t>use Illuminate\Support\Facades\View;</a:t>
            </a:r>
            <a:endParaRPr lang="en-US" altLang="zh-CN"/>
          </a:p>
          <a:p>
            <a:pPr lvl="2"/>
            <a:r>
              <a:rPr lang="en-US" altLang="zh-CN"/>
              <a:t>public function boot()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rgbClr val="FF0000"/>
                </a:solidFill>
              </a:rPr>
              <a:t> View::share('title', '</a:t>
            </a:r>
            <a:r>
              <a:rPr lang="zh-CN" altLang="en-US">
                <a:solidFill>
                  <a:srgbClr val="FF0000"/>
                </a:solidFill>
              </a:rPr>
              <a:t>我的网站</a:t>
            </a:r>
            <a:r>
              <a:rPr lang="en-US" altLang="zh-CN">
                <a:solidFill>
                  <a:srgbClr val="FF0000"/>
                </a:solidFill>
              </a:rPr>
              <a:t>');</a:t>
            </a:r>
            <a:endParaRPr lang="en-US" altLang="zh-CN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/>
              <a:t>   }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composer</a:t>
            </a:r>
            <a:endParaRPr kumimoji="1" lang="en-US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Laravel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</a:t>
            </a: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装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0777" y="1153795"/>
            <a:ext cx="10345420" cy="378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基本路由</a:t>
            </a:r>
            <a:endParaRPr kumimoji="1" lang="zh-CN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带参数的路由</a:t>
            </a:r>
            <a:endParaRPr kumimoji="1" lang="zh-CN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路由别名</a:t>
            </a:r>
            <a:endParaRPr kumimoji="1" lang="zh-CN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路由组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endParaRPr kumimoji="1" lang="zh-CN" altLang="en-US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404</a:t>
            </a:r>
            <a:r>
              <a:rPr kumimoji="1" lang="zh-CN" altLang="en-US" sz="266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页面</a:t>
            </a:r>
            <a:r>
              <a:rPr kumimoji="1" lang="zh-CN" altLang="en-US" sz="266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置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路由就是将用户的请求转发给相应程序进行处理</a:t>
            </a:r>
            <a:endParaRPr lang="zh-CN" altLang="en-US"/>
          </a:p>
          <a:p>
            <a:r>
              <a:rPr lang="zh-CN" altLang="en-US"/>
              <a:t>作用就是建立</a:t>
            </a:r>
            <a:r>
              <a:rPr lang="en-US" altLang="zh-CN"/>
              <a:t>URL</a:t>
            </a:r>
            <a:r>
              <a:rPr lang="zh-CN" altLang="en-US"/>
              <a:t>和程序之间的映射</a:t>
            </a:r>
            <a:endParaRPr lang="zh-CN" altLang="en-US" sz="2400"/>
          </a:p>
          <a:p>
            <a:r>
              <a:rPr lang="zh-CN" altLang="en-US">
                <a:sym typeface="+mn-ea"/>
              </a:rPr>
              <a:t>路由文件位置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sym typeface="+mn-ea"/>
              </a:rPr>
              <a:t> routes/web.php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914400" lvl="2" indent="0">
              <a:buNone/>
            </a:pP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用户请求</a:t>
            </a:r>
            <a:r>
              <a:rPr lang="en-US" altLang="zh-CN">
                <a:sym typeface="+mn-ea"/>
              </a:rPr>
              <a:t>URL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sym typeface="+mn-ea"/>
              </a:rPr>
              <a:t>http://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域名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/index.php/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路由名称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网站虚拟主机根目录指向</a:t>
            </a:r>
            <a:r>
              <a:rPr lang="en-US" altLang="zh-CN">
                <a:sym typeface="+mn-ea"/>
              </a:rPr>
              <a:t>laravel</a:t>
            </a:r>
            <a:r>
              <a:rPr lang="zh-CN" altLang="en-US">
                <a:sym typeface="+mn-ea"/>
              </a:rPr>
              <a:t>下的</a:t>
            </a:r>
            <a:r>
              <a:rPr lang="en-US" altLang="zh-CN">
                <a:sym typeface="+mn-ea"/>
              </a:rPr>
              <a:t>public</a:t>
            </a:r>
            <a:r>
              <a:rPr lang="zh-CN" altLang="en-US">
                <a:sym typeface="+mn-ea"/>
              </a:rPr>
              <a:t>目录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sym typeface="+mn-ea"/>
              </a:rPr>
              <a:t>http://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域名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路由名称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apache</a:t>
            </a:r>
            <a:r>
              <a:rPr lang="zh-CN" altLang="en-US" sz="2000">
                <a:sym typeface="+mn-ea"/>
              </a:rPr>
              <a:t>开启</a:t>
            </a:r>
            <a:r>
              <a:rPr lang="en-US" altLang="zh-CN" sz="2000">
                <a:sym typeface="+mn-ea"/>
              </a:rPr>
              <a:t>rewrite</a:t>
            </a:r>
            <a:r>
              <a:rPr lang="zh-CN" altLang="en-US" sz="2000">
                <a:sym typeface="+mn-ea"/>
              </a:rPr>
              <a:t>伪静态的情况下，还可以省去入口文件</a:t>
            </a:r>
            <a:r>
              <a:rPr lang="en-US" altLang="zh-CN" sz="2000">
                <a:sym typeface="+mn-ea"/>
              </a:rPr>
              <a:t>index.php</a:t>
            </a:r>
            <a:endParaRPr lang="zh-CN" altLang="en-US" sz="2000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基本路由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525" y="1076960"/>
            <a:ext cx="10515600" cy="534479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get </a:t>
            </a:r>
            <a:r>
              <a:rPr lang="zh-CN" altLang="en-US"/>
              <a:t>请求路由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Route::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get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('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test1</a:t>
            </a:r>
            <a:r>
              <a:rPr lang="zh-CN" altLang="en-US" sz="1600">
                <a:solidFill>
                  <a:srgbClr val="002060"/>
                </a:solidFill>
                <a:sym typeface="+mn-ea"/>
              </a:rPr>
              <a:t>', function () {</a:t>
            </a:r>
            <a:endParaRPr lang="zh-CN" altLang="en-US" sz="16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return 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'get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请求路由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'</a:t>
            </a:r>
            <a:r>
              <a:rPr lang="zh-CN" altLang="en-US" sz="1600">
                <a:solidFill>
                  <a:srgbClr val="002060"/>
                </a:solidFill>
                <a:sym typeface="+mn-ea"/>
              </a:rPr>
              <a:t>;</a:t>
            </a:r>
            <a:endParaRPr lang="zh-CN" altLang="en-US" sz="16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});</a:t>
            </a:r>
            <a:endParaRPr lang="zh-CN" altLang="en-US" sz="1800">
              <a:solidFill>
                <a:srgbClr val="002060"/>
              </a:solidFill>
              <a:sym typeface="+mn-ea"/>
            </a:endParaRPr>
          </a:p>
          <a:p>
            <a:r>
              <a:rPr lang="en-US" altLang="zh-CN"/>
              <a:t>post </a:t>
            </a:r>
            <a:r>
              <a:rPr lang="zh-CN" altLang="en-US"/>
              <a:t>请求路由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Route::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post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('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test1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', function () {</a:t>
            </a:r>
            <a:endParaRPr lang="zh-CN" altLang="en-US" sz="18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return 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'post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请求路由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'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;</a:t>
            </a:r>
            <a:endParaRPr lang="zh-CN" altLang="en-US" sz="18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rgbClr val="002060"/>
                </a:solidFill>
                <a:sym typeface="+mn-ea"/>
              </a:rPr>
              <a:t>});</a:t>
            </a:r>
            <a:endParaRPr lang="zh-CN" altLang="en-US" sz="2000">
              <a:solidFill>
                <a:srgbClr val="002060"/>
              </a:solidFill>
              <a:sym typeface="+mn-ea"/>
            </a:endParaRPr>
          </a:p>
          <a:p>
            <a:r>
              <a:rPr lang="zh-CN" altLang="en-US"/>
              <a:t>多请求路由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any 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Route::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any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('test2', function () {</a:t>
            </a:r>
            <a:endParaRPr lang="en-US" altLang="zh-CN" sz="18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    return '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多请求路由之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any';</a:t>
            </a:r>
            <a:endParaRPr lang="en-US" altLang="zh-CN" sz="18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});</a:t>
            </a:r>
            <a:endParaRPr lang="en-US" altLang="zh-CN" sz="1800">
              <a:solidFill>
                <a:srgbClr val="00206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match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Route::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match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(['get','post'],'test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3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',function(){</a:t>
            </a:r>
            <a:endParaRPr lang="zh-CN" altLang="en-US" sz="18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return '多请求路由之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match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';</a:t>
            </a:r>
            <a:endParaRPr lang="zh-CN" altLang="en-US" sz="18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rgbClr val="002060"/>
                </a:solidFill>
                <a:sym typeface="+mn-ea"/>
              </a:rPr>
              <a:t>});</a:t>
            </a:r>
            <a:endParaRPr lang="zh-CN" altLang="en-US" sz="200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 视图路由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只返回一个视图的路由就是视图路由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Route::</a:t>
            </a:r>
            <a:r>
              <a:rPr lang="zh-CN" altLang="en-US">
                <a:solidFill>
                  <a:srgbClr val="FF0000"/>
                </a:solidFill>
              </a:rPr>
              <a:t>view</a:t>
            </a:r>
            <a:r>
              <a:rPr lang="zh-CN" altLang="en-US"/>
              <a:t>('</a:t>
            </a:r>
            <a:r>
              <a:rPr lang="en-US" altLang="zh-CN"/>
              <a:t>test-view</a:t>
            </a:r>
            <a:r>
              <a:rPr lang="zh-CN" altLang="en-US"/>
              <a:t>', '</a:t>
            </a:r>
            <a:r>
              <a:rPr lang="en-US" altLang="zh-CN"/>
              <a:t>hello</a:t>
            </a:r>
            <a:r>
              <a:rPr lang="zh-CN" altLang="en-US"/>
              <a:t>');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Route::</a:t>
            </a:r>
            <a:r>
              <a:rPr lang="zh-CN" altLang="en-US">
                <a:solidFill>
                  <a:srgbClr val="FF0000"/>
                </a:solidFill>
              </a:rPr>
              <a:t>view</a:t>
            </a:r>
            <a:r>
              <a:rPr lang="zh-CN" altLang="en-US"/>
              <a:t>('</a:t>
            </a:r>
            <a:r>
              <a:rPr lang="en-US" altLang="zh-CN"/>
              <a:t>test-view</a:t>
            </a:r>
            <a:r>
              <a:rPr lang="zh-CN" altLang="en-US"/>
              <a:t>', '</a:t>
            </a:r>
            <a:r>
              <a:rPr lang="en-US" altLang="zh-CN"/>
              <a:t>hello</a:t>
            </a:r>
            <a:r>
              <a:rPr lang="zh-CN" altLang="en-US"/>
              <a:t>', ['</a:t>
            </a:r>
            <a:r>
              <a:rPr lang="en-US" altLang="zh-CN"/>
              <a:t>title</a:t>
            </a:r>
            <a:r>
              <a:rPr lang="zh-CN" altLang="en-US"/>
              <a:t>' =&gt; '欢迎访问']);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0" lvl="1" indent="0">
              <a:buNone/>
            </a:pPr>
            <a:r>
              <a:rPr lang="en-US" altLang="zh-CN"/>
              <a:t>     </a:t>
            </a:r>
            <a:r>
              <a:rPr lang="zh-CN" altLang="en-US">
                <a:sym typeface="+mn-ea"/>
              </a:rPr>
              <a:t>对应 </a:t>
            </a:r>
            <a:r>
              <a:rPr lang="en-US" altLang="zh-CN">
                <a:sym typeface="+mn-ea"/>
              </a:rPr>
              <a:t>resources/views/hello</a:t>
            </a:r>
            <a:r>
              <a:rPr lang="en-US" altLang="zh-CN">
                <a:sym typeface="+mn-ea"/>
              </a:rPr>
              <a:t>.blade.php </a:t>
            </a:r>
            <a:r>
              <a:rPr lang="zh-CN" altLang="en-US">
                <a:sym typeface="+mn-ea"/>
              </a:rPr>
              <a:t>视图文件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</a:t>
            </a:r>
            <a:r>
              <a:rPr lang="zh-CN" altLang="en-US"/>
              <a:t>重定向路由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重定向到另一个 URI 的路由就是重定向路由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Route::</a:t>
            </a:r>
            <a:r>
              <a:rPr lang="en-US" altLang="zh-CN">
                <a:solidFill>
                  <a:srgbClr val="FF0000"/>
                </a:solidFill>
              </a:rPr>
              <a:t>redirect</a:t>
            </a:r>
            <a:r>
              <a:rPr lang="en-US" altLang="zh-CN"/>
              <a:t>('</a:t>
            </a:r>
            <a:r>
              <a:rPr lang="zh-CN" altLang="en-US"/>
              <a:t>路由</a:t>
            </a:r>
            <a:r>
              <a:rPr lang="en-US" altLang="zh-CN"/>
              <a:t>1', '</a:t>
            </a:r>
            <a:r>
              <a:rPr lang="zh-CN" altLang="en-US">
                <a:sym typeface="+mn-ea"/>
              </a:rPr>
              <a:t>路由</a:t>
            </a:r>
            <a:r>
              <a:rPr lang="en-US" altLang="zh-CN">
                <a:sym typeface="+mn-ea"/>
              </a:rPr>
              <a:t>2</a:t>
            </a:r>
            <a:r>
              <a:rPr lang="en-US" altLang="zh-CN"/>
              <a:t>', 301);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访问</a:t>
            </a:r>
            <a:r>
              <a:rPr lang="zh-CN" altLang="en-US">
                <a:sym typeface="+mn-ea"/>
              </a:rPr>
              <a:t>路由</a:t>
            </a:r>
            <a:r>
              <a:rPr lang="en-US" altLang="zh-CN">
                <a:sym typeface="+mn-ea"/>
              </a:rPr>
              <a:t>1</a:t>
            </a:r>
            <a:r>
              <a:rPr lang="zh-CN" altLang="en-US"/>
              <a:t>时会跳转到</a:t>
            </a:r>
            <a:r>
              <a:rPr lang="zh-CN" altLang="en-US">
                <a:sym typeface="+mn-ea"/>
              </a:rPr>
              <a:t>路由</a:t>
            </a:r>
            <a:r>
              <a:rPr lang="en-US" altLang="zh-CN">
                <a:sym typeface="+mn-ea"/>
              </a:rPr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路由参数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645785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路由参数</a:t>
            </a:r>
            <a:r>
              <a:rPr>
                <a:sym typeface="+mn-ea"/>
              </a:rPr>
              <a:t>通过花括号进行包裹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必填参数</a:t>
            </a:r>
            <a:endParaRPr lang="en-US" altLang="zh-CN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Route::get('user/</a:t>
            </a:r>
            <a:r>
              <a:rPr lang="zh-CN" altLang="en-US">
                <a:solidFill>
                  <a:srgbClr val="FF0000"/>
                </a:solidFill>
              </a:rPr>
              <a:t>{id}</a:t>
            </a:r>
            <a:r>
              <a:rPr lang="zh-CN" altLang="en-US">
                <a:solidFill>
                  <a:srgbClr val="002060"/>
                </a:solidFill>
              </a:rPr>
              <a:t>', function (</a:t>
            </a:r>
            <a:r>
              <a:rPr lang="zh-CN" altLang="en-US">
                <a:solidFill>
                  <a:srgbClr val="FF0000"/>
                </a:solidFill>
              </a:rPr>
              <a:t>$id</a:t>
            </a:r>
            <a:r>
              <a:rPr lang="zh-CN" altLang="en-US">
                <a:solidFill>
                  <a:srgbClr val="002060"/>
                </a:solidFill>
              </a:rPr>
              <a:t>) {</a:t>
            </a:r>
            <a:endParaRPr lang="zh-CN" altLang="en-US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    return 'User '.$id;</a:t>
            </a:r>
            <a:endParaRPr lang="zh-CN" altLang="en-US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});</a:t>
            </a:r>
            <a:endParaRPr lang="zh-CN" altLang="en-US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Route::get('</a:t>
            </a:r>
            <a:r>
              <a:rPr lang="en-US" altLang="zh-CN">
                <a:solidFill>
                  <a:srgbClr val="002060"/>
                </a:solidFill>
              </a:rPr>
              <a:t>user</a:t>
            </a:r>
            <a:r>
              <a:rPr lang="zh-CN" altLang="en-US">
                <a:solidFill>
                  <a:srgbClr val="00206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{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r>
              <a:rPr lang="zh-CN" altLang="en-US">
                <a:solidFill>
                  <a:srgbClr val="FF0000"/>
                </a:solidFill>
              </a:rPr>
              <a:t>}</a:t>
            </a:r>
            <a:r>
              <a:rPr lang="zh-CN" altLang="en-US">
                <a:solidFill>
                  <a:srgbClr val="00206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{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}</a:t>
            </a:r>
            <a:r>
              <a:rPr lang="zh-CN" altLang="en-US">
                <a:solidFill>
                  <a:srgbClr val="002060"/>
                </a:solidFill>
              </a:rPr>
              <a:t>', function (</a:t>
            </a:r>
            <a:r>
              <a:rPr lang="zh-CN" altLang="en-US">
                <a:solidFill>
                  <a:srgbClr val="FF0000"/>
                </a:solidFill>
              </a:rPr>
              <a:t>$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r>
              <a:rPr lang="zh-CN" altLang="en-US">
                <a:solidFill>
                  <a:srgbClr val="FF0000"/>
                </a:solidFill>
              </a:rPr>
              <a:t>, $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 {</a:t>
            </a:r>
            <a:endParaRPr lang="zh-CN" altLang="en-US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    return 'User '.$id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.$type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;</a:t>
            </a:r>
            <a:endParaRPr lang="en-US" altLang="zh-CN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});</a:t>
            </a:r>
            <a:endParaRPr lang="zh-CN" altLang="en-US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/>
              <a:t>可选参数</a:t>
            </a:r>
            <a:endParaRPr lang="zh-CN" altLang="en-US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Route::get('user/</a:t>
            </a:r>
            <a:r>
              <a:rPr lang="zh-CN" altLang="en-US">
                <a:solidFill>
                  <a:srgbClr val="FF0000"/>
                </a:solidFill>
              </a:rPr>
              <a:t>{name</a:t>
            </a:r>
            <a:r>
              <a:rPr lang="zh-CN" altLang="en-US" b="1">
                <a:solidFill>
                  <a:srgbClr val="FF0000"/>
                </a:solidFill>
              </a:rPr>
              <a:t>?</a:t>
            </a:r>
            <a:r>
              <a:rPr lang="zh-CN" altLang="en-US">
                <a:solidFill>
                  <a:srgbClr val="FF0000"/>
                </a:solidFill>
              </a:rPr>
              <a:t>}</a:t>
            </a:r>
            <a:r>
              <a:rPr lang="zh-CN" altLang="en-US">
                <a:solidFill>
                  <a:srgbClr val="002060"/>
                </a:solidFill>
              </a:rPr>
              <a:t>', function (</a:t>
            </a:r>
            <a:r>
              <a:rPr lang="zh-CN" altLang="en-US">
                <a:solidFill>
                  <a:srgbClr val="FF0000"/>
                </a:solidFill>
              </a:rPr>
              <a:t>$name = 'John'</a:t>
            </a:r>
            <a:r>
              <a:rPr lang="zh-CN" altLang="en-US">
                <a:solidFill>
                  <a:srgbClr val="002060"/>
                </a:solidFill>
              </a:rPr>
              <a:t>) {</a:t>
            </a:r>
            <a:endParaRPr lang="zh-CN" altLang="en-US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    return $name;</a:t>
            </a:r>
            <a:endParaRPr lang="zh-CN" altLang="en-US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});</a:t>
            </a:r>
            <a:endParaRPr lang="zh-CN" altLang="en-US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/>
              <a:t>路由参数</a:t>
            </a:r>
            <a:r>
              <a:t>通过</a:t>
            </a:r>
            <a:r>
              <a:rPr lang="zh-CN"/>
              <a:t>正则进行限制</a:t>
            </a:r>
            <a:endParaRPr lang="zh-CN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Route::get('user/{id}/{name?}',function($id,$name='Tom'){</a:t>
            </a:r>
            <a:endParaRPr lang="zh-CN" altLang="en-US">
              <a:solidFill>
                <a:srgbClr val="002060"/>
              </a:solidFill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   return $id.'-'.$name;</a:t>
            </a:r>
            <a:endParaRPr lang="zh-CN" altLang="en-US">
              <a:solidFill>
                <a:srgbClr val="002060"/>
              </a:solidFill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2060"/>
                </a:solidFill>
                <a:sym typeface="+mn-ea"/>
              </a:rPr>
              <a:t>})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-&gt;where( [ 'id'=&gt;'\d+' , 'name'=&gt;'\w+' ] );</a:t>
            </a:r>
            <a:endParaRPr lang="zh-CN" altLang="en-US">
              <a:solidFill>
                <a:srgbClr val="002060"/>
              </a:solidFill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命名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路由别名为生成 URL 或重定向提供了便利</a:t>
            </a:r>
            <a:endParaRPr lang="zh-CN" alt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/>
              <a:t>//</a:t>
            </a:r>
            <a:r>
              <a:rPr lang="zh-CN" altLang="en-US" sz="2000" b="1"/>
              <a:t>方法一：</a:t>
            </a:r>
            <a:endParaRPr lang="zh-CN" alt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/>
              <a:t>Route::get('</a:t>
            </a:r>
            <a:r>
              <a:rPr lang="zh-CN" altLang="en-US" sz="2000">
                <a:sym typeface="+mn-ea"/>
              </a:rPr>
              <a:t>goods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list</a:t>
            </a:r>
            <a:r>
              <a:rPr lang="zh-CN" altLang="en-US" sz="2000"/>
              <a:t>', ['</a:t>
            </a:r>
            <a:r>
              <a:rPr lang="zh-CN" altLang="en-US" sz="2000">
                <a:solidFill>
                  <a:srgbClr val="FF0000"/>
                </a:solidFill>
              </a:rPr>
              <a:t>as</a:t>
            </a:r>
            <a:r>
              <a:rPr lang="zh-CN" altLang="en-US" sz="2000"/>
              <a:t>' =&gt; '</a:t>
            </a:r>
            <a:r>
              <a:rPr lang="en-US" altLang="zh-CN" sz="2000"/>
              <a:t>list</a:t>
            </a:r>
            <a:r>
              <a:rPr lang="zh-CN" altLang="en-US" sz="2000"/>
              <a:t>', function () {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/>
              <a:t>    </a:t>
            </a:r>
            <a:r>
              <a:rPr lang="en-US" altLang="zh-CN" sz="2000"/>
              <a:t>return </a:t>
            </a:r>
            <a:r>
              <a:rPr lang="en-US" altLang="zh-CN" sz="2000">
                <a:solidFill>
                  <a:srgbClr val="FF0000"/>
                </a:solidFill>
              </a:rPr>
              <a:t>route</a:t>
            </a:r>
            <a:r>
              <a:rPr lang="en-US" altLang="zh-CN" sz="2000"/>
              <a:t>('gl');  //</a:t>
            </a:r>
            <a:r>
              <a:rPr lang="zh-CN" altLang="en-US" sz="2000"/>
              <a:t>根据别名生成</a:t>
            </a:r>
            <a:r>
              <a:rPr lang="en-US" altLang="zh-CN" sz="2000"/>
              <a:t>url</a:t>
            </a:r>
            <a:r>
              <a:rPr lang="zh-CN" altLang="en-US" sz="2000"/>
              <a:t>地址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/>
              <a:t>}]);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/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方法二</a:t>
            </a:r>
            <a:r>
              <a:rPr lang="zh-CN" altLang="en-US" sz="2000" b="1"/>
              <a:t>：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/>
              <a:t>Route::get('goods</a:t>
            </a:r>
            <a:r>
              <a:rPr lang="en-US" altLang="zh-CN" sz="2000"/>
              <a:t>/detail/{id}</a:t>
            </a:r>
            <a:r>
              <a:rPr lang="zh-CN" altLang="en-US" sz="2000"/>
              <a:t>',function(</a:t>
            </a:r>
            <a:r>
              <a:rPr lang="en-US" altLang="zh-CN" sz="2000"/>
              <a:t>$id</a:t>
            </a:r>
            <a:r>
              <a:rPr lang="zh-CN" altLang="en-US" sz="2000"/>
              <a:t>){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/>
              <a:t>    return route( 'g</a:t>
            </a:r>
            <a:r>
              <a:rPr lang="en-US" altLang="zh-CN" sz="2000"/>
              <a:t>d</a:t>
            </a:r>
            <a:r>
              <a:rPr lang="zh-CN" altLang="en-US" sz="2000"/>
              <a:t>' </a:t>
            </a:r>
            <a:r>
              <a:rPr lang="en-US" altLang="zh-CN" sz="2000"/>
              <a:t>, ['id'=&gt;$id] </a:t>
            </a:r>
            <a:r>
              <a:rPr lang="zh-CN" altLang="en-US" sz="2000"/>
              <a:t>);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/>
              <a:t>})</a:t>
            </a:r>
            <a:r>
              <a:rPr lang="zh-CN" altLang="en-US" sz="2000">
                <a:solidFill>
                  <a:srgbClr val="FF0000"/>
                </a:solidFill>
              </a:rPr>
              <a:t>-&gt;name('g</a:t>
            </a:r>
            <a:r>
              <a:rPr lang="en-US" altLang="zh-CN" sz="2000">
                <a:solidFill>
                  <a:srgbClr val="FF0000"/>
                </a:solidFill>
              </a:rPr>
              <a:t>d</a:t>
            </a:r>
            <a:r>
              <a:rPr lang="zh-CN" altLang="en-US" sz="2000">
                <a:solidFill>
                  <a:srgbClr val="FF0000"/>
                </a:solidFill>
              </a:rPr>
              <a:t>')</a:t>
            </a:r>
            <a:r>
              <a:rPr lang="zh-CN" altLang="en-US" sz="2000"/>
              <a:t>;</a:t>
            </a: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3231</Words>
  <Application>WPS 演示</Application>
  <PresentationFormat>自定义</PresentationFormat>
  <Paragraphs>212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1.1 路由</vt:lpstr>
      <vt:lpstr>1.2 基本路由</vt:lpstr>
      <vt:lpstr>PowerPoint 演示文稿</vt:lpstr>
      <vt:lpstr>PowerPoint 演示文稿</vt:lpstr>
      <vt:lpstr>1.3 路由参数</vt:lpstr>
      <vt:lpstr>1.4 路由别名</vt:lpstr>
      <vt:lpstr>1.5 路由组-1</vt:lpstr>
      <vt:lpstr>2.控制器 </vt:lpstr>
      <vt:lpstr>2.1 创建控制器</vt:lpstr>
      <vt:lpstr>2.2 控制器与路由进行关联</vt:lpstr>
      <vt:lpstr>1 视图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499</cp:revision>
  <dcterms:created xsi:type="dcterms:W3CDTF">2016-09-06T02:25:00Z</dcterms:created>
  <dcterms:modified xsi:type="dcterms:W3CDTF">2019-09-25T19:00:50Z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