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56" r:id="rId6"/>
    <p:sldId id="382" r:id="rId7"/>
    <p:sldId id="383" r:id="rId8"/>
    <p:sldId id="384" r:id="rId9"/>
    <p:sldId id="390" r:id="rId10"/>
    <p:sldId id="414" r:id="rId11"/>
    <p:sldId id="386" r:id="rId12"/>
    <p:sldId id="388" r:id="rId13"/>
    <p:sldId id="389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{{csrf_field()}}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return back();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1097" y="3197067"/>
            <a:ext cx="5262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请求、响应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session</a:t>
            </a:r>
            <a:r>
              <a:rPr lang="zh-CN" altLang="en-US" smtClean="0"/>
              <a:t>操</a:t>
            </a:r>
            <a:r>
              <a:rPr lang="zh-CN" altLang="en-US"/>
              <a:t>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6450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smtClean="0">
                <a:sym typeface="+mn-ea"/>
              </a:rPr>
              <a:t>设</a:t>
            </a:r>
            <a:r>
              <a:rPr lang="zh-CN" altLang="en-US" smtClean="0">
                <a:sym typeface="+mn-ea"/>
              </a:rPr>
              <a:t>置</a:t>
            </a:r>
            <a:endParaRPr lang="zh-CN" altLang="en-US" smtClean="0"/>
          </a:p>
          <a:p>
            <a:pPr lvl="1"/>
            <a:r>
              <a:rPr lang="en-US" altLang="zh-CN" smtClean="0"/>
              <a:t>session(['key' =&gt; $value]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session()-&gt;</a:t>
            </a:r>
            <a:r>
              <a:rPr lang="en-US" altLang="zh-CN" b="1" smtClean="0">
                <a:solidFill>
                  <a:srgbClr val="FF0000"/>
                </a:solidFill>
              </a:rPr>
              <a:t>put</a:t>
            </a:r>
            <a:r>
              <a:rPr lang="en-US" altLang="zh-CN" smtClean="0"/>
              <a:t>('key', $value);</a:t>
            </a:r>
            <a:endParaRPr lang="en-US" altLang="zh-CN" smtClean="0"/>
          </a:p>
          <a:p>
            <a:pPr lvl="1"/>
            <a:r>
              <a:rPr lang="en-US" altLang="zh-CN" smtClean="0"/>
              <a:t>session()-&gt;put(['key' =&gt;$value,</a:t>
            </a:r>
            <a:r>
              <a:rPr lang="en-US" altLang="zh-CN" smtClean="0">
                <a:sym typeface="+mn-ea"/>
              </a:rPr>
              <a:t>'key' =&gt;$value</a:t>
            </a:r>
            <a:r>
              <a:rPr lang="en-US" altLang="zh-CN" smtClean="0"/>
              <a:t>]);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判断</a:t>
            </a:r>
            <a:r>
              <a:rPr lang="en-US" altLang="zh-CN" smtClean="0">
                <a:sym typeface="+mn-ea"/>
              </a:rPr>
              <a:t>session</a:t>
            </a:r>
            <a:r>
              <a:rPr lang="zh-CN" altLang="en-US" smtClean="0">
                <a:sym typeface="+mn-ea"/>
              </a:rPr>
              <a:t>是否存在</a:t>
            </a:r>
            <a:endParaRPr lang="en-US" altLang="zh-CN" smtClean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mtClean="0"/>
              <a:t>bool session()-&gt;</a:t>
            </a:r>
            <a:r>
              <a:rPr lang="en-US" altLang="zh-CN" b="1" smtClean="0">
                <a:solidFill>
                  <a:srgbClr val="FF0000"/>
                </a:solidFill>
              </a:rPr>
              <a:t>has</a:t>
            </a:r>
            <a:r>
              <a:rPr lang="en-US" altLang="zh-CN" smtClean="0"/>
              <a:t>('key');</a:t>
            </a:r>
            <a:endParaRPr lang="en-US" altLang="zh-CN" smtClean="0">
              <a:sym typeface="+mn-ea"/>
            </a:endParaRPr>
          </a:p>
          <a:p>
            <a:r>
              <a:rPr lang="zh-CN" altLang="en-US" smtClean="0"/>
              <a:t>获取</a:t>
            </a:r>
            <a:endParaRPr lang="en-US" altLang="zh-CN" smtClean="0"/>
          </a:p>
          <a:p>
            <a:pPr lvl="1"/>
            <a:r>
              <a:rPr lang="en-US" altLang="zh-CN" smtClean="0"/>
              <a:t>session('key');</a:t>
            </a:r>
            <a:endParaRPr lang="en-US" altLang="zh-CN" smtClean="0"/>
          </a:p>
          <a:p>
            <a:pPr lvl="1"/>
            <a:r>
              <a:rPr lang="en-US" altLang="zh-CN" smtClean="0"/>
              <a:t>session()-&gt;</a:t>
            </a:r>
            <a:r>
              <a:rPr lang="en-US" altLang="zh-CN" b="1" smtClean="0">
                <a:solidFill>
                  <a:srgbClr val="FF0000"/>
                </a:solidFill>
              </a:rPr>
              <a:t>get</a:t>
            </a:r>
            <a:r>
              <a:rPr lang="en-US" altLang="zh-CN" smtClean="0"/>
              <a:t>('key');</a:t>
            </a:r>
            <a:endParaRPr lang="en-US" altLang="zh-CN" smtClean="0"/>
          </a:p>
          <a:p>
            <a:pPr lvl="1"/>
            <a:r>
              <a:rPr lang="en-US" altLang="zh-CN" smtClean="0"/>
              <a:t>session()-&gt;all(); //</a:t>
            </a:r>
            <a:r>
              <a:rPr lang="zh-CN" altLang="en-US" smtClean="0"/>
              <a:t>获取所有</a:t>
            </a:r>
            <a:r>
              <a:rPr lang="en-US" altLang="zh-CN" smtClean="0"/>
              <a:t>session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删除</a:t>
            </a:r>
            <a:endParaRPr lang="zh-CN" altLang="en-US"/>
          </a:p>
          <a:p>
            <a:pPr lvl="1"/>
            <a:r>
              <a:rPr lang="en-US" altLang="zh-CN" smtClean="0">
                <a:sym typeface="+mn-ea"/>
              </a:rPr>
              <a:t>session()-&gt;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forget</a:t>
            </a:r>
            <a:r>
              <a:rPr lang="en-US" altLang="zh-CN" smtClean="0">
                <a:sym typeface="+mn-ea"/>
              </a:rPr>
              <a:t>(</a:t>
            </a:r>
            <a:r>
              <a:rPr lang="en-US" altLang="zh-CN" smtClean="0"/>
              <a:t>'key')</a:t>
            </a:r>
            <a:r>
              <a:rPr lang="en-US" altLang="zh-CN" smtClean="0">
                <a:sym typeface="+mn-ea"/>
              </a:rPr>
              <a:t>)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session()-&gt;flush();  //</a:t>
            </a:r>
            <a:r>
              <a:rPr lang="zh-CN" altLang="en-US" smtClean="0"/>
              <a:t>删除所有</a:t>
            </a:r>
            <a:r>
              <a:rPr lang="en-US" altLang="zh-CN" smtClean="0"/>
              <a:t>session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 </a:t>
            </a:r>
            <a:r>
              <a:rPr lang="zh-CN" altLang="en-US"/>
              <a:t>闪存信息至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8405"/>
            <a:ext cx="10515600" cy="4963160"/>
          </a:xfrm>
        </p:spPr>
        <p:txBody>
          <a:bodyPr>
            <a:normAutofit fontScale="70000"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闪存利用session保存用户提交的数据，只会保留到下个 HTTP 请求到来之前，然后就会被删除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将所有请求参数写入闪存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sz="2400"/>
              <a:t>$request-&gt;</a:t>
            </a:r>
            <a:r>
              <a:rPr lang="en-US" altLang="zh-CN" sz="2400" b="1">
                <a:solidFill>
                  <a:srgbClr val="FF0000"/>
                </a:solidFill>
              </a:rPr>
              <a:t>flash()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将部分参数写入闪存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/>
              <a:t>$request-&gt;</a:t>
            </a:r>
            <a:r>
              <a:rPr lang="en-US" altLang="zh-CN">
                <a:solidFill>
                  <a:srgbClr val="FF0000"/>
                </a:solidFill>
              </a:rPr>
              <a:t>flashOnly</a:t>
            </a:r>
            <a:r>
              <a:rPr lang="en-US" altLang="zh-CN"/>
              <a:t>('username','password');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除去某些参数之外的参数写入闪存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sz="2400"/>
              <a:t>$request-&gt;</a:t>
            </a:r>
            <a:r>
              <a:rPr lang="en-US" altLang="zh-CN" sz="2400">
                <a:solidFill>
                  <a:srgbClr val="FF0000"/>
                </a:solidFill>
              </a:rPr>
              <a:t>flashExcept</a:t>
            </a:r>
            <a:r>
              <a:rPr lang="en-US" altLang="zh-CN" sz="2400"/>
              <a:t>('username')</a:t>
            </a:r>
            <a:endParaRPr lang="en-US" altLang="zh-CN" sz="2400"/>
          </a:p>
          <a:p>
            <a:pPr lvl="0">
              <a:lnSpc>
                <a:spcPct val="130000"/>
              </a:lnSpc>
            </a:pPr>
            <a:r>
              <a:rPr lang="zh-CN" altLang="en-US" sz="2800"/>
              <a:t>读取闪存</a:t>
            </a:r>
            <a:endParaRPr lang="zh-CN" altLang="en-US" sz="2800"/>
          </a:p>
          <a:p>
            <a:pPr lvl="1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old('</a:t>
            </a:r>
            <a:r>
              <a:rPr lang="zh-CN" altLang="en-US" sz="2400" b="1">
                <a:solidFill>
                  <a:srgbClr val="FF0000"/>
                </a:solidFill>
              </a:rPr>
              <a:t>名称</a:t>
            </a:r>
            <a:r>
              <a:rPr lang="en-US" altLang="zh-CN" sz="2400" b="1">
                <a:solidFill>
                  <a:srgbClr val="FF0000"/>
                </a:solidFill>
              </a:rPr>
              <a:t>')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0777" y="1153795"/>
            <a:ext cx="10345420" cy="193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endParaRPr kumimoji="1" lang="zh-CN" altLang="en-US" sz="28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http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获取请求信息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提取请求参数</a:t>
            </a:r>
            <a:endParaRPr lang="en-US" altLang="zh-CN" smtClean="0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 smtClean="0">
                <a:sym typeface="+mn-ea"/>
              </a:rPr>
              <a:t>获取</a:t>
            </a:r>
            <a:r>
              <a:rPr lang="zh-CN" altLang="en-US" smtClean="0"/>
              <a:t>请求信息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948055"/>
            <a:ext cx="10515600" cy="562673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100" smtClean="0"/>
              <a:t>通过依赖注入的方式来获取当前 HTTP 请求的实例</a:t>
            </a:r>
            <a:endParaRPr lang="zh-CN" altLang="zh-CN" sz="2100" smtClean="0"/>
          </a:p>
          <a:p>
            <a:pPr lvl="1">
              <a:lnSpc>
                <a:spcPct val="150000"/>
              </a:lnSpc>
            </a:pPr>
            <a:r>
              <a:rPr lang="en-US" altLang="zh-CN" sz="1600" smtClean="0"/>
              <a:t>use  Illuminate\Http\Request;</a:t>
            </a:r>
            <a:endParaRPr lang="en-US" altLang="zh-CN" sz="16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smtClean="0"/>
              <a:t>    public function test( </a:t>
            </a:r>
            <a:r>
              <a:rPr lang="en-US" altLang="zh-CN" sz="1600" smtClean="0">
                <a:solidFill>
                  <a:srgbClr val="FF0000"/>
                </a:solidFill>
              </a:rPr>
              <a:t>Request $request</a:t>
            </a:r>
            <a:r>
              <a:rPr lang="en-US" altLang="zh-CN" sz="1600" smtClean="0"/>
              <a:t> ){...}</a:t>
            </a:r>
            <a:endParaRPr lang="en-US" altLang="zh-CN" sz="1600" smtClean="0"/>
          </a:p>
          <a:p>
            <a:pPr lvl="1">
              <a:lnSpc>
                <a:spcPct val="150000"/>
              </a:lnSpc>
            </a:pPr>
            <a:r>
              <a:rPr lang="zh-CN" altLang="en-US" sz="1680" smtClean="0">
                <a:solidFill>
                  <a:srgbClr val="FF0000"/>
                </a:solidFill>
              </a:rPr>
              <a:t>辅助函数</a:t>
            </a:r>
            <a:r>
              <a:rPr lang="en-US" altLang="zh-CN" sz="1680" smtClean="0">
                <a:solidFill>
                  <a:srgbClr val="FF0000"/>
                </a:solidFill>
              </a:rPr>
              <a:t>request()</a:t>
            </a:r>
            <a:r>
              <a:rPr lang="zh-CN" altLang="en-US" sz="1680" smtClean="0"/>
              <a:t>的返回值的</a:t>
            </a:r>
            <a:r>
              <a:rPr lang="en-US" altLang="zh-CN" sz="1680" smtClean="0"/>
              <a:t>request</a:t>
            </a:r>
            <a:r>
              <a:rPr lang="zh-CN" altLang="en-US" sz="1680" smtClean="0"/>
              <a:t>对象，所以在实际开发中</a:t>
            </a:r>
            <a:r>
              <a:rPr lang="zh-CN" altLang="en-US" sz="1680" smtClean="0">
                <a:solidFill>
                  <a:srgbClr val="FF0000"/>
                </a:solidFill>
              </a:rPr>
              <a:t>可以用来替代</a:t>
            </a:r>
            <a:r>
              <a:rPr lang="en-US" altLang="zh-CN" sz="1680" smtClean="0">
                <a:solidFill>
                  <a:srgbClr val="FF0000"/>
                </a:solidFill>
              </a:rPr>
              <a:t>request</a:t>
            </a:r>
            <a:r>
              <a:rPr lang="zh-CN" altLang="en-US" sz="1680" smtClean="0">
                <a:solidFill>
                  <a:srgbClr val="FF0000"/>
                </a:solidFill>
              </a:rPr>
              <a:t>对象</a:t>
            </a:r>
            <a:endParaRPr lang="en-US" altLang="zh-CN" sz="21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/>
              <a:t>$request</a:t>
            </a:r>
            <a:r>
              <a:rPr lang="zh-CN" altLang="en-US" sz="2000" smtClean="0"/>
              <a:t>对象常用方法</a:t>
            </a:r>
            <a:r>
              <a:rPr lang="en-US" altLang="zh-CN" sz="2000" smtClean="0"/>
              <a:t>:</a:t>
            </a:r>
            <a:endParaRPr lang="zh-CN" altLang="en-US" sz="2000" smtClean="0"/>
          </a:p>
          <a:p>
            <a:pPr lvl="1">
              <a:lnSpc>
                <a:spcPct val="150000"/>
              </a:lnSpc>
            </a:pPr>
            <a:r>
              <a:rPr lang="zh-CN" altLang="en-US" sz="1710" smtClean="0"/>
              <a:t>获取请求方式：</a:t>
            </a:r>
            <a:r>
              <a:rPr lang="en-US" altLang="zh-CN" sz="1710" smtClean="0"/>
              <a:t>$request-&gt;method()</a:t>
            </a:r>
            <a:endParaRPr lang="en-US" altLang="zh-CN" sz="1710" smtClean="0"/>
          </a:p>
          <a:p>
            <a:pPr lvl="1">
              <a:lnSpc>
                <a:spcPct val="150000"/>
              </a:lnSpc>
            </a:pPr>
            <a:r>
              <a:rPr lang="zh-CN" altLang="en-US" sz="1710" smtClean="0">
                <a:solidFill>
                  <a:srgbClr val="FF0000"/>
                </a:solidFill>
              </a:rPr>
              <a:t>判断请求方式：</a:t>
            </a:r>
            <a:r>
              <a:rPr lang="en-US" altLang="zh-CN" sz="1710" smtClean="0">
                <a:solidFill>
                  <a:srgbClr val="FF0000"/>
                </a:solidFill>
              </a:rPr>
              <a:t>$request-&gt;isMethod('post')</a:t>
            </a:r>
            <a:endParaRPr lang="en-US" altLang="zh-CN" sz="171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710" smtClean="0">
                <a:solidFill>
                  <a:srgbClr val="FF0000"/>
                </a:solidFill>
              </a:rPr>
              <a:t>判断是否为</a:t>
            </a:r>
            <a:r>
              <a:rPr lang="en-US" altLang="zh-CN" sz="1710" smtClean="0">
                <a:solidFill>
                  <a:srgbClr val="FF0000"/>
                </a:solidFill>
              </a:rPr>
              <a:t>ajax</a:t>
            </a:r>
            <a:r>
              <a:rPr lang="zh-CN" altLang="en-US" sz="1710" smtClean="0">
                <a:solidFill>
                  <a:srgbClr val="FF0000"/>
                </a:solidFill>
              </a:rPr>
              <a:t>请求 </a:t>
            </a:r>
            <a:r>
              <a:rPr lang="en-US" altLang="zh-CN" sz="1710" smtClean="0">
                <a:solidFill>
                  <a:srgbClr val="FF0000"/>
                </a:solidFill>
              </a:rPr>
              <a:t>: $request-&gt;ajax();</a:t>
            </a:r>
            <a:endParaRPr lang="en-US" altLang="zh-CN" sz="171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710" smtClean="0"/>
              <a:t>获取当前请求</a:t>
            </a:r>
            <a:r>
              <a:rPr lang="en-US" altLang="zh-CN" sz="1710" smtClean="0"/>
              <a:t>url</a:t>
            </a:r>
            <a:r>
              <a:rPr lang="zh-CN" altLang="en-US" sz="1710" smtClean="0"/>
              <a:t>（不含参数）：</a:t>
            </a:r>
            <a:r>
              <a:rPr lang="en-US" altLang="zh-CN" sz="1710" i="1" smtClean="0"/>
              <a:t>$request</a:t>
            </a:r>
            <a:r>
              <a:rPr lang="en-US" altLang="zh-CN" sz="1710" smtClean="0"/>
              <a:t>-&gt;url()</a:t>
            </a:r>
            <a:endParaRPr lang="en-US" altLang="zh-CN" sz="1710" smtClean="0"/>
          </a:p>
          <a:p>
            <a:pPr lvl="1">
              <a:lnSpc>
                <a:spcPct val="150000"/>
              </a:lnSpc>
            </a:pPr>
            <a:r>
              <a:rPr lang="zh-CN" altLang="en-US" sz="1710" smtClean="0">
                <a:sym typeface="+mn-ea"/>
              </a:rPr>
              <a:t>获取当前请求</a:t>
            </a:r>
            <a:r>
              <a:rPr lang="en-US" altLang="zh-CN" sz="1710" smtClean="0">
                <a:sym typeface="+mn-ea"/>
              </a:rPr>
              <a:t>url( </a:t>
            </a:r>
            <a:r>
              <a:rPr lang="zh-CN" altLang="en-US" sz="1710" smtClean="0">
                <a:sym typeface="+mn-ea"/>
              </a:rPr>
              <a:t>含参数 </a:t>
            </a:r>
            <a:r>
              <a:rPr lang="en-US" altLang="zh-CN" sz="1710" smtClean="0">
                <a:sym typeface="+mn-ea"/>
              </a:rPr>
              <a:t>)</a:t>
            </a:r>
            <a:r>
              <a:rPr lang="zh-CN" altLang="en-US" sz="1710" smtClean="0">
                <a:sym typeface="+mn-ea"/>
              </a:rPr>
              <a:t>：</a:t>
            </a:r>
            <a:r>
              <a:rPr lang="en-US" altLang="zh-CN" sz="1710" i="1" smtClean="0">
                <a:sym typeface="+mn-ea"/>
              </a:rPr>
              <a:t>$request</a:t>
            </a:r>
            <a:r>
              <a:rPr lang="en-US" altLang="zh-CN" sz="1710" smtClean="0">
                <a:sym typeface="+mn-ea"/>
              </a:rPr>
              <a:t>-&gt;fullUrl()</a:t>
            </a:r>
            <a:endParaRPr lang="en-US" altLang="zh-CN" sz="1710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1710" smtClean="0"/>
              <a:t>获取当前请求的端口</a:t>
            </a:r>
            <a:r>
              <a:rPr lang="en-US" altLang="zh-CN" sz="1710" smtClean="0"/>
              <a:t>: $request-&gt;getPort()</a:t>
            </a:r>
            <a:endParaRPr lang="en-US" altLang="zh-CN" sz="1710" smtClean="0"/>
          </a:p>
          <a:p>
            <a:pPr lvl="1">
              <a:lnSpc>
                <a:spcPct val="150000"/>
              </a:lnSpc>
            </a:pPr>
            <a:r>
              <a:rPr lang="en-US" altLang="zh-CN" sz="1710" smtClean="0"/>
              <a:t>返回请求的路径信息: $request-&gt;path()</a:t>
            </a:r>
            <a:endParaRPr lang="en-US" altLang="zh-CN" sz="1710" smtClean="0"/>
          </a:p>
          <a:p>
            <a:pPr lvl="1">
              <a:lnSpc>
                <a:spcPct val="150000"/>
              </a:lnSpc>
            </a:pPr>
            <a:r>
              <a:rPr lang="zh-CN" altLang="en-US" sz="1710" smtClean="0"/>
              <a:t>判断</a:t>
            </a:r>
            <a:r>
              <a:rPr lang="en-US" altLang="zh-CN" sz="1710" smtClean="0"/>
              <a:t>传入的请求路径和指定规则是否匹配 :$request-&gt;is('test/*')</a:t>
            </a:r>
            <a:endParaRPr lang="en-US" altLang="zh-CN" sz="1710" smtClean="0"/>
          </a:p>
          <a:p>
            <a:pPr lvl="1">
              <a:lnSpc>
                <a:spcPct val="150000"/>
              </a:lnSpc>
            </a:pPr>
            <a:r>
              <a:rPr lang="zh-CN" altLang="en-US" sz="1710" smtClean="0">
                <a:sym typeface="+mn-ea"/>
              </a:rPr>
              <a:t>获取请求的用户</a:t>
            </a:r>
            <a:r>
              <a:rPr lang="en-US" altLang="zh-CN" sz="1710" smtClean="0">
                <a:sym typeface="+mn-ea"/>
              </a:rPr>
              <a:t>ip</a:t>
            </a:r>
            <a:r>
              <a:rPr lang="zh-CN" altLang="en-US" sz="1710" smtClean="0">
                <a:sym typeface="+mn-ea"/>
              </a:rPr>
              <a:t>：</a:t>
            </a:r>
            <a:r>
              <a:rPr lang="en-US" altLang="zh-CN" sz="1710" smtClean="0">
                <a:sym typeface="+mn-ea"/>
              </a:rPr>
              <a:t>$request-&gt;getClientIp() </a:t>
            </a:r>
            <a:endParaRPr lang="en-US" altLang="zh-CN" sz="1710" smtClean="0"/>
          </a:p>
          <a:p>
            <a:pPr>
              <a:lnSpc>
                <a:spcPct val="150000"/>
              </a:lnSpc>
            </a:pPr>
            <a:endParaRPr lang="zh-CN" altLang="zh-CN" smtClean="0"/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1.2 </a:t>
            </a:r>
            <a:r>
              <a:rPr lang="zh-CN" altLang="zh-CN" smtClean="0"/>
              <a:t>提取请求参数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44703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7200" smtClean="0"/>
              <a:t>获取参数值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en-US" altLang="zh-CN" sz="7200" smtClean="0">
                <a:solidFill>
                  <a:srgbClr val="FF0000"/>
                </a:solidFill>
              </a:rPr>
              <a:t>input</a:t>
            </a:r>
            <a:r>
              <a:rPr lang="en-US" altLang="zh-CN" sz="7200" smtClean="0"/>
              <a:t>('</a:t>
            </a:r>
            <a:r>
              <a:rPr lang="zh-CN" altLang="en-US" sz="7200" smtClean="0"/>
              <a:t>参数名</a:t>
            </a:r>
            <a:r>
              <a:rPr lang="en-US" altLang="zh-CN" sz="7200" smtClean="0"/>
              <a:t>'); 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zh-CN" altLang="en-US" sz="7200" smtClean="0">
                <a:solidFill>
                  <a:srgbClr val="FF0000"/>
                </a:solidFill>
              </a:rPr>
              <a:t>参数名</a:t>
            </a:r>
            <a:r>
              <a:rPr lang="en-US" altLang="zh-CN" sz="7200" smtClean="0"/>
              <a:t>;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>
                <a:sym typeface="+mn-ea"/>
              </a:rPr>
              <a:t>request('</a:t>
            </a:r>
            <a:r>
              <a:rPr lang="zh-CN" altLang="en-US" sz="7200" smtClean="0">
                <a:sym typeface="+mn-ea"/>
              </a:rPr>
              <a:t>参数名</a:t>
            </a:r>
            <a:r>
              <a:rPr lang="en-US" altLang="zh-CN" sz="7200" smtClean="0">
                <a:sym typeface="+mn-ea"/>
              </a:rPr>
              <a:t>')</a:t>
            </a:r>
            <a:endParaRPr lang="zh-CN" altLang="en-US" sz="7200" smtClean="0"/>
          </a:p>
          <a:p>
            <a:pPr>
              <a:lnSpc>
                <a:spcPct val="100000"/>
              </a:lnSpc>
            </a:pPr>
            <a:r>
              <a:rPr lang="zh-CN" altLang="en-US" sz="7200" smtClean="0"/>
              <a:t>判断参数是否存在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if ($request-&gt;</a:t>
            </a:r>
            <a:r>
              <a:rPr lang="en-US" altLang="zh-CN" sz="7200" smtClean="0">
                <a:solidFill>
                  <a:srgbClr val="FF0000"/>
                </a:solidFill>
              </a:rPr>
              <a:t>has</a:t>
            </a:r>
            <a:r>
              <a:rPr lang="en-US" altLang="zh-CN" sz="7200" smtClean="0"/>
              <a:t>('</a:t>
            </a:r>
            <a:r>
              <a:rPr lang="zh-CN" altLang="en-US" sz="7200" smtClean="0"/>
              <a:t>参数名</a:t>
            </a:r>
            <a:r>
              <a:rPr lang="en-US" altLang="zh-CN" sz="7200" smtClean="0"/>
              <a:t>'); { //</a:t>
            </a:r>
            <a:r>
              <a:rPr lang="zh-CN" altLang="en-US" sz="7200" smtClean="0"/>
              <a:t>参数存在且值不为空</a:t>
            </a:r>
            <a:r>
              <a:rPr lang="en-US" altLang="zh-CN" sz="7200" smtClean="0"/>
              <a:t> }</a:t>
            </a:r>
            <a:endParaRPr lang="en-US" altLang="zh-CN" sz="7200" smtClean="0"/>
          </a:p>
          <a:p>
            <a:pPr lvl="0">
              <a:lnSpc>
                <a:spcPct val="100000"/>
              </a:lnSpc>
            </a:pPr>
            <a:r>
              <a:rPr lang="zh-CN" altLang="en-US" sz="7200" smtClean="0">
                <a:sym typeface="+mn-ea"/>
              </a:rPr>
              <a:t>设置默认值</a:t>
            </a:r>
            <a:endParaRPr lang="en-US" altLang="zh-CN" sz="7200" smtClean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$request-&gt;input('</a:t>
            </a:r>
            <a:r>
              <a:rPr lang="zh-CN" altLang="en-US" sz="7200" smtClean="0"/>
              <a:t>参数名</a:t>
            </a:r>
            <a:r>
              <a:rPr lang="en-US" altLang="zh-CN" sz="7200" smtClean="0"/>
              <a:t>','</a:t>
            </a:r>
            <a:r>
              <a:rPr lang="zh-CN" altLang="en-US" sz="7200" smtClean="0"/>
              <a:t>默认值</a:t>
            </a:r>
            <a:r>
              <a:rPr lang="en-US" altLang="zh-CN" sz="7200" smtClean="0"/>
              <a:t>');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request(</a:t>
            </a:r>
            <a:r>
              <a:rPr lang="en-US" altLang="zh-CN" sz="7200" smtClean="0">
                <a:sym typeface="+mn-ea"/>
              </a:rPr>
              <a:t>'</a:t>
            </a:r>
            <a:r>
              <a:rPr lang="zh-CN" altLang="en-US" sz="7200" smtClean="0">
                <a:sym typeface="+mn-ea"/>
              </a:rPr>
              <a:t>参数名</a:t>
            </a:r>
            <a:r>
              <a:rPr lang="en-US" altLang="zh-CN" sz="7200" smtClean="0">
                <a:sym typeface="+mn-ea"/>
              </a:rPr>
              <a:t>','</a:t>
            </a:r>
            <a:r>
              <a:rPr lang="zh-CN" altLang="en-US" sz="7200" smtClean="0">
                <a:sym typeface="+mn-ea"/>
              </a:rPr>
              <a:t>默认值</a:t>
            </a:r>
            <a:r>
              <a:rPr lang="en-US" altLang="zh-CN" sz="7200" smtClean="0">
                <a:sym typeface="+mn-ea"/>
              </a:rPr>
              <a:t>'</a:t>
            </a:r>
            <a:r>
              <a:rPr lang="en-US" altLang="zh-CN" sz="7200" smtClean="0"/>
              <a:t>)</a:t>
            </a:r>
            <a:endParaRPr lang="en-US" altLang="zh-CN" sz="7200" smtClean="0"/>
          </a:p>
          <a:p>
            <a:pPr>
              <a:lnSpc>
                <a:spcPct val="100000"/>
              </a:lnSpc>
            </a:pPr>
            <a:r>
              <a:rPr lang="zh-CN" altLang="en-US" sz="7200" smtClean="0"/>
              <a:t>获取所有参数</a:t>
            </a:r>
            <a:endParaRPr lang="zh-CN" altLang="en-US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en-US" altLang="zh-CN" sz="7200" smtClean="0">
                <a:solidFill>
                  <a:srgbClr val="FF0000"/>
                </a:solidFill>
              </a:rPr>
              <a:t>all();</a:t>
            </a:r>
            <a:endParaRPr lang="en-US" altLang="zh-CN" sz="720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en-US" altLang="zh-CN" sz="7200" smtClean="0">
                <a:solidFill>
                  <a:srgbClr val="FF0000"/>
                </a:solidFill>
              </a:rPr>
              <a:t>input();</a:t>
            </a:r>
            <a:endParaRPr lang="en-US" altLang="zh-CN" sz="7200" b="1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7200" smtClean="0"/>
              <a:t>获取其中一部分参数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en-US" altLang="zh-CN" sz="7200" smtClean="0">
                <a:solidFill>
                  <a:srgbClr val="FF0000"/>
                </a:solidFill>
              </a:rPr>
              <a:t>only</a:t>
            </a:r>
            <a:r>
              <a:rPr lang="en-US" altLang="zh-CN" sz="7200" smtClean="0"/>
              <a:t>('username', 'password'); 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zh-CN" altLang="en-US" sz="7200" smtClean="0">
                <a:sym typeface="+mn-ea"/>
              </a:rPr>
              <a:t>request( ['参数名</a:t>
            </a:r>
            <a:r>
              <a:rPr lang="en-US" altLang="zh-CN" sz="7200" smtClean="0">
                <a:sym typeface="+mn-ea"/>
              </a:rPr>
              <a:t>1</a:t>
            </a:r>
            <a:r>
              <a:rPr lang="zh-CN" altLang="en-US" sz="7200" smtClean="0">
                <a:sym typeface="+mn-ea"/>
              </a:rPr>
              <a:t>','参数名</a:t>
            </a:r>
            <a:r>
              <a:rPr lang="en-US" altLang="zh-CN" sz="7200" smtClean="0">
                <a:sym typeface="+mn-ea"/>
              </a:rPr>
              <a:t>2</a:t>
            </a:r>
            <a:r>
              <a:rPr lang="zh-CN" altLang="en-US" sz="7200" smtClean="0">
                <a:sym typeface="+mn-ea"/>
              </a:rPr>
              <a:t>'] )</a:t>
            </a:r>
            <a:endParaRPr lang="en-US" altLang="zh-CN" sz="7200" smtClean="0"/>
          </a:p>
          <a:p>
            <a:pPr>
              <a:lnSpc>
                <a:spcPct val="100000"/>
              </a:lnSpc>
            </a:pPr>
            <a:r>
              <a:rPr lang="zh-CN" altLang="en-US" sz="7200" smtClean="0"/>
              <a:t>获取除某些参数之外的所有参数</a:t>
            </a:r>
            <a:endParaRPr lang="en-US" altLang="zh-CN" sz="7200" smtClean="0"/>
          </a:p>
          <a:p>
            <a:pPr lvl="1">
              <a:lnSpc>
                <a:spcPct val="100000"/>
              </a:lnSpc>
            </a:pPr>
            <a:r>
              <a:rPr lang="en-US" altLang="zh-CN" sz="7200" smtClean="0"/>
              <a:t>$request-&gt;</a:t>
            </a:r>
            <a:r>
              <a:rPr lang="en-US" altLang="zh-CN" sz="7200" smtClean="0">
                <a:solidFill>
                  <a:srgbClr val="FF0000"/>
                </a:solidFill>
              </a:rPr>
              <a:t>except</a:t>
            </a:r>
            <a:r>
              <a:rPr lang="en-US" altLang="zh-CN" sz="7200" smtClean="0"/>
              <a:t>('username ', 'password'); 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endParaRPr lang="en-US" altLang="zh-CN" smtClean="0"/>
          </a:p>
          <a:p>
            <a:pPr lvl="1">
              <a:lnSpc>
                <a:spcPct val="100000"/>
              </a:lnSpc>
            </a:pPr>
            <a:endParaRPr lang="en-US" altLang="zh-CN" smtClean="0"/>
          </a:p>
          <a:p>
            <a:pPr lvl="0">
              <a:lnSpc>
                <a:spcPct val="100000"/>
              </a:lnSpc>
              <a:buNone/>
            </a:pPr>
            <a:br>
              <a:rPr lang="zh-CN" altLang="en-US" smtClean="0"/>
            </a:br>
            <a:endParaRPr 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6975"/>
            <a:ext cx="10515600" cy="5146675"/>
          </a:xfrm>
        </p:spPr>
        <p:txBody>
          <a:bodyPr>
            <a:normAutofit/>
          </a:bodyPr>
          <a:lstStyle/>
          <a:p>
            <a:r>
              <a:rPr lang="zh-CN" altLang="en-US"/>
              <a:t>响应字符串</a:t>
            </a:r>
            <a:endParaRPr lang="zh-CN" altLang="en-US"/>
          </a:p>
          <a:p>
            <a:pPr lvl="1"/>
            <a:r>
              <a:rPr lang="en-US" altLang="zh-CN" sz="2400"/>
              <a:t>return '</a:t>
            </a:r>
            <a:r>
              <a:rPr lang="zh-CN" altLang="en-US" sz="2400"/>
              <a:t>字符串</a:t>
            </a:r>
            <a:r>
              <a:rPr lang="en-US" altLang="zh-CN" sz="2400"/>
              <a:t>'</a:t>
            </a:r>
            <a:endParaRPr lang="en-US" altLang="zh-CN" sz="2400"/>
          </a:p>
          <a:p>
            <a:r>
              <a:rPr lang="zh-CN" altLang="en-US"/>
              <a:t>响应</a:t>
            </a:r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zh-CN" sz="2400"/>
              <a:t>return response()-&gt;json(['status'=&gt;1,'msg'=&gt;'</a:t>
            </a:r>
            <a:r>
              <a:rPr lang="zh-CN" altLang="en-US" sz="2400"/>
              <a:t>成功</a:t>
            </a:r>
            <a:r>
              <a:rPr lang="en-US" altLang="zh-CN" sz="2400"/>
              <a:t>'])</a:t>
            </a:r>
            <a:endParaRPr lang="en-US" altLang="zh-CN" sz="2400"/>
          </a:p>
          <a:p>
            <a:r>
              <a:rPr lang="zh-CN" altLang="en-US">
                <a:sym typeface="+mn-ea"/>
              </a:rPr>
              <a:t>响应</a:t>
            </a:r>
            <a:r>
              <a:rPr lang="zh-CN" altLang="en-US"/>
              <a:t>模板</a:t>
            </a:r>
            <a:endParaRPr lang="zh-CN" altLang="en-US"/>
          </a:p>
          <a:p>
            <a:pPr lvl="1"/>
            <a:r>
              <a:rPr lang="en-US" altLang="zh-CN"/>
              <a:t>return view('</a:t>
            </a:r>
            <a:r>
              <a:rPr lang="zh-CN" altLang="en-US"/>
              <a:t>模板名称</a:t>
            </a:r>
            <a:r>
              <a:rPr lang="en-US" altLang="zh-CN"/>
              <a:t>')</a:t>
            </a:r>
            <a:endParaRPr lang="en-US" altLang="zh-CN" smtClean="0"/>
          </a:p>
          <a:p>
            <a:r>
              <a:rPr lang="zh-CN" altLang="en-US" smtClean="0"/>
              <a:t>下载文件</a:t>
            </a:r>
            <a:endParaRPr lang="zh-CN" altLang="en-US" smtClean="0"/>
          </a:p>
          <a:p>
            <a:pPr lvl="1"/>
            <a:r>
              <a:rPr lang="en-US" altLang="zh-CN" smtClean="0"/>
              <a:t>return </a:t>
            </a:r>
            <a:r>
              <a:rPr lang="en-US" altLang="zh-CN" smtClean="0">
                <a:sym typeface="+mn-ea"/>
              </a:rPr>
              <a:t>response()-&gt;</a:t>
            </a:r>
            <a:r>
              <a:rPr lang="en-US" altLang="zh-CN" smtClean="0"/>
              <a:t>download('test.jpg')</a:t>
            </a:r>
            <a:endParaRPr lang="en-US" altLang="zh-CN" smtClean="0"/>
          </a:p>
          <a:p>
            <a:pPr lvl="2"/>
            <a:r>
              <a:rPr lang="en-US" altLang="zh-CN" smtClean="0"/>
              <a:t>需要开启extension=php_fileinfo.dll扩展</a:t>
            </a:r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1720"/>
            <a:ext cx="10515600" cy="5415915"/>
          </a:xfrm>
        </p:spPr>
        <p:txBody>
          <a:bodyPr>
            <a:normAutofit/>
          </a:bodyPr>
          <a:p>
            <a:r>
              <a:rPr lang="zh-CN" altLang="en-US"/>
              <a:t>基于路由跳转</a:t>
            </a:r>
            <a:endParaRPr lang="zh-CN" altLang="en-US" sz="2800"/>
          </a:p>
          <a:p>
            <a:pPr lvl="1"/>
            <a:r>
              <a:rPr lang="zh-CN" altLang="en-US"/>
              <a:t>路由 </a:t>
            </a:r>
            <a:r>
              <a:rPr lang="en-US" altLang="zh-CN"/>
              <a:t>test/index2</a:t>
            </a:r>
            <a:endParaRPr sz="2400">
              <a:sym typeface="+mn-ea"/>
            </a:endParaRPr>
          </a:p>
          <a:p>
            <a:pPr lvl="2"/>
            <a:r>
              <a:rPr lang="zh-CN" altLang="en-US" sz="2400">
                <a:solidFill>
                  <a:srgbClr val="FF0000"/>
                </a:solidFill>
              </a:rPr>
              <a:t>return redirect('test/index2');</a:t>
            </a:r>
            <a:endParaRPr lang="zh-CN" altLang="en-US" sz="2000"/>
          </a:p>
          <a:p>
            <a:pPr lvl="1"/>
            <a:r>
              <a:rPr lang="zh-CN" altLang="en-US" sz="2400"/>
              <a:t>路由 </a:t>
            </a:r>
            <a:r>
              <a:rPr lang="en-US" altLang="zh-CN" sz="2400"/>
              <a:t>test/index2/{id}</a:t>
            </a:r>
            <a:endParaRPr sz="2330">
              <a:sym typeface="+mn-ea"/>
            </a:endParaRPr>
          </a:p>
          <a:p>
            <a:pPr lvl="2"/>
            <a:r>
              <a:rPr sz="2330">
                <a:sym typeface="+mn-ea"/>
              </a:rPr>
              <a:t>return redirect('test/index2/100');</a:t>
            </a:r>
            <a:endParaRPr sz="2330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基于命名路由跳转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return redirect()-&gt;route('test/index2');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return redirect()-&gt;route('test/index2',['id'=&gt;100]);</a:t>
            </a:r>
            <a:endParaRPr sz="2790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基于控制器跳转</a:t>
            </a:r>
            <a:endParaRPr lang="zh-CN" altLang="en-US" sz="3265">
              <a:sym typeface="+mn-ea"/>
            </a:endParaRPr>
          </a:p>
          <a:p>
            <a:pPr lvl="1"/>
            <a:r>
              <a:rPr lang="en-US">
                <a:sym typeface="+mn-ea"/>
              </a:rPr>
              <a:t>return redirect()-&gt;action('TestController@index2',['id'=&gt;100]);</a:t>
            </a:r>
            <a:endParaRPr lang="en-US" sz="2795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返回上一页面</a:t>
            </a:r>
            <a:endParaRPr lang="en-US" altLang="zh-CN" sz="3260" smtClean="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return back</a:t>
            </a:r>
            <a:r>
              <a:rPr lang="en-US" altLang="zh-CN" sz="2800" smtClean="0">
                <a:sym typeface="+mn-ea"/>
              </a:rPr>
              <a:t>();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en-US" altLang="zh-CN"/>
              <a:t>cookie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5083728"/>
          </a:xfrm>
        </p:spPr>
        <p:txBody>
          <a:bodyPr>
            <a:normAutofit/>
          </a:bodyPr>
          <a:lstStyle/>
          <a:p>
            <a:r>
              <a:rPr lang="zh-CN" altLang="en-US" smtClean="0"/>
              <a:t>导入</a:t>
            </a:r>
            <a:r>
              <a:rPr lang="en-US" altLang="zh-CN" smtClean="0"/>
              <a:t>cookie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en-US" altLang="zh-CN" smtClean="0"/>
              <a:t>use Illuminate\Support\Facades\Cookie;</a:t>
            </a:r>
            <a:endParaRPr lang="en-US" altLang="zh-CN" smtClean="0"/>
          </a:p>
          <a:p>
            <a:r>
              <a:rPr lang="zh-CN" altLang="en-US" smtClean="0"/>
              <a:t>写</a:t>
            </a:r>
            <a:r>
              <a:rPr lang="zh-CN" altLang="en-US"/>
              <a:t>入</a:t>
            </a:r>
            <a:r>
              <a:rPr lang="en-US" altLang="zh-CN"/>
              <a:t>cookie</a:t>
            </a:r>
            <a:endParaRPr lang="en-US" altLang="zh-CN"/>
          </a:p>
          <a:p>
            <a:pPr lvl="1"/>
            <a:r>
              <a:rPr lang="en-US" altLang="zh-CN" smtClean="0"/>
              <a:t>Cookie</a:t>
            </a:r>
            <a:r>
              <a:rPr lang="en-US" altLang="zh-CN"/>
              <a:t>::</a:t>
            </a:r>
            <a:r>
              <a:rPr lang="en-US" altLang="zh-CN">
                <a:solidFill>
                  <a:srgbClr val="FF0000"/>
                </a:solidFill>
              </a:rPr>
              <a:t>queue</a:t>
            </a:r>
            <a:r>
              <a:rPr lang="en-US" altLang="zh-CN" smtClean="0"/>
              <a:t>(‘</a:t>
            </a:r>
            <a:r>
              <a:rPr lang="zh-CN" altLang="en-US" smtClean="0"/>
              <a:t>名</a:t>
            </a:r>
            <a:r>
              <a:rPr lang="en-US" altLang="zh-CN" smtClean="0"/>
              <a:t>’,‘</a:t>
            </a:r>
            <a:r>
              <a:rPr lang="zh-CN" altLang="en-US" smtClean="0"/>
              <a:t>值</a:t>
            </a:r>
            <a:r>
              <a:rPr lang="en-US" altLang="zh-CN" smtClean="0"/>
              <a:t>’,</a:t>
            </a:r>
            <a:r>
              <a:rPr lang="zh-CN" altLang="en-US"/>
              <a:t>时</a:t>
            </a:r>
            <a:r>
              <a:rPr lang="zh-CN" altLang="en-US" smtClean="0"/>
              <a:t>间</a:t>
            </a:r>
            <a:r>
              <a:rPr lang="en-US" altLang="zh-CN" smtClean="0"/>
              <a:t>);  </a:t>
            </a:r>
            <a:r>
              <a:rPr lang="en-US" altLang="zh-CN"/>
              <a:t>//时间单位为分钟</a:t>
            </a:r>
            <a:endParaRPr lang="en-US" altLang="zh-CN"/>
          </a:p>
          <a:p>
            <a:r>
              <a:rPr lang="zh-CN" altLang="en-US"/>
              <a:t>读取</a:t>
            </a:r>
            <a:r>
              <a:rPr lang="en-US" altLang="zh-CN"/>
              <a:t>cookie</a:t>
            </a:r>
            <a:endParaRPr lang="en-US" altLang="zh-CN"/>
          </a:p>
          <a:p>
            <a:pPr lvl="1"/>
            <a:r>
              <a:rPr lang="en-US" altLang="zh-CN"/>
              <a:t>Cookie::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en-US" altLang="zh-CN"/>
              <a:t>('</a:t>
            </a:r>
            <a:r>
              <a:rPr lang="zh-CN" altLang="en-US"/>
              <a:t>名</a:t>
            </a:r>
            <a:r>
              <a:rPr lang="en-US" altLang="zh-CN"/>
              <a:t>')</a:t>
            </a:r>
            <a:endParaRPr lang="en-US" altLang="zh-CN"/>
          </a:p>
          <a:p>
            <a:pPr lvl="0"/>
            <a:r>
              <a:rPr lang="en-US" altLang="zh-CN" smtClean="0"/>
              <a:t>清除</a:t>
            </a:r>
            <a:r>
              <a:rPr lang="en-US" altLang="zh-CN"/>
              <a:t>Cookie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Cookie::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queue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名</a:t>
            </a:r>
            <a:r>
              <a:rPr lang="en-US" altLang="zh-CN" smtClean="0">
                <a:sym typeface="+mn-ea"/>
              </a:rPr>
              <a:t>',null,-1</a:t>
            </a:r>
            <a:r>
              <a:rPr lang="en-US" altLang="zh-CN">
                <a:sym typeface="+mn-ea"/>
              </a:rPr>
              <a:t>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1987</Words>
  <Application>WPS 演示</Application>
  <PresentationFormat>自定义</PresentationFormat>
  <Paragraphs>141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 http请求</vt:lpstr>
      <vt:lpstr>1.1 获取请求信息</vt:lpstr>
      <vt:lpstr>1.2 提取请求参数</vt:lpstr>
      <vt:lpstr>2 响应</vt:lpstr>
      <vt:lpstr>页面跳转</vt:lpstr>
      <vt:lpstr>3 cookie操作</vt:lpstr>
      <vt:lpstr>4 session操作</vt:lpstr>
      <vt:lpstr>5 闪存信息至session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683</cp:revision>
  <dcterms:created xsi:type="dcterms:W3CDTF">2016-09-06T02:25:00Z</dcterms:created>
  <dcterms:modified xsi:type="dcterms:W3CDTF">2019-09-28T06:02:52Z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