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55" r:id="rId5"/>
    <p:sldId id="356" r:id="rId6"/>
    <p:sldId id="407" r:id="rId7"/>
    <p:sldId id="408" r:id="rId8"/>
    <p:sldId id="409" r:id="rId9"/>
    <p:sldId id="410" r:id="rId10"/>
    <p:sldId id="411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90"/>
    <p:restoredTop sz="99765" autoAdjust="0"/>
  </p:normalViewPr>
  <p:slideViewPr>
    <p:cSldViewPr snapToGrid="0" snapToObjects="1">
      <p:cViewPr varScale="1">
        <p:scale>
          <a:sx n="114" d="100"/>
          <a:sy n="114" d="100"/>
        </p:scale>
        <p:origin x="-2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85522" y="3208497"/>
            <a:ext cx="3230880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719667" y="1125220"/>
            <a:ext cx="10345420" cy="1318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请求</a:t>
            </a:r>
            <a:endParaRPr kumimoji="1" lang="en-US" altLang="zh-CN" sz="266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响应</a:t>
            </a: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710777" y="1153795"/>
            <a:ext cx="10345420" cy="135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8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中间件</a:t>
            </a:r>
            <a:endParaRPr kumimoji="1" lang="zh-CN" altLang="en-US" sz="28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/>
              <a:t>中间件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035" y="1089025"/>
            <a:ext cx="10515600" cy="552196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/>
              <a:t>概念：</a:t>
            </a:r>
            <a:endParaRPr lang="zh-CN" altLang="en-US" sz="2000"/>
          </a:p>
          <a:p>
            <a:pPr lvl="1">
              <a:lnSpc>
                <a:spcPct val="120000"/>
              </a:lnSpc>
            </a:pPr>
            <a:r>
              <a:rPr lang="zh-CN" altLang="en-US" sz="1600"/>
              <a:t>Laravel 中间件提供了一种方便的机制来</a:t>
            </a:r>
            <a:r>
              <a:rPr lang="zh-CN" altLang="en-US" sz="1600">
                <a:solidFill>
                  <a:srgbClr val="FF0000"/>
                </a:solidFill>
              </a:rPr>
              <a:t>过滤进入应用的 HTTP 请求</a:t>
            </a:r>
            <a:r>
              <a:rPr lang="zh-CN" altLang="en-US" sz="1600"/>
              <a:t>。中间件在路由和控制器中间，</a:t>
            </a:r>
            <a:r>
              <a:rPr lang="zh-CN" altLang="en-US" sz="1600">
                <a:sym typeface="+mn-ea"/>
              </a:rPr>
              <a:t>角色类似于门卫</a:t>
            </a:r>
            <a:endParaRPr lang="zh-CN" altLang="en-US" sz="12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/>
              <a:t>作用：</a:t>
            </a:r>
            <a:endParaRPr lang="zh-CN" altLang="en-US" sz="2000"/>
          </a:p>
          <a:p>
            <a:pPr lvl="1">
              <a:lnSpc>
                <a:spcPct val="120000"/>
              </a:lnSpc>
            </a:pPr>
            <a:r>
              <a:rPr lang="zh-CN" altLang="en-US" sz="1600"/>
              <a:t>作用1：它可以做一些</a:t>
            </a:r>
            <a:r>
              <a:rPr lang="zh-CN" altLang="en-US" sz="1600">
                <a:solidFill>
                  <a:srgbClr val="FF0000"/>
                </a:solidFill>
              </a:rPr>
              <a:t>检测</a:t>
            </a:r>
            <a:r>
              <a:rPr lang="zh-CN" altLang="en-US" sz="1600"/>
              <a:t>，比如检测这个请求是否拥有权限。</a:t>
            </a:r>
            <a:endParaRPr lang="zh-CN" altLang="en-US" sz="1600"/>
          </a:p>
          <a:p>
            <a:pPr lvl="1">
              <a:lnSpc>
                <a:spcPct val="120000"/>
              </a:lnSpc>
            </a:pPr>
            <a:r>
              <a:rPr lang="zh-CN" altLang="en-US" sz="1600"/>
              <a:t>作用2：也可以做</a:t>
            </a:r>
            <a:r>
              <a:rPr lang="zh-CN" altLang="en-US" sz="1600">
                <a:solidFill>
                  <a:srgbClr val="FF0000"/>
                </a:solidFill>
              </a:rPr>
              <a:t>记录</a:t>
            </a:r>
            <a:r>
              <a:rPr lang="zh-CN" altLang="en-US" sz="1600"/>
              <a:t>，把当前的请求信息都记录下来、（如客户端ip，请求时间，请求路径等等）</a:t>
            </a:r>
            <a:endParaRPr lang="zh-CN" altLang="en-US" sz="1600"/>
          </a:p>
          <a:p>
            <a:pPr lvl="0">
              <a:lnSpc>
                <a:spcPct val="120000"/>
              </a:lnSpc>
            </a:pPr>
            <a:r>
              <a:rPr lang="zh-CN" altLang="en-US" sz="2000"/>
              <a:t>应用：</a:t>
            </a:r>
            <a:endParaRPr lang="zh-CN" altLang="en-US" sz="2000"/>
          </a:p>
          <a:p>
            <a:pPr lvl="1">
              <a:lnSpc>
                <a:spcPct val="120000"/>
              </a:lnSpc>
            </a:pPr>
            <a:r>
              <a:rPr lang="zh-CN" altLang="en-US" sz="1600"/>
              <a:t>中间件在Laravel中有着广泛的应用，比如用户认证、日志、维护模式、开启Session、从Session中获取错误信息，以及CSRF验证等等</a:t>
            </a:r>
            <a:endParaRPr lang="zh-CN" altLang="en-US" sz="1600"/>
          </a:p>
          <a:p>
            <a:pPr lvl="0">
              <a:lnSpc>
                <a:spcPct val="120000"/>
              </a:lnSpc>
            </a:pPr>
            <a:r>
              <a:rPr lang="zh-CN" altLang="en-US" sz="2000"/>
              <a:t>实现步骤：</a:t>
            </a:r>
            <a:endParaRPr lang="zh-CN" altLang="en-US" sz="2000"/>
          </a:p>
          <a:p>
            <a:pPr lvl="1">
              <a:lnSpc>
                <a:spcPct val="120000"/>
              </a:lnSpc>
            </a:pPr>
            <a:r>
              <a:rPr lang="zh-CN" altLang="en-US" sz="1600"/>
              <a:t>新建中间件</a:t>
            </a:r>
            <a:endParaRPr lang="zh-CN" altLang="en-US" sz="1600"/>
          </a:p>
          <a:p>
            <a:pPr lvl="1">
              <a:lnSpc>
                <a:spcPct val="120000"/>
              </a:lnSpc>
            </a:pPr>
            <a:r>
              <a:rPr lang="zh-CN" altLang="en-US" sz="1600"/>
              <a:t>定义</a:t>
            </a:r>
            <a:r>
              <a:rPr lang="en-US" altLang="zh-CN" sz="1600"/>
              <a:t>handle</a:t>
            </a:r>
            <a:r>
              <a:rPr lang="zh-CN" altLang="en-US" sz="1600"/>
              <a:t>方法</a:t>
            </a:r>
            <a:endParaRPr lang="zh-CN" altLang="en-US" sz="1600"/>
          </a:p>
          <a:p>
            <a:pPr lvl="1">
              <a:lnSpc>
                <a:spcPct val="120000"/>
              </a:lnSpc>
            </a:pPr>
            <a:r>
              <a:rPr lang="zh-CN" altLang="en-US" sz="1600"/>
              <a:t>注册中间件</a:t>
            </a:r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 </a:t>
            </a:r>
            <a:r>
              <a:rPr lang="zh-CN" altLang="en-US"/>
              <a:t>新建中间件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mtClean="0"/>
              <a:t>手动创建</a:t>
            </a:r>
            <a:endParaRPr lang="zh-CN" altLang="en-US" smtClean="0"/>
          </a:p>
          <a:p>
            <a:pPr lvl="1">
              <a:lnSpc>
                <a:spcPct val="100000"/>
              </a:lnSpc>
            </a:pPr>
            <a:r>
              <a:rPr lang="zh-CN" altLang="en-US" smtClean="0"/>
              <a:t>app/Http/Middleware目录下新建 </a:t>
            </a:r>
            <a:r>
              <a:rPr lang="en-US" altLang="zh-CN" smtClean="0"/>
              <a:t>Test</a:t>
            </a:r>
            <a:r>
              <a:rPr lang="zh-CN" altLang="en-US" smtClean="0"/>
              <a:t>中间件</a:t>
            </a:r>
            <a:endParaRPr lang="en-US" altLang="zh-CN" smtClean="0"/>
          </a:p>
          <a:p>
            <a:pPr lvl="1">
              <a:lnSpc>
                <a:spcPct val="100000"/>
              </a:lnSpc>
            </a:pPr>
            <a:r>
              <a:rPr lang="zh-CN" altLang="en-US" smtClean="0"/>
              <a:t>通过</a:t>
            </a:r>
            <a:r>
              <a:rPr lang="en-US" altLang="zh-CN" smtClean="0"/>
              <a:t>artisan</a:t>
            </a:r>
            <a:r>
              <a:rPr lang="zh-CN" altLang="en-US" smtClean="0"/>
              <a:t>命令创建</a:t>
            </a:r>
            <a:endParaRPr lang="zh-CN" altLang="en-US" smtClean="0"/>
          </a:p>
          <a:p>
            <a:pPr lvl="1">
              <a:lnSpc>
                <a:spcPct val="100000"/>
              </a:lnSpc>
            </a:pPr>
            <a:r>
              <a:rPr lang="zh-CN" altLang="en-US" b="1" smtClean="0">
                <a:solidFill>
                  <a:srgbClr val="FF0000"/>
                </a:solidFill>
              </a:rPr>
              <a:t>php </a:t>
            </a:r>
            <a:r>
              <a:rPr lang="zh-CN" altLang="en-US" b="1">
                <a:solidFill>
                  <a:srgbClr val="FF0000"/>
                </a:solidFill>
              </a:rPr>
              <a:t>artisan make:middleware</a:t>
            </a:r>
            <a:r>
              <a:rPr lang="zh-CN" altLang="en-US"/>
              <a:t> Test</a:t>
            </a:r>
            <a:endParaRPr lang="zh-CN" altLang="en-US"/>
          </a:p>
          <a:p>
            <a:pPr lvl="1">
              <a:lnSpc>
                <a:spcPct val="10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 </a:t>
            </a:r>
            <a:r>
              <a:rPr lang="zh-CN" altLang="en-US"/>
              <a:t>定义中间件</a:t>
            </a:r>
            <a:r>
              <a:rPr lang="en-US" altLang="zh-CN"/>
              <a:t>handle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492188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中间件类只需要定义一个handle方法即可，然后我们将业务逻辑定义在该方法中</a:t>
            </a:r>
            <a:endParaRPr lang="zh-CN" altLang="en-US" sz="2400"/>
          </a:p>
          <a:p>
            <a:pPr>
              <a:lnSpc>
                <a:spcPct val="110000"/>
              </a:lnSpc>
            </a:pPr>
            <a:r>
              <a:rPr lang="zh-CN" altLang="en-US" sz="2400"/>
              <a:t>如果我们想在请求处理前执行业务逻辑，则在$next闭包执行前执行业务逻辑操作</a:t>
            </a:r>
            <a:endParaRPr lang="zh-CN" altLang="en-US" sz="240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55"/>
              <a:t> public function </a:t>
            </a:r>
            <a:r>
              <a:rPr lang="zh-CN" altLang="en-US" sz="2055" b="1">
                <a:solidFill>
                  <a:srgbClr val="FF0000"/>
                </a:solidFill>
              </a:rPr>
              <a:t>handle</a:t>
            </a:r>
            <a:r>
              <a:rPr lang="zh-CN" altLang="en-US" sz="2055"/>
              <a:t>($request, Closure $next)</a:t>
            </a:r>
            <a:endParaRPr lang="zh-CN" altLang="en-US" sz="2055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55"/>
              <a:t>    {</a:t>
            </a:r>
            <a:endParaRPr lang="zh-CN" altLang="en-US" sz="2055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55"/>
              <a:t>        // 执行动</a:t>
            </a:r>
            <a:r>
              <a:rPr lang="zh-CN" altLang="en-US" sz="2055" smtClean="0"/>
              <a:t>作  日志  访问控制</a:t>
            </a:r>
            <a:endParaRPr lang="zh-CN" altLang="en-US" sz="2055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55"/>
              <a:t>        return $next($request);</a:t>
            </a:r>
            <a:endParaRPr lang="zh-CN" altLang="en-US" sz="2055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55"/>
              <a:t>    }</a:t>
            </a:r>
            <a:endParaRPr lang="zh-CN" altLang="en-US" sz="2055"/>
          </a:p>
          <a:p>
            <a:pPr>
              <a:lnSpc>
                <a:spcPct val="110000"/>
              </a:lnSpc>
            </a:pPr>
            <a:r>
              <a:rPr lang="zh-CN" altLang="en-US" sz="2400">
                <a:sym typeface="+mn-ea"/>
              </a:rPr>
              <a:t>如果我们想在请求处理后执行业务逻辑，则在$next闭包执行后执行业务逻辑操作</a:t>
            </a:r>
            <a:endParaRPr lang="zh-CN" altLang="en-US" sz="2400"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55">
                <a:sym typeface="+mn-ea"/>
              </a:rPr>
              <a:t> public function handle($request, Closure $next)</a:t>
            </a:r>
            <a:endParaRPr lang="zh-CN" altLang="en-US" sz="2055"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55">
                <a:sym typeface="+mn-ea"/>
              </a:rPr>
              <a:t>    {</a:t>
            </a:r>
            <a:endParaRPr lang="zh-CN" altLang="en-US" sz="2055"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55">
                <a:sym typeface="+mn-ea"/>
              </a:rPr>
              <a:t>        $response = $next($request);</a:t>
            </a:r>
            <a:endParaRPr lang="zh-CN" altLang="en-US" sz="2055"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55">
                <a:sym typeface="+mn-ea"/>
              </a:rPr>
              <a:t>        // 执行动</a:t>
            </a:r>
            <a:r>
              <a:rPr lang="zh-CN" altLang="en-US" sz="2055" smtClean="0">
                <a:sym typeface="+mn-ea"/>
              </a:rPr>
              <a:t>作    日</a:t>
            </a:r>
            <a:r>
              <a:rPr lang="zh-CN" altLang="en-US" sz="2055" smtClean="0"/>
              <a:t>志  </a:t>
            </a:r>
            <a:endParaRPr lang="zh-CN" altLang="en-US" sz="2055"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55">
                <a:sym typeface="+mn-ea"/>
              </a:rPr>
              <a:t>        return $response;</a:t>
            </a:r>
            <a:endParaRPr lang="zh-CN" altLang="en-US" sz="2055"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55">
                <a:sym typeface="+mn-ea"/>
              </a:rPr>
              <a:t>    }</a:t>
            </a:r>
            <a:endParaRPr lang="zh-CN" altLang="en-US" sz="2055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 </a:t>
            </a:r>
            <a:r>
              <a:rPr lang="en-US" altLang="zh-CN"/>
              <a:t>注册中间件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0515600" cy="5137785"/>
          </a:xfrm>
        </p:spPr>
        <p:txBody>
          <a:bodyPr>
            <a:normAutofit lnSpcReduction="20000"/>
          </a:bodyPr>
          <a:lstStyle/>
          <a:p>
            <a:r>
              <a:rPr lang="zh-CN" altLang="en-US"/>
              <a:t>全局注册：每一个请求都要执行的中间件</a:t>
            </a:r>
            <a:endParaRPr lang="zh-CN" altLang="en-US"/>
          </a:p>
          <a:p>
            <a:pPr lvl="1"/>
            <a:r>
              <a:rPr lang="zh-CN" altLang="en-US"/>
              <a:t>在文件</a:t>
            </a:r>
            <a:r>
              <a:rPr lang="zh-CN" altLang="en-US">
                <a:solidFill>
                  <a:srgbClr val="FF0000"/>
                </a:solidFill>
              </a:rPr>
              <a:t>app/http/kernel.php</a:t>
            </a:r>
            <a:r>
              <a:rPr lang="zh-CN" altLang="en-US"/>
              <a:t>中写入</a:t>
            </a:r>
            <a:endParaRPr lang="zh-CN" altLang="en-US"/>
          </a:p>
          <a:p>
            <a:pPr marL="914400" lvl="2" indent="0">
              <a:buNone/>
            </a:pPr>
            <a:r>
              <a:t>protected $middleware = [</a:t>
            </a:r>
          </a:p>
          <a:p>
            <a:pPr marL="914400" lvl="2" indent="0">
              <a:buNone/>
            </a:pPr>
            <a:r>
              <a:t>           \</a:t>
            </a:r>
            <a:r>
              <a:rPr smtClean="0"/>
              <a:t>App\Http\Middleware\Log</a:t>
            </a:r>
            <a:r>
              <a:t>::class,</a:t>
            </a:r>
          </a:p>
          <a:p>
            <a:pPr marL="914400" lvl="2" indent="0">
              <a:buNone/>
            </a:pPr>
            <a:r>
              <a:t> ];</a:t>
            </a:r>
          </a:p>
          <a:p>
            <a:pPr marL="914400" lvl="2" indent="0">
              <a:buNone/>
            </a:pPr>
            <a:endParaRPr lang="zh-CN" altLang="en-US"/>
          </a:p>
          <a:p>
            <a:r>
              <a:rPr lang="zh-CN" altLang="en-US"/>
              <a:t>路由注册：只是针对某一个路由或某些路由进行记录的中间件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在文件app/http/kernel.php中写入</a:t>
            </a:r>
            <a:endParaRPr lang="zh-CN" altLang="en-US"/>
          </a:p>
          <a:p>
            <a:pPr marL="914400" lvl="2" indent="0">
              <a:buNone/>
            </a:pPr>
            <a:r>
              <a:rPr>
                <a:sym typeface="+mn-ea"/>
              </a:rPr>
              <a:t>protected $routeMiddleware = [ </a:t>
            </a:r>
            <a:endParaRPr>
              <a:sym typeface="+mn-ea"/>
            </a:endParaRPr>
          </a:p>
          <a:p>
            <a:pPr marL="914400" lvl="2" indent="0">
              <a:buNone/>
            </a:pPr>
            <a:r>
              <a:rPr>
                <a:sym typeface="+mn-ea"/>
              </a:rPr>
              <a:t>        'login'=&gt;\App\Http\Middleware\login::class,</a:t>
            </a:r>
            <a:endParaRPr>
              <a:sym typeface="+mn-ea"/>
            </a:endParaRPr>
          </a:p>
          <a:p>
            <a:pPr marL="914400" lvl="2" indent="0">
              <a:buNone/>
            </a:pPr>
            <a:r>
              <a:rPr>
                <a:sym typeface="+mn-ea"/>
              </a:rPr>
              <a:t> ];</a:t>
            </a:r>
            <a:endParaRPr>
              <a:sym typeface="+mn-ea"/>
            </a:endParaRPr>
          </a:p>
          <a:p>
            <a:pPr lvl="1">
              <a:buFont typeface="Wingdings" panose="05000000000000000000" charset="0"/>
              <a:buChar char=""/>
            </a:pPr>
            <a:r>
              <a:rPr lang="zh-CN">
                <a:sym typeface="+mn-ea"/>
              </a:rPr>
              <a:t>在路由文件</a:t>
            </a:r>
            <a:r>
              <a:rPr lang="en-US" altLang="zh-CN">
                <a:sym typeface="+mn-ea"/>
              </a:rPr>
              <a:t>routes.php</a:t>
            </a:r>
            <a:r>
              <a:rPr lang="zh-CN" altLang="en-US">
                <a:sym typeface="+mn-ea"/>
              </a:rPr>
              <a:t>中给指定路由添加中间件</a:t>
            </a:r>
            <a:endParaRPr lang="zh-CN" altLang="en-US">
              <a:sym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Route::get('</a:t>
            </a:r>
            <a:r>
              <a:rPr lang="en-US" altLang="zh-CN">
                <a:sym typeface="+mn-ea"/>
              </a:rPr>
              <a:t>test1</a:t>
            </a:r>
            <a:r>
              <a:rPr lang="zh-CN" altLang="en-US">
                <a:sym typeface="+mn-ea"/>
              </a:rPr>
              <a:t>','TestController@</a:t>
            </a:r>
            <a:r>
              <a:rPr lang="en-US" altLang="zh-CN">
                <a:sym typeface="+mn-ea"/>
              </a:rPr>
              <a:t>test1</a:t>
            </a:r>
            <a:r>
              <a:rPr lang="zh-CN" altLang="en-US">
                <a:sym typeface="+mn-ea"/>
              </a:rPr>
              <a:t>')-&gt;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middleware('login');</a:t>
            </a:r>
            <a:endParaRPr lang="zh-CN" altLang="en-US">
              <a:sym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Route::</a:t>
            </a:r>
            <a:r>
              <a:rPr>
                <a:solidFill>
                  <a:srgbClr val="FF0000"/>
                </a:solidFill>
                <a:sym typeface="+mn-ea"/>
              </a:rPr>
              <a:t>middleware('login')</a:t>
            </a:r>
            <a:r>
              <a:rPr>
                <a:sym typeface="+mn-ea"/>
              </a:rPr>
              <a:t>-&gt;group(function(){</a:t>
            </a:r>
            <a:endParaRPr>
              <a:sym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>
                <a:sym typeface="+mn-ea"/>
              </a:rPr>
              <a:t>        Route::any('test/index','TestController@index')-&gt;name('test/index');</a:t>
            </a:r>
            <a:endParaRPr>
              <a:sym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>
                <a:sym typeface="+mn-ea"/>
              </a:rPr>
              <a:t>    });</a:t>
            </a: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Demo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日志记录</a:t>
            </a:r>
            <a:endParaRPr lang="zh-CN" altLang="en-US"/>
          </a:p>
          <a:p>
            <a:r>
              <a:rPr lang="zh-CN" altLang="en-US"/>
              <a:t>登录验证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1225</Words>
  <Application>WPS 演示</Application>
  <PresentationFormat>自定义</PresentationFormat>
  <Paragraphs>80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Arial Unicode MS</vt:lpstr>
      <vt:lpstr>云和</vt:lpstr>
      <vt:lpstr>PowerPoint 演示文稿</vt:lpstr>
      <vt:lpstr>PowerPoint 演示文稿</vt:lpstr>
      <vt:lpstr>PowerPoint 演示文稿</vt:lpstr>
      <vt:lpstr> 中间件</vt:lpstr>
      <vt:lpstr>1 新建中间件</vt:lpstr>
      <vt:lpstr>2 定义中间件handle方法</vt:lpstr>
      <vt:lpstr>3 注册中间件</vt:lpstr>
      <vt:lpstr>Demo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690</cp:revision>
  <dcterms:created xsi:type="dcterms:W3CDTF">2016-09-06T02:25:00Z</dcterms:created>
  <dcterms:modified xsi:type="dcterms:W3CDTF">2019-09-27T08:50:04Z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