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6" r:id="rId3"/>
    <p:sldId id="442" r:id="rId5"/>
    <p:sldId id="444" r:id="rId6"/>
    <p:sldId id="445" r:id="rId7"/>
    <p:sldId id="446" r:id="rId8"/>
    <p:sldId id="448" r:id="rId9"/>
    <p:sldId id="449" r:id="rId10"/>
    <p:sldId id="450" r:id="rId11"/>
    <p:sldId id="260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2290"/>
    <p:restoredTop sz="75088" autoAdjust="0"/>
  </p:normalViewPr>
  <p:slideViewPr>
    <p:cSldViewPr snapToGrid="0" snapToObjects="1">
      <p:cViewPr varScale="1">
        <p:scale>
          <a:sx n="114" d="100"/>
          <a:sy n="114" d="100"/>
        </p:scale>
        <p:origin x="-22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DAFE1F-002B-7B46-8355-500A6338E41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89A336-E03A-E148-96FC-F9D1DAA871D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8AEC5-2607-47EA-9DBC-CA4CCE4656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23021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23021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4"/>
          <p:cNvSpPr txBox="1"/>
          <p:nvPr/>
        </p:nvSpPr>
        <p:spPr>
          <a:xfrm>
            <a:off x="2717048" y="2327504"/>
            <a:ext cx="3262432" cy="132343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8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本节完</a:t>
            </a:r>
            <a:endParaRPr lang="zh-CN" altLang="en-US" sz="8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00B0F0"/>
              </a:buClr>
              <a:buFont typeface="Wingdings" panose="05000000000000000000" charset="0"/>
              <a:buChar char="v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Clr>
                <a:srgbClr val="00B0F0"/>
              </a:buClr>
              <a:buFont typeface="Wingdings" panose="05000000000000000000" charset="0"/>
              <a:buChar char="ü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buClr>
                <a:srgbClr val="00B0F0"/>
              </a:buCl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buClr>
                <a:srgbClr val="00B0F0"/>
              </a:buCl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buClr>
                <a:srgbClr val="00B0F0"/>
              </a:buCl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框 3"/>
          <p:cNvSpPr txBox="1"/>
          <p:nvPr userDrawn="1"/>
        </p:nvSpPr>
        <p:spPr>
          <a:xfrm>
            <a:off x="11475720" y="6512560"/>
            <a:ext cx="657860" cy="3683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fld id="{9A0DB2DC-4C9A-4742-B13C-FB6460FD3503}" type="slidenum">
              <a:rPr lang="zh-CN" altLang="en-US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540507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3420232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51083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51083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653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42633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25024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42633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25024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8031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79255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5183188" y="74758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zh-CN" altLang="en-US" smtClean="0"/>
              <a:t>将图片拖动到占位符，或单击添加图标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534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46586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1065" y="5982120"/>
            <a:ext cx="2071558" cy="756063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59961" y="6468360"/>
            <a:ext cx="8996400" cy="72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1413760" y="6468360"/>
            <a:ext cx="720000" cy="72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5">
              <a:lumMod val="75000"/>
            </a:schemeClr>
          </a:solidFill>
          <a:latin typeface="Heiti SC Light" charset="-122"/>
          <a:ea typeface="Heiti SC Light" charset="-122"/>
          <a:cs typeface="Heiti SC Light" charset="-122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Heiti SC Light" charset="-122"/>
          <a:ea typeface="Heiti SC Light" charset="-122"/>
          <a:cs typeface="Heiti SC Light" charset="-12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Heiti SC Light" charset="-122"/>
          <a:ea typeface="Heiti SC Light" charset="-122"/>
          <a:cs typeface="Heiti SC Light" charset="-122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Heiti SC Light" charset="-122"/>
          <a:ea typeface="Heiti SC Light" charset="-122"/>
          <a:cs typeface="Heiti SC Light" charset="-122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Heiti SC Light" charset="-122"/>
          <a:ea typeface="Heiti SC Light" charset="-122"/>
          <a:cs typeface="Heiti SC Light" charset="-122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Heiti SC Light" charset="-122"/>
          <a:ea typeface="Heiti SC Light" charset="-122"/>
          <a:cs typeface="Heiti SC Light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378075" y="3135630"/>
            <a:ext cx="7699375" cy="13220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zh-CN" alt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操作</a:t>
            </a:r>
            <a:r>
              <a:rPr lang="zh-CN" alt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</a:t>
            </a:r>
            <a:r>
              <a:rPr lang="en-US" altLang="zh-CN" sz="8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补充</a:t>
            </a:r>
            <a:r>
              <a:rPr lang="en-US" altLang="zh-CN" sz="8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8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7603914" y="1133687"/>
            <a:ext cx="3975100" cy="1944058"/>
            <a:chOff x="5908792" y="644194"/>
            <a:chExt cx="2306655" cy="1458043"/>
          </a:xfrm>
        </p:grpSpPr>
        <p:sp>
          <p:nvSpPr>
            <p:cNvPr id="6" name="TextBox 42"/>
            <p:cNvSpPr txBox="1">
              <a:spLocks noChangeArrowheads="1"/>
            </p:cNvSpPr>
            <p:nvPr/>
          </p:nvSpPr>
          <p:spPr bwMode="auto">
            <a:xfrm>
              <a:off x="5908792" y="644194"/>
              <a:ext cx="2306655" cy="145804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wrap="square" lIns="137160" tIns="68580" rIns="137160" bIns="6858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1735" dirty="0">
                  <a:solidFill>
                    <a:schemeClr val="bg1"/>
                  </a:solidFill>
                  <a:latin typeface="Impact" panose="020B0806030902050204" pitchFamily="34" charset="0"/>
                </a:rPr>
                <a:t> PHP</a:t>
              </a:r>
              <a:endParaRPr lang="zh-CN" altLang="en-US" sz="11735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585061" y="857238"/>
              <a:ext cx="535786" cy="100584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4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编程</a:t>
              </a:r>
              <a:endPara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mtClean="0">
                <a:sym typeface="+mn-ea"/>
              </a:rPr>
              <a:t>1. where</a:t>
            </a:r>
            <a:r>
              <a:rPr lang="zh-CN" altLang="en-US" smtClean="0">
                <a:sym typeface="+mn-ea"/>
              </a:rPr>
              <a:t>条件子句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65580"/>
            <a:ext cx="10765790" cy="4351655"/>
          </a:xfrm>
        </p:spPr>
        <p:txBody>
          <a:bodyPr>
            <a:normAutofit fontScale="90000"/>
          </a:bodyPr>
          <a:p>
            <a:pPr>
              <a:lnSpc>
                <a:spcPct val="140000"/>
              </a:lnSpc>
            </a:pPr>
            <a:r>
              <a:rPr lang="zh-CN" altLang="en-US" sz="2800" smtClean="0">
                <a:sym typeface="+mn-ea"/>
              </a:rPr>
              <a:t>调用</a:t>
            </a:r>
            <a:r>
              <a:rPr lang="en-US" altLang="zh-CN" sz="2800" smtClean="0">
                <a:sym typeface="+mn-ea"/>
              </a:rPr>
              <a:t>where</a:t>
            </a:r>
            <a:r>
              <a:rPr lang="zh-CN" altLang="en-US" sz="2800" smtClean="0">
                <a:sym typeface="+mn-ea"/>
              </a:rPr>
              <a:t>最基本的方法需要三个参数：</a:t>
            </a:r>
            <a:endParaRPr lang="zh-CN" altLang="en-US" sz="2800" smtClean="0"/>
          </a:p>
          <a:p>
            <a:pPr lvl="1">
              <a:lnSpc>
                <a:spcPct val="140000"/>
              </a:lnSpc>
            </a:pPr>
            <a:r>
              <a:rPr lang="zh-CN" altLang="en-US" sz="2800" smtClean="0">
                <a:sym typeface="+mn-ea"/>
              </a:rPr>
              <a:t>第一个参数是字段名</a:t>
            </a:r>
            <a:endParaRPr lang="zh-CN" altLang="en-US" sz="2800" smtClean="0"/>
          </a:p>
          <a:p>
            <a:pPr lvl="1">
              <a:lnSpc>
                <a:spcPct val="140000"/>
              </a:lnSpc>
            </a:pPr>
            <a:r>
              <a:rPr lang="zh-CN" altLang="en-US" sz="2800" smtClean="0">
                <a:sym typeface="+mn-ea"/>
              </a:rPr>
              <a:t>第二个参数是一个数据库系统支持的任意操作符</a:t>
            </a:r>
            <a:r>
              <a:rPr lang="en-US" altLang="zh-CN" sz="2800" smtClean="0">
                <a:sym typeface="+mn-ea"/>
              </a:rPr>
              <a:t>,</a:t>
            </a:r>
            <a:r>
              <a:rPr lang="zh-CN" altLang="en-US" sz="2800" smtClean="0">
                <a:sym typeface="+mn-ea"/>
              </a:rPr>
              <a:t>比如</a:t>
            </a:r>
            <a:r>
              <a:rPr lang="en-US" altLang="zh-CN" sz="2800" smtClean="0">
                <a:sym typeface="+mn-ea"/>
              </a:rPr>
              <a:t>&gt;,&lt;, =, !=,&lt;&gt;</a:t>
            </a:r>
            <a:r>
              <a:rPr lang="en-US" altLang="zh-CN" sz="2800" smtClean="0">
                <a:solidFill>
                  <a:schemeClr val="tx1"/>
                </a:solidFill>
                <a:sym typeface="+mn-ea"/>
              </a:rPr>
              <a:t>,</a:t>
            </a:r>
            <a:r>
              <a:rPr lang="en-US" altLang="zh-CN" sz="2800" smtClean="0">
                <a:solidFill>
                  <a:srgbClr val="FF0000"/>
                </a:solidFill>
                <a:sym typeface="+mn-ea"/>
              </a:rPr>
              <a:t>like</a:t>
            </a:r>
            <a:r>
              <a:rPr lang="en-US" altLang="zh-CN" sz="2800" smtClean="0">
                <a:sym typeface="+mn-ea"/>
              </a:rPr>
              <a:t>  ,</a:t>
            </a:r>
            <a:r>
              <a:rPr lang="zh-CN" altLang="en-US" sz="2800" smtClean="0">
                <a:sym typeface="+mn-ea"/>
              </a:rPr>
              <a:t>操作符为</a:t>
            </a:r>
            <a:r>
              <a:rPr lang="en-US" altLang="zh-CN" sz="2800" smtClean="0">
                <a:sym typeface="+mn-ea"/>
              </a:rPr>
              <a:t>'='</a:t>
            </a:r>
            <a:r>
              <a:rPr lang="zh-CN" altLang="en-US" sz="2800" smtClean="0">
                <a:sym typeface="+mn-ea"/>
              </a:rPr>
              <a:t>时可以省去</a:t>
            </a:r>
            <a:endParaRPr lang="en-US" altLang="zh-CN" sz="2800" smtClean="0"/>
          </a:p>
          <a:p>
            <a:pPr lvl="1">
              <a:lnSpc>
                <a:spcPct val="140000"/>
              </a:lnSpc>
            </a:pPr>
            <a:r>
              <a:rPr lang="zh-CN" altLang="en-US" sz="2800" smtClean="0">
                <a:sym typeface="+mn-ea"/>
              </a:rPr>
              <a:t>第三个参数是该列要比较的值</a:t>
            </a:r>
            <a:endParaRPr lang="zh-CN" altLang="en-US" sz="2800" smtClean="0"/>
          </a:p>
          <a:p>
            <a:pPr lvl="2">
              <a:lnSpc>
                <a:spcPct val="140000"/>
              </a:lnSpc>
            </a:pPr>
            <a:r>
              <a:rPr lang="en-US" altLang="zh-CN" sz="2400" smtClean="0">
                <a:sym typeface="+mn-ea"/>
              </a:rPr>
              <a:t>Goods::where('name','like','%app%')-&gt;get();</a:t>
            </a:r>
            <a:endParaRPr lang="en-US" altLang="zh-CN" sz="2400" smtClean="0"/>
          </a:p>
          <a:p>
            <a:pPr lvl="2">
              <a:lnSpc>
                <a:spcPct val="140000"/>
              </a:lnSpc>
            </a:pPr>
            <a:r>
              <a:rPr lang="en-US" altLang="zh-CN" sz="2400" smtClean="0">
                <a:sym typeface="+mn-ea"/>
              </a:rPr>
              <a:t>Goods::where('name', 'apple')-&gt;get(); </a:t>
            </a:r>
            <a:endParaRPr lang="en-US" altLang="zh-CN" sz="2400" smtClean="0"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2. wherebetween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80000"/>
              </a:lnSpc>
            </a:pPr>
            <a:r>
              <a:rPr lang="en-US" altLang="zh-CN" sz="2400" smtClean="0"/>
              <a:t>whereBetween</a:t>
            </a:r>
            <a:r>
              <a:rPr lang="zh-CN" altLang="en-US" sz="2400" smtClean="0"/>
              <a:t>方法验证列值是否在给定值之间</a:t>
            </a:r>
            <a:endParaRPr lang="zh-CN" altLang="en-US" sz="2400" smtClean="0"/>
          </a:p>
          <a:p>
            <a:pPr marL="457200" lvl="1" indent="0">
              <a:lnSpc>
                <a:spcPct val="140000"/>
              </a:lnSpc>
              <a:buNone/>
            </a:pPr>
            <a:r>
              <a:rPr lang="en-US" altLang="zh-CN" sz="2000" smtClean="0"/>
              <a:t>Goods::</a:t>
            </a:r>
            <a:r>
              <a:rPr lang="en-US" altLang="zh-CN" sz="2000" smtClean="0">
                <a:solidFill>
                  <a:srgbClr val="FF0000"/>
                </a:solidFill>
              </a:rPr>
              <a:t>whereBetween</a:t>
            </a:r>
            <a:r>
              <a:rPr lang="en-US" altLang="zh-CN" sz="2000" smtClean="0"/>
              <a:t>('price',[5000,10000])</a:t>
            </a:r>
            <a:endParaRPr lang="en-US" altLang="zh-CN" sz="2000" smtClean="0"/>
          </a:p>
          <a:p>
            <a:pPr marL="457200" lvl="1" indent="0">
              <a:lnSpc>
                <a:spcPct val="140000"/>
              </a:lnSpc>
              <a:buNone/>
            </a:pPr>
            <a:r>
              <a:rPr lang="en-US" altLang="zh-CN" sz="2000" smtClean="0"/>
              <a:t>            -&gt;get();</a:t>
            </a:r>
            <a:endParaRPr lang="en-US" altLang="zh-CN" sz="2000" smtClean="0"/>
          </a:p>
          <a:p>
            <a:pPr>
              <a:lnSpc>
                <a:spcPct val="180000"/>
              </a:lnSpc>
            </a:pPr>
            <a:r>
              <a:rPr lang="en-US" altLang="zh-CN" sz="2400" smtClean="0"/>
              <a:t>whereNotBetween</a:t>
            </a:r>
            <a:r>
              <a:rPr lang="zh-CN" altLang="en-US" sz="2400" smtClean="0"/>
              <a:t>方法验证列值不在给定值之间</a:t>
            </a:r>
            <a:endParaRPr lang="zh-CN" altLang="en-US" sz="2400" smtClean="0"/>
          </a:p>
          <a:p>
            <a:pPr marL="457200" lvl="1" indent="0">
              <a:lnSpc>
                <a:spcPct val="140000"/>
              </a:lnSpc>
              <a:buNone/>
            </a:pPr>
            <a:r>
              <a:rPr lang="en-US" altLang="zh-CN" sz="1800" smtClean="0">
                <a:sym typeface="+mn-ea"/>
              </a:rPr>
              <a:t>Goods::</a:t>
            </a:r>
            <a:r>
              <a:rPr lang="en-US" altLang="zh-CN" sz="1800" smtClean="0">
                <a:solidFill>
                  <a:srgbClr val="FF0000"/>
                </a:solidFill>
                <a:sym typeface="+mn-ea"/>
              </a:rPr>
              <a:t>whereNotBetween</a:t>
            </a:r>
            <a:r>
              <a:rPr lang="en-US" altLang="zh-CN" sz="1800" smtClean="0">
                <a:sym typeface="+mn-ea"/>
              </a:rPr>
              <a:t>('price',[5000,10000])</a:t>
            </a:r>
            <a:endParaRPr lang="en-US" altLang="zh-CN" sz="1800" smtClean="0">
              <a:sym typeface="+mn-ea"/>
            </a:endParaRPr>
          </a:p>
          <a:p>
            <a:pPr marL="457200" lvl="1" indent="0">
              <a:lnSpc>
                <a:spcPct val="140000"/>
              </a:lnSpc>
              <a:buNone/>
            </a:pPr>
            <a:r>
              <a:rPr lang="en-US" altLang="zh-CN" sz="2000" smtClean="0">
                <a:sym typeface="+mn-ea"/>
              </a:rPr>
              <a:t>            -&gt;get();</a:t>
            </a:r>
            <a:endParaRPr lang="en-US" altLang="zh-CN" sz="2000" smtClean="0"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3. whereIn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smtClean="0"/>
              <a:t>whereIn</a:t>
            </a:r>
            <a:r>
              <a:rPr lang="zh-CN" altLang="en-US" smtClean="0"/>
              <a:t>方法验证给定列的值是否在给定数组中</a:t>
            </a:r>
            <a:endParaRPr lang="zh-CN" altLang="en-US" smtClean="0"/>
          </a:p>
          <a:p>
            <a:pPr marL="457200" lvl="1" indent="0">
              <a:lnSpc>
                <a:spcPct val="120000"/>
              </a:lnSpc>
              <a:buNone/>
            </a:pPr>
            <a:r>
              <a:rPr lang="zh-CN" altLang="en-US" smtClean="0"/>
              <a:t>Goods::</a:t>
            </a:r>
            <a:r>
              <a:rPr lang="zh-CN" altLang="en-US" smtClean="0">
                <a:solidFill>
                  <a:srgbClr val="FF0000"/>
                </a:solidFill>
              </a:rPr>
              <a:t>whereIn</a:t>
            </a:r>
            <a:r>
              <a:rPr lang="zh-CN" altLang="en-US" smtClean="0"/>
              <a:t>('id',[1,3,5</a:t>
            </a:r>
            <a:r>
              <a:rPr lang="en-US" altLang="zh-CN" smtClean="0"/>
              <a:t>,8</a:t>
            </a:r>
            <a:r>
              <a:rPr lang="zh-CN" altLang="en-US" smtClean="0"/>
              <a:t>])</a:t>
            </a:r>
            <a:endParaRPr lang="zh-CN" altLang="en-US" smtClean="0"/>
          </a:p>
          <a:p>
            <a:pPr marL="457200" lvl="1" indent="0">
              <a:lnSpc>
                <a:spcPct val="120000"/>
              </a:lnSpc>
              <a:buNone/>
            </a:pPr>
            <a:r>
              <a:rPr lang="zh-CN" altLang="en-US" smtClean="0"/>
              <a:t>            -&gt;get();</a:t>
            </a:r>
            <a:endParaRPr lang="zh-CN" altLang="en-US" smtClean="0"/>
          </a:p>
          <a:p>
            <a:pPr>
              <a:lnSpc>
                <a:spcPct val="120000"/>
              </a:lnSpc>
            </a:pPr>
            <a:r>
              <a:rPr lang="en-US" altLang="zh-CN" smtClean="0"/>
              <a:t>whereNotIn</a:t>
            </a:r>
            <a:r>
              <a:rPr lang="zh-CN" altLang="en-US" smtClean="0"/>
              <a:t>方法验证给定列的值不在给定数组中</a:t>
            </a:r>
            <a:endParaRPr lang="zh-CN" altLang="en-US" smtClean="0"/>
          </a:p>
          <a:p>
            <a:pPr marL="457200" lvl="1" indent="0">
              <a:lnSpc>
                <a:spcPct val="120000"/>
              </a:lnSpc>
              <a:buNone/>
            </a:pPr>
            <a:r>
              <a:rPr lang="zh-CN" altLang="en-US" smtClean="0"/>
              <a:t>Goods::</a:t>
            </a:r>
            <a:r>
              <a:rPr lang="zh-CN" altLang="en-US" smtClean="0">
                <a:solidFill>
                  <a:srgbClr val="FF0000"/>
                </a:solidFill>
              </a:rPr>
              <a:t>where</a:t>
            </a:r>
            <a:r>
              <a:rPr lang="en-US" altLang="zh-CN" smtClean="0">
                <a:solidFill>
                  <a:srgbClr val="FF0000"/>
                </a:solidFill>
              </a:rPr>
              <a:t>Not</a:t>
            </a:r>
            <a:r>
              <a:rPr lang="zh-CN" altLang="en-US" smtClean="0">
                <a:solidFill>
                  <a:srgbClr val="FF0000"/>
                </a:solidFill>
              </a:rPr>
              <a:t>In</a:t>
            </a:r>
            <a:r>
              <a:rPr lang="zh-CN" altLang="en-US" smtClean="0"/>
              <a:t>('id',[1,3,5])</a:t>
            </a:r>
            <a:endParaRPr lang="zh-CN" altLang="en-US" smtClean="0"/>
          </a:p>
          <a:p>
            <a:pPr marL="457200" lvl="1" indent="0">
              <a:lnSpc>
                <a:spcPct val="120000"/>
              </a:lnSpc>
              <a:buNone/>
            </a:pPr>
            <a:r>
              <a:rPr lang="zh-CN" altLang="en-US" smtClean="0"/>
              <a:t>            -&gt;get();</a:t>
            </a:r>
            <a:endParaRPr lang="zh-CN" altLang="en-US" smtClean="0"/>
          </a:p>
          <a:p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4. whereNull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n-US" altLang="zh-CN" sz="2400" smtClean="0"/>
              <a:t>whereNull</a:t>
            </a:r>
            <a:r>
              <a:rPr lang="zh-CN" altLang="en-US" sz="2400" smtClean="0"/>
              <a:t>方法验证给定列的值为</a:t>
            </a:r>
            <a:r>
              <a:rPr lang="en-US" altLang="zh-CN" sz="2400" smtClean="0"/>
              <a:t>NULL</a:t>
            </a:r>
            <a:endParaRPr lang="en-US" altLang="zh-CN" sz="2400" smtClean="0"/>
          </a:p>
          <a:p>
            <a:pPr marL="457200" lvl="1" indent="0">
              <a:lnSpc>
                <a:spcPct val="130000"/>
              </a:lnSpc>
              <a:buNone/>
            </a:pPr>
            <a:r>
              <a:rPr lang="zh-CN" altLang="en-US" sz="2000" smtClean="0"/>
              <a:t>Goods::</a:t>
            </a:r>
            <a:r>
              <a:rPr lang="zh-CN" altLang="en-US" sz="2000" smtClean="0">
                <a:solidFill>
                  <a:srgbClr val="FF0000"/>
                </a:solidFill>
              </a:rPr>
              <a:t>whereNull</a:t>
            </a:r>
            <a:r>
              <a:rPr lang="zh-CN" altLang="en-US" sz="2000" smtClean="0"/>
              <a:t>('bid')</a:t>
            </a:r>
            <a:endParaRPr lang="zh-CN" altLang="en-US" sz="2000" smtClean="0"/>
          </a:p>
          <a:p>
            <a:pPr marL="457200" lvl="1" indent="0">
              <a:lnSpc>
                <a:spcPct val="130000"/>
              </a:lnSpc>
              <a:buNone/>
            </a:pPr>
            <a:r>
              <a:rPr lang="zh-CN" altLang="en-US" sz="2000" smtClean="0"/>
              <a:t>            -&gt;get();</a:t>
            </a:r>
            <a:endParaRPr lang="zh-CN" altLang="en-US" sz="2000" smtClean="0"/>
          </a:p>
          <a:p>
            <a:pPr>
              <a:lnSpc>
                <a:spcPct val="130000"/>
              </a:lnSpc>
            </a:pPr>
            <a:r>
              <a:rPr lang="en-US" altLang="zh-CN" sz="2400" smtClean="0"/>
              <a:t>whereNotNull</a:t>
            </a:r>
            <a:r>
              <a:rPr lang="zh-CN" altLang="en-US" sz="2400" smtClean="0"/>
              <a:t>方法验证给定列的值不是</a:t>
            </a:r>
            <a:r>
              <a:rPr lang="en-US" altLang="zh-CN" sz="2400" smtClean="0"/>
              <a:t>NULL</a:t>
            </a:r>
            <a:endParaRPr lang="en-US" altLang="zh-CN" sz="2400" smtClean="0"/>
          </a:p>
          <a:p>
            <a:pPr marL="457200" lvl="1" indent="0">
              <a:lnSpc>
                <a:spcPct val="130000"/>
              </a:lnSpc>
              <a:buNone/>
            </a:pPr>
            <a:r>
              <a:rPr lang="zh-CN" altLang="en-US" sz="2000" smtClean="0">
                <a:sym typeface="+mn-ea"/>
              </a:rPr>
              <a:t>Goods::</a:t>
            </a:r>
            <a:r>
              <a:rPr lang="zh-CN" altLang="en-US" sz="2000" smtClean="0">
                <a:solidFill>
                  <a:srgbClr val="FF0000"/>
                </a:solidFill>
                <a:sym typeface="+mn-ea"/>
              </a:rPr>
              <a:t>where</a:t>
            </a:r>
            <a:r>
              <a:rPr lang="en-US" altLang="zh-CN" sz="2000" smtClean="0">
                <a:solidFill>
                  <a:srgbClr val="FF0000"/>
                </a:solidFill>
                <a:sym typeface="+mn-ea"/>
              </a:rPr>
              <a:t>Not</a:t>
            </a:r>
            <a:r>
              <a:rPr lang="zh-CN" altLang="en-US" sz="2000" smtClean="0">
                <a:solidFill>
                  <a:srgbClr val="FF0000"/>
                </a:solidFill>
                <a:sym typeface="+mn-ea"/>
              </a:rPr>
              <a:t>Null</a:t>
            </a:r>
            <a:r>
              <a:rPr lang="zh-CN" altLang="en-US" sz="1800" smtClean="0">
                <a:sym typeface="+mn-ea"/>
              </a:rPr>
              <a:t>('bid')</a:t>
            </a:r>
            <a:endParaRPr lang="zh-CN" altLang="en-US" sz="1800" smtClean="0">
              <a:sym typeface="+mn-ea"/>
            </a:endParaRPr>
          </a:p>
          <a:p>
            <a:pPr marL="457200" lvl="1" indent="0">
              <a:lnSpc>
                <a:spcPct val="130000"/>
              </a:lnSpc>
              <a:buNone/>
            </a:pPr>
            <a:r>
              <a:rPr lang="zh-CN" altLang="en-US" sz="2000" smtClean="0">
                <a:sym typeface="+mn-ea"/>
              </a:rPr>
              <a:t>            -&gt;get();</a:t>
            </a:r>
            <a:endParaRPr lang="zh-CN" altLang="en-US" sz="2000" smtClean="0">
              <a:sym typeface="+mn-ea"/>
            </a:endParaRPr>
          </a:p>
          <a:p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5. </a:t>
            </a:r>
            <a:r>
              <a:rPr lang="zh-CN" altLang="en-US" smtClean="0"/>
              <a:t>多条件查询</a:t>
            </a:r>
            <a:endParaRPr lang="zh-CN" altLang="en-US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65580"/>
            <a:ext cx="10515600" cy="4921885"/>
          </a:xfrm>
        </p:spPr>
        <p:txBody>
          <a:bodyPr>
            <a:normAutofit lnSpcReduction="10000"/>
          </a:bodyPr>
          <a:lstStyle/>
          <a:p>
            <a:pPr>
              <a:lnSpc>
                <a:spcPct val="140000"/>
              </a:lnSpc>
            </a:pPr>
            <a:r>
              <a:rPr lang="zh-CN" altLang="en-US" sz="2400" smtClean="0"/>
              <a:t>可以通过方法链将多个</a:t>
            </a:r>
            <a:r>
              <a:rPr lang="en-US" altLang="zh-CN" sz="2400" smtClean="0"/>
              <a:t>where</a:t>
            </a:r>
            <a:r>
              <a:rPr lang="zh-CN" altLang="en-US" sz="2400" smtClean="0"/>
              <a:t>约束链接到一起</a:t>
            </a:r>
            <a:endParaRPr lang="zh-CN" altLang="en-US" sz="2400" smtClean="0"/>
          </a:p>
          <a:p>
            <a:pPr marL="457200" lvl="1" indent="0">
              <a:lnSpc>
                <a:spcPct val="140000"/>
              </a:lnSpc>
              <a:buNone/>
            </a:pPr>
            <a:r>
              <a:rPr lang="zh-CN" altLang="en-US" sz="2000">
                <a:sym typeface="+mn-ea"/>
              </a:rPr>
              <a:t>DB::table</a:t>
            </a:r>
            <a:r>
              <a:rPr lang="zh-CN" altLang="en-US" sz="2000" smtClean="0">
                <a:sym typeface="+mn-ea"/>
              </a:rPr>
              <a:t>(</a:t>
            </a:r>
            <a:r>
              <a:rPr lang="zh-CN" altLang="en-US" sz="2000">
                <a:sym typeface="+mn-ea"/>
              </a:rPr>
              <a:t>'</a:t>
            </a:r>
            <a:r>
              <a:rPr lang="en-US" altLang="zh-CN" sz="2000" smtClean="0">
                <a:sym typeface="+mn-ea"/>
              </a:rPr>
              <a:t>Member</a:t>
            </a:r>
            <a:r>
              <a:rPr lang="zh-CN" altLang="en-US" sz="2000">
                <a:sym typeface="+mn-ea"/>
              </a:rPr>
              <a:t>'</a:t>
            </a:r>
            <a:r>
              <a:rPr lang="zh-CN" altLang="en-US" sz="2000" smtClean="0">
                <a:sym typeface="+mn-ea"/>
              </a:rPr>
              <a:t>)-&gt;</a:t>
            </a:r>
            <a:r>
              <a:rPr lang="zh-CN" altLang="en-US" sz="2000">
                <a:solidFill>
                  <a:srgbClr val="FF0000"/>
                </a:solidFill>
                <a:sym typeface="+mn-ea"/>
              </a:rPr>
              <a:t>whereRaw</a:t>
            </a:r>
            <a:r>
              <a:rPr lang="zh-CN" altLang="en-US" sz="1800" smtClean="0">
                <a:sym typeface="+mn-ea"/>
              </a:rPr>
              <a:t>('id</a:t>
            </a:r>
            <a:r>
              <a:rPr lang="zh-CN" altLang="en-US" sz="1800">
                <a:sym typeface="+mn-ea"/>
              </a:rPr>
              <a:t>&gt;? and </a:t>
            </a:r>
            <a:r>
              <a:rPr lang="zh-CN" altLang="en-US" sz="1800" smtClean="0">
                <a:sym typeface="+mn-ea"/>
              </a:rPr>
              <a:t>money &gt;?',[</a:t>
            </a:r>
            <a:r>
              <a:rPr lang="zh-CN" altLang="en-US" sz="1800">
                <a:sym typeface="+mn-ea"/>
              </a:rPr>
              <a:t>10,800])</a:t>
            </a:r>
            <a:endParaRPr lang="zh-CN" altLang="en-US" sz="1800">
              <a:sym typeface="+mn-ea"/>
            </a:endParaRPr>
          </a:p>
          <a:p>
            <a:pPr marL="457200" lvl="1" indent="0">
              <a:lnSpc>
                <a:spcPct val="140000"/>
              </a:lnSpc>
              <a:buNone/>
            </a:pPr>
            <a:r>
              <a:rPr lang="zh-CN" altLang="en-US" sz="1800">
                <a:sym typeface="+mn-ea"/>
              </a:rPr>
              <a:t>                         -&gt;get();</a:t>
            </a:r>
            <a:endParaRPr lang="zh-CN" altLang="en-US" sz="1800">
              <a:sym typeface="+mn-ea"/>
            </a:endParaRPr>
          </a:p>
          <a:p>
            <a:pPr marL="457200" lvl="1" indent="0">
              <a:lnSpc>
                <a:spcPct val="140000"/>
              </a:lnSpc>
              <a:buNone/>
            </a:pPr>
            <a:r>
              <a:rPr lang="zh-CN" altLang="en-US" sz="1800">
                <a:sym typeface="+mn-ea"/>
              </a:rPr>
              <a:t>DB::table('</a:t>
            </a:r>
            <a:r>
              <a:rPr lang="en-US" altLang="zh-CN" sz="1800" smtClean="0">
                <a:sym typeface="+mn-ea"/>
              </a:rPr>
              <a:t>Member</a:t>
            </a:r>
            <a:r>
              <a:rPr lang="zh-CN" altLang="en-US" sz="1800">
                <a:sym typeface="+mn-ea"/>
              </a:rPr>
              <a:t>')-&gt;where('id','&gt;',10)</a:t>
            </a:r>
            <a:endParaRPr lang="zh-CN" altLang="en-US" sz="1800">
              <a:sym typeface="+mn-ea"/>
            </a:endParaRPr>
          </a:p>
          <a:p>
            <a:pPr marL="457200" lvl="1" indent="0">
              <a:lnSpc>
                <a:spcPct val="140000"/>
              </a:lnSpc>
              <a:buNone/>
            </a:pPr>
            <a:r>
              <a:rPr lang="zh-CN" altLang="en-US" sz="1800">
                <a:sym typeface="+mn-ea"/>
              </a:rPr>
              <a:t>                         -&gt;where('money','&gt;',800)</a:t>
            </a:r>
            <a:endParaRPr lang="zh-CN" altLang="en-US" sz="1800">
              <a:sym typeface="+mn-ea"/>
            </a:endParaRPr>
          </a:p>
          <a:p>
            <a:pPr marL="457200" lvl="1" indent="0">
              <a:lnSpc>
                <a:spcPct val="140000"/>
              </a:lnSpc>
              <a:buNone/>
            </a:pPr>
            <a:r>
              <a:rPr lang="zh-CN" altLang="en-US" sz="2000">
                <a:sym typeface="+mn-ea"/>
              </a:rPr>
              <a:t>                      -&gt;get();  </a:t>
            </a:r>
            <a:endParaRPr lang="zh-CN" altLang="en-US" sz="2000" smtClean="0"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zh-CN" altLang="en-US" sz="2400" smtClean="0"/>
              <a:t>也可以添加</a:t>
            </a:r>
            <a:r>
              <a:rPr lang="en-US" altLang="zh-CN" sz="2400" smtClean="0"/>
              <a:t>or</a:t>
            </a:r>
            <a:r>
              <a:rPr lang="zh-CN" altLang="en-US" sz="2400" smtClean="0"/>
              <a:t>子句到查询，</a:t>
            </a:r>
            <a:r>
              <a:rPr lang="en-US" altLang="zh-CN" sz="2400" smtClean="0"/>
              <a:t>orWhere</a:t>
            </a:r>
            <a:r>
              <a:rPr lang="zh-CN" altLang="en-US" sz="2400" smtClean="0"/>
              <a:t>方法和</a:t>
            </a:r>
            <a:r>
              <a:rPr lang="en-US" altLang="zh-CN" sz="2400" smtClean="0"/>
              <a:t>where</a:t>
            </a:r>
            <a:r>
              <a:rPr lang="zh-CN" altLang="en-US" sz="2400" smtClean="0"/>
              <a:t>方法接收参数一样</a:t>
            </a:r>
            <a:endParaRPr lang="zh-CN" altLang="en-US" sz="2400" smtClean="0"/>
          </a:p>
          <a:p>
            <a:pPr marL="457200" lvl="1" indent="0">
              <a:lnSpc>
                <a:spcPct val="140000"/>
              </a:lnSpc>
              <a:buNone/>
            </a:pPr>
            <a:r>
              <a:rPr lang="en-US" altLang="zh-CN" sz="2000" smtClean="0"/>
              <a:t>Goods::where('price', '&gt;', 100) </a:t>
            </a:r>
            <a:endParaRPr lang="en-US" altLang="zh-CN" sz="2000" smtClean="0"/>
          </a:p>
          <a:p>
            <a:pPr lvl="1">
              <a:lnSpc>
                <a:spcPct val="140000"/>
              </a:lnSpc>
              <a:buNone/>
            </a:pPr>
            <a:r>
              <a:rPr lang="en-US" altLang="zh-CN" sz="2000" smtClean="0"/>
              <a:t>           -&gt;</a:t>
            </a:r>
            <a:r>
              <a:rPr lang="en-US" altLang="zh-CN" sz="2000" smtClean="0">
                <a:solidFill>
                  <a:srgbClr val="FF0000"/>
                </a:solidFill>
              </a:rPr>
              <a:t>orWhere</a:t>
            </a:r>
            <a:r>
              <a:rPr lang="en-US" altLang="zh-CN" sz="2000" smtClean="0"/>
              <a:t>('name', 'apple') </a:t>
            </a:r>
            <a:endParaRPr lang="en-US" altLang="zh-CN" sz="2000" smtClean="0"/>
          </a:p>
          <a:p>
            <a:pPr lvl="1">
              <a:lnSpc>
                <a:spcPct val="140000"/>
              </a:lnSpc>
              <a:buNone/>
            </a:pPr>
            <a:r>
              <a:rPr lang="en-US" altLang="zh-CN" sz="2000" smtClean="0"/>
              <a:t>           -&gt;get();</a:t>
            </a:r>
            <a:endParaRPr lang="en-US" altLang="zh-CN" sz="200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6. </a:t>
            </a:r>
            <a:r>
              <a:rPr lang="zh-CN" altLang="en-US" smtClean="0"/>
              <a:t>多表查询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57681"/>
            <a:ext cx="10965110" cy="4351338"/>
          </a:xfrm>
        </p:spPr>
        <p:txBody>
          <a:bodyPr>
            <a:normAutofit fontScale="90000" lnSpcReduction="10000"/>
          </a:bodyPr>
          <a:lstStyle/>
          <a:p>
            <a:r>
              <a:rPr lang="zh-CN" altLang="en-US" smtClean="0"/>
              <a:t>内连接</a:t>
            </a:r>
            <a:endParaRPr lang="en-US" altLang="zh-CN" smtClean="0"/>
          </a:p>
          <a:p>
            <a:pPr lvl="1"/>
            <a:r>
              <a:rPr lang="en-US" altLang="zh-CN" smtClean="0"/>
              <a:t>Goods::</a:t>
            </a:r>
            <a:r>
              <a:rPr lang="en-US" altLang="zh-CN" b="1" smtClean="0">
                <a:solidFill>
                  <a:srgbClr val="FF0000"/>
                </a:solidFill>
              </a:rPr>
              <a:t>join</a:t>
            </a:r>
            <a:r>
              <a:rPr lang="en-US" altLang="zh-CN" smtClean="0"/>
              <a:t>('brand', ‘goods.bid', '=', 'brand.id')</a:t>
            </a:r>
            <a:endParaRPr lang="en-US" altLang="zh-CN" smtClean="0"/>
          </a:p>
          <a:p>
            <a:pPr lvl="1">
              <a:buNone/>
            </a:pPr>
            <a:r>
              <a:rPr lang="en-US" altLang="zh-CN" smtClean="0"/>
              <a:t>           -&gt;</a:t>
            </a:r>
            <a:r>
              <a:rPr lang="en-US" altLang="zh-CN" b="1" smtClean="0">
                <a:solidFill>
                  <a:srgbClr val="FF0000"/>
                </a:solidFill>
              </a:rPr>
              <a:t>join</a:t>
            </a:r>
            <a:r>
              <a:rPr lang="en-US" altLang="zh-CN" smtClean="0"/>
              <a:t>('category', ‘goods.cid', '=', ‘category.id') </a:t>
            </a:r>
            <a:endParaRPr lang="en-US" altLang="zh-CN" smtClean="0"/>
          </a:p>
          <a:p>
            <a:pPr lvl="1">
              <a:buNone/>
            </a:pPr>
            <a:r>
              <a:rPr lang="en-US" altLang="zh-CN" smtClean="0"/>
              <a:t>           -&gt;select('goods.*', 'brand.brandName', ‘category.cateName') </a:t>
            </a:r>
            <a:endParaRPr lang="en-US" altLang="zh-CN" smtClean="0"/>
          </a:p>
          <a:p>
            <a:pPr lvl="1">
              <a:buNone/>
            </a:pPr>
            <a:r>
              <a:rPr lang="en-US" altLang="zh-CN" smtClean="0"/>
              <a:t>           -&gt;get();</a:t>
            </a:r>
            <a:endParaRPr lang="en-US" altLang="zh-CN" smtClean="0"/>
          </a:p>
          <a:p>
            <a:pPr lvl="1">
              <a:buNone/>
            </a:pPr>
            <a:endParaRPr lang="en-US" altLang="zh-CN" smtClean="0"/>
          </a:p>
          <a:p>
            <a:pPr lvl="1">
              <a:buNone/>
            </a:pPr>
            <a:r>
              <a:rPr lang="en-US" altLang="zh-CN" smtClean="0"/>
              <a:t>    Goods::</a:t>
            </a:r>
            <a:r>
              <a:rPr lang="en-US" altLang="zh-CN" b="1" smtClean="0">
                <a:solidFill>
                  <a:srgbClr val="FF0000"/>
                </a:solidFill>
              </a:rPr>
              <a:t>from</a:t>
            </a:r>
            <a:r>
              <a:rPr lang="en-US" altLang="zh-CN" smtClean="0"/>
              <a:t>('goods as g')  //</a:t>
            </a:r>
            <a:r>
              <a:rPr lang="zh-CN" altLang="en-US" smtClean="0"/>
              <a:t>给表起别名</a:t>
            </a:r>
            <a:endParaRPr lang="zh-CN" altLang="en-US" smtClean="0"/>
          </a:p>
          <a:p>
            <a:pPr lvl="1">
              <a:buNone/>
            </a:pPr>
            <a:r>
              <a:rPr lang="en-US" altLang="zh-CN" smtClean="0"/>
              <a:t>            -&gt; join('brand as b','b.id','=','g.bid')</a:t>
            </a:r>
            <a:endParaRPr lang="en-US" altLang="zh-CN" smtClean="0"/>
          </a:p>
          <a:p>
            <a:pPr lvl="1">
              <a:buNone/>
            </a:pPr>
            <a:r>
              <a:rPr lang="en-US" altLang="zh-CN" smtClean="0"/>
              <a:t>            -&gt; join('category as c','c.id','=','g.cid')</a:t>
            </a:r>
            <a:endParaRPr lang="en-US" altLang="zh-CN" smtClean="0"/>
          </a:p>
          <a:p>
            <a:pPr lvl="1">
              <a:buNone/>
            </a:pPr>
            <a:r>
              <a:rPr lang="en-US" altLang="zh-CN" smtClean="0"/>
              <a:t>            -&gt;select('g.*', 'b.brand_name','c.cate_name')</a:t>
            </a:r>
            <a:endParaRPr lang="en-US" altLang="zh-CN" smtClean="0"/>
          </a:p>
          <a:p>
            <a:pPr lvl="1">
              <a:buNone/>
            </a:pPr>
            <a:r>
              <a:rPr lang="en-US" altLang="zh-CN" smtClean="0"/>
              <a:t>            -&gt;get()</a:t>
            </a:r>
            <a:endParaRPr lang="en-US" altLang="zh-CN" smtClean="0"/>
          </a:p>
          <a:p>
            <a:pPr lvl="1">
              <a:buNone/>
            </a:pPr>
            <a:r>
              <a:rPr lang="en-US" altLang="zh-CN" smtClean="0"/>
              <a:t>            -&gt;toArray();</a:t>
            </a:r>
            <a:endParaRPr lang="en-US" altLang="zh-CN" smtClean="0"/>
          </a:p>
          <a:p>
            <a:endParaRPr lang="en-US" altLang="zh-CN" smtClean="0"/>
          </a:p>
          <a:p>
            <a:pPr lvl="1"/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016920"/>
            <a:ext cx="10515600" cy="4351338"/>
          </a:xfrm>
        </p:spPr>
        <p:txBody>
          <a:bodyPr/>
          <a:lstStyle/>
          <a:p>
            <a:r>
              <a:rPr lang="zh-CN" altLang="en-US"/>
              <a:t>左外连接</a:t>
            </a:r>
            <a:endParaRPr lang="zh-CN" altLang="en-US"/>
          </a:p>
          <a:p>
            <a:pPr marL="457200" lvl="1" indent="0">
              <a:buNone/>
            </a:pPr>
            <a:endParaRPr lang="en-US" altLang="zh-CN" smtClean="0"/>
          </a:p>
          <a:p>
            <a:pPr lvl="1"/>
            <a:r>
              <a:rPr lang="en-US" altLang="zh-CN" smtClean="0">
                <a:sym typeface="+mn-ea"/>
              </a:rPr>
              <a:t>Goods::</a:t>
            </a:r>
            <a:r>
              <a:rPr lang="en-US" altLang="zh-CN" b="1" smtClean="0">
                <a:solidFill>
                  <a:srgbClr val="FF0000"/>
                </a:solidFill>
                <a:sym typeface="+mn-ea"/>
              </a:rPr>
              <a:t>leftJoin</a:t>
            </a:r>
            <a:r>
              <a:rPr lang="en-US" altLang="zh-CN" smtClean="0">
                <a:sym typeface="+mn-ea"/>
              </a:rPr>
              <a:t>('brand', ‘goods.bid', '=', 'brand.id')</a:t>
            </a:r>
            <a:endParaRPr lang="en-US" altLang="zh-CN" smtClean="0"/>
          </a:p>
          <a:p>
            <a:pPr lvl="1">
              <a:buNone/>
            </a:pPr>
            <a:r>
              <a:rPr lang="en-US" altLang="zh-CN" smtClean="0">
                <a:sym typeface="+mn-ea"/>
              </a:rPr>
              <a:t>           -&gt;</a:t>
            </a:r>
            <a:r>
              <a:rPr lang="en-US" altLang="zh-CN" b="1" smtClean="0">
                <a:solidFill>
                  <a:srgbClr val="FF0000"/>
                </a:solidFill>
                <a:sym typeface="+mn-ea"/>
              </a:rPr>
              <a:t>leftJoin</a:t>
            </a:r>
            <a:r>
              <a:rPr lang="en-US" altLang="zh-CN" smtClean="0">
                <a:sym typeface="+mn-ea"/>
              </a:rPr>
              <a:t>('category', ‘goods.cid', '=', ‘category.id') </a:t>
            </a:r>
            <a:endParaRPr lang="en-US" altLang="zh-CN" smtClean="0"/>
          </a:p>
          <a:p>
            <a:pPr lvl="1">
              <a:buNone/>
            </a:pPr>
            <a:r>
              <a:rPr lang="en-US" altLang="zh-CN" smtClean="0">
                <a:sym typeface="+mn-ea"/>
              </a:rPr>
              <a:t>           -&gt;select('goods.*', 'brand.brandName', ‘category.cateName') </a:t>
            </a:r>
            <a:endParaRPr lang="en-US" altLang="zh-CN" smtClean="0"/>
          </a:p>
          <a:p>
            <a:pPr lvl="1">
              <a:buNone/>
            </a:pPr>
            <a:r>
              <a:rPr lang="en-US" altLang="zh-CN" smtClean="0">
                <a:sym typeface="+mn-ea"/>
              </a:rPr>
              <a:t>           -&gt;get();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云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云和</Template>
  <TotalTime>0</TotalTime>
  <Words>1753</Words>
  <Application>WPS 演示</Application>
  <PresentationFormat>自定义</PresentationFormat>
  <Paragraphs>81</Paragraphs>
  <Slides>9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0" baseType="lpstr">
      <vt:lpstr>Arial</vt:lpstr>
      <vt:lpstr>宋体</vt:lpstr>
      <vt:lpstr>Wingdings</vt:lpstr>
      <vt:lpstr>Heiti SC Light</vt:lpstr>
      <vt:lpstr>Arial</vt:lpstr>
      <vt:lpstr>微软雅黑</vt:lpstr>
      <vt:lpstr>Wingdings</vt:lpstr>
      <vt:lpstr>Calibri</vt:lpstr>
      <vt:lpstr>Impact</vt:lpstr>
      <vt:lpstr>Arial Unicode MS</vt:lpstr>
      <vt:lpstr>云和</vt:lpstr>
      <vt:lpstr>PowerPoint 演示文稿</vt:lpstr>
      <vt:lpstr>PowerPoint 演示文稿</vt:lpstr>
      <vt:lpstr>2.3.8.2 wherebetween</vt:lpstr>
      <vt:lpstr>2.3.8.3 whereIn</vt:lpstr>
      <vt:lpstr>2.3.8.4 whereNull</vt:lpstr>
      <vt:lpstr>2.3.8.1 多条件查询</vt:lpstr>
      <vt:lpstr>2.3.9多表查询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Administrator</cp:lastModifiedBy>
  <cp:revision>856</cp:revision>
  <dcterms:created xsi:type="dcterms:W3CDTF">2016-09-06T02:25:00Z</dcterms:created>
  <dcterms:modified xsi:type="dcterms:W3CDTF">2019-10-07T18:42:39Z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2052-10.8.0.6423</vt:lpwstr>
  </property>
</Properties>
</file>