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356" r:id="rId6"/>
    <p:sldId id="361" r:id="rId7"/>
    <p:sldId id="359" r:id="rId8"/>
    <p:sldId id="360" r:id="rId9"/>
    <p:sldId id="369" r:id="rId10"/>
    <p:sldId id="400" r:id="rId11"/>
    <p:sldId id="401" r:id="rId12"/>
    <p:sldId id="402" r:id="rId13"/>
    <p:sldId id="362" r:id="rId14"/>
    <p:sldId id="370" r:id="rId15"/>
    <p:sldId id="373" r:id="rId16"/>
    <p:sldId id="372" r:id="rId17"/>
    <p:sldId id="374" r:id="rId18"/>
    <p:sldId id="375" r:id="rId19"/>
    <p:sldId id="429" r:id="rId20"/>
    <p:sldId id="376" r:id="rId21"/>
    <p:sldId id="363" r:id="rId22"/>
    <p:sldId id="367" r:id="rId23"/>
    <p:sldId id="377" r:id="rId24"/>
    <p:sldId id="368" r:id="rId25"/>
    <p:sldId id="430" r:id="rId26"/>
    <p:sldId id="379" r:id="rId27"/>
    <p:sldId id="380" r:id="rId28"/>
    <p:sldId id="382" r:id="rId29"/>
    <p:sldId id="381" r:id="rId30"/>
    <p:sldId id="378" r:id="rId31"/>
    <p:sldId id="26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75088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[fəˈsɑːd</a:t>
            </a:r>
            <a:r>
              <a:rPr lang="zh-CN" altLang="en-US" smtClean="0"/>
              <a:t>]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DB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::enableQueryLog</a:t>
            </a:r>
            <a:r>
              <a:rPr lang="en-US" altLang="zh-CN" smtClean="0"/>
              <a:t>();</a:t>
            </a:r>
            <a:br>
              <a:rPr lang="en-US" altLang="zh-CN" smtClean="0"/>
            </a:br>
            <a:r>
              <a:rPr lang="en-US" altLang="zh-CN" smtClean="0"/>
              <a:t>$goods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mtClean="0"/>
              <a:t>Goods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::select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'id'</a:t>
            </a:r>
            <a:r>
              <a:rPr lang="en-US" altLang="zh-CN" smtClean="0"/>
              <a:t>,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'goodsname'</a:t>
            </a:r>
            <a:r>
              <a:rPr lang="en-US" altLang="zh-CN" smtClean="0"/>
              <a:t>)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-&gt;find</a:t>
            </a:r>
            <a:r>
              <a:rPr lang="en-US" altLang="zh-CN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altLang="zh-CN" smtClean="0"/>
              <a:t>(DB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::getQueryLog</a:t>
            </a:r>
            <a:r>
              <a:rPr lang="en-US" altLang="zh-CN" smtClean="0"/>
              <a:t>()[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altLang="zh-CN" smtClean="0"/>
              <a:t>][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'query'</a:t>
            </a:r>
            <a:r>
              <a:rPr lang="en-US" altLang="zh-CN" smtClean="0"/>
              <a:t>]);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8075" y="3135630"/>
            <a:ext cx="706628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DB::beginTransaction();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DB::rollBack();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DB::commit();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1085" y="3434715"/>
            <a:ext cx="10292715" cy="1568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 DB::transaction(function(){</a:t>
            </a:r>
            <a:endParaRPr lang="zh-CN" altLang="en-US" sz="2400"/>
          </a:p>
          <a:p>
            <a:r>
              <a:rPr lang="zh-CN" altLang="en-US" sz="2400"/>
              <a:t>            DB::update('update member set money=money-? where id=?',[1000,1]);</a:t>
            </a:r>
            <a:endParaRPr lang="zh-CN" altLang="en-US" sz="2400"/>
          </a:p>
          <a:p>
            <a:r>
              <a:rPr lang="zh-CN" altLang="en-US" sz="2400"/>
              <a:t>            DB::update('update member set money=money+? where id=?',[1000,</a:t>
            </a:r>
            <a:r>
              <a:rPr lang="en-US" altLang="zh-CN" sz="2400"/>
              <a:t>2</a:t>
            </a:r>
            <a:r>
              <a:rPr lang="zh-CN" altLang="en-US" sz="2400"/>
              <a:t>]);</a:t>
            </a:r>
            <a:endParaRPr lang="zh-CN" altLang="en-US" sz="2400"/>
          </a:p>
          <a:p>
            <a:r>
              <a:rPr lang="zh-CN" altLang="en-US" sz="2400"/>
              <a:t>  });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查询构造器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058525" cy="4351655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altLang="zh-CN" sz="2400" smtClean="0"/>
              <a:t>Laravel</a:t>
            </a:r>
            <a:r>
              <a:rPr lang="zh-CN" altLang="zh-CN" sz="2400" smtClean="0"/>
              <a:t>查询构造器（</a:t>
            </a:r>
            <a:r>
              <a:rPr lang="en-US" altLang="zh-CN" sz="2400" smtClean="0"/>
              <a:t>query builder)</a:t>
            </a:r>
            <a:r>
              <a:rPr lang="zh-CN" altLang="zh-CN" sz="2400" smtClean="0"/>
              <a:t>提供方便、流畅的接口，用来建立及执行数据库查找语法</a:t>
            </a:r>
            <a:endParaRPr lang="zh-CN" altLang="zh-CN" sz="2400" smtClean="0"/>
          </a:p>
          <a:p>
            <a:pPr lvl="0">
              <a:lnSpc>
                <a:spcPct val="110000"/>
              </a:lnSpc>
            </a:pPr>
            <a:r>
              <a:rPr lang="zh-CN" altLang="zh-CN" sz="2400" smtClean="0"/>
              <a:t>使用</a:t>
            </a:r>
            <a:r>
              <a:rPr lang="en-US" altLang="zh-CN" sz="2400" smtClean="0"/>
              <a:t>PDO</a:t>
            </a:r>
            <a:r>
              <a:rPr lang="zh-CN" altLang="zh-CN" sz="2400" smtClean="0"/>
              <a:t>参数绑定，以保护应用程序免于</a:t>
            </a:r>
            <a:r>
              <a:rPr lang="en-US" altLang="zh-CN" sz="2400" smtClean="0"/>
              <a:t>SQL</a:t>
            </a:r>
            <a:r>
              <a:rPr lang="zh-CN" altLang="zh-CN" sz="2400" smtClean="0"/>
              <a:t>注入。因此传入的参数不需额外转义特殊字符</a:t>
            </a:r>
            <a:endParaRPr lang="zh-CN" altLang="zh-CN" sz="2400" smtClean="0"/>
          </a:p>
          <a:p>
            <a:pPr lvl="0">
              <a:lnSpc>
                <a:spcPct val="110000"/>
              </a:lnSpc>
            </a:pPr>
            <a:r>
              <a:rPr lang="zh-CN" altLang="zh-CN" sz="2400" smtClean="0"/>
              <a:t>基本可以满足所有的数据库操作，而且在所有支持的数据库系统上都可以执行</a:t>
            </a:r>
            <a:endParaRPr lang="zh-CN" altLang="zh-CN" sz="2400" smtClean="0"/>
          </a:p>
          <a:p>
            <a:pPr marL="0" lvl="0" indent="0">
              <a:lnSpc>
                <a:spcPct val="110000"/>
              </a:lnSpc>
              <a:buNone/>
            </a:pPr>
            <a:endParaRPr lang="en-US" altLang="zh-CN" sz="24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939145" cy="43516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>
                <a:sym typeface="+mn-ea"/>
              </a:rPr>
              <a:t>返回布尔值</a:t>
            </a:r>
            <a:r>
              <a:rPr lang="en-US" altLang="zh-CN" sz="2400">
                <a:sym typeface="+mn-ea"/>
              </a:rPr>
              <a:t>true</a:t>
            </a:r>
            <a:r>
              <a:rPr lang="zh-CN" altLang="en-US" sz="2400">
                <a:sym typeface="+mn-ea"/>
              </a:rPr>
              <a:t>或</a:t>
            </a:r>
            <a:r>
              <a:rPr lang="en-US" altLang="zh-CN" sz="2400">
                <a:sym typeface="+mn-ea"/>
              </a:rPr>
              <a:t>false</a:t>
            </a:r>
            <a:endParaRPr lang="zh-CN" altLang="en-US" sz="2400"/>
          </a:p>
          <a:p>
            <a:pPr lvl="1"/>
            <a:r>
              <a:rPr lang="zh-CN" altLang="en-US" sz="2055"/>
              <a:t>DB::</a:t>
            </a:r>
            <a:r>
              <a:rPr lang="zh-CN" altLang="en-US" sz="2055">
                <a:solidFill>
                  <a:srgbClr val="FF0000"/>
                </a:solidFill>
              </a:rPr>
              <a:t>table('user')-&gt;insert</a:t>
            </a:r>
            <a:r>
              <a:rPr lang="zh-CN" altLang="en-US" sz="2055"/>
              <a:t>(['username'=&gt;'Rose','password'=&gt;md5('123')])</a:t>
            </a:r>
            <a:endParaRPr lang="zh-CN" altLang="en-US" sz="2055"/>
          </a:p>
          <a:p>
            <a:pPr marL="457200" lvl="1" indent="0">
              <a:buNone/>
            </a:pPr>
            <a:endParaRPr lang="zh-CN" altLang="en-US" sz="2055"/>
          </a:p>
          <a:p>
            <a:pPr lvl="0"/>
            <a:r>
              <a:rPr lang="zh-CN" altLang="en-US" sz="2400">
                <a:sym typeface="+mn-ea"/>
              </a:rPr>
              <a:t>返回插入记录主键</a:t>
            </a:r>
            <a:r>
              <a:rPr lang="en-US" altLang="zh-CN" sz="2400">
                <a:sym typeface="+mn-ea"/>
              </a:rPr>
              <a:t>id</a:t>
            </a:r>
            <a:endParaRPr lang="en-US" altLang="zh-CN" sz="2400">
              <a:sym typeface="+mn-ea"/>
            </a:endParaRPr>
          </a:p>
          <a:p>
            <a:pPr lvl="1"/>
            <a:r>
              <a:rPr lang="zh-CN" altLang="en-US" sz="2050">
                <a:sym typeface="+mn-ea"/>
              </a:rPr>
              <a:t>DB::</a:t>
            </a:r>
            <a:r>
              <a:rPr lang="zh-CN" altLang="en-US" sz="2050">
                <a:solidFill>
                  <a:srgbClr val="FF0000"/>
                </a:solidFill>
                <a:sym typeface="+mn-ea"/>
              </a:rPr>
              <a:t>table('user')-&gt;insert</a:t>
            </a:r>
            <a:r>
              <a:rPr lang="en-US" altLang="zh-CN" sz="2050">
                <a:solidFill>
                  <a:srgbClr val="FF0000"/>
                </a:solidFill>
                <a:sym typeface="+mn-ea"/>
              </a:rPr>
              <a:t>GetId</a:t>
            </a:r>
            <a:r>
              <a:rPr lang="zh-CN" altLang="en-US" sz="2050">
                <a:sym typeface="+mn-ea"/>
              </a:rPr>
              <a:t>(['username'=&gt;'Rose','password'=&gt;md5('123')])</a:t>
            </a:r>
            <a:endParaRPr lang="zh-CN" altLang="en-US" sz="2050">
              <a:sym typeface="+mn-ea"/>
            </a:endParaRPr>
          </a:p>
          <a:p>
            <a:pPr marL="457200" lvl="1" indent="0">
              <a:buNone/>
            </a:pPr>
            <a:endParaRPr lang="zh-CN" altLang="en-US" sz="2050">
              <a:sym typeface="+mn-ea"/>
            </a:endParaRPr>
          </a:p>
          <a:p>
            <a:pPr lvl="0"/>
            <a:r>
              <a:rPr lang="zh-CN" altLang="en-US" sz="2390">
                <a:sym typeface="+mn-ea"/>
              </a:rPr>
              <a:t>一次插入多条数</a:t>
            </a:r>
            <a:r>
              <a:rPr lang="zh-CN" altLang="en-US" sz="2390" smtClean="0">
                <a:sym typeface="+mn-ea"/>
              </a:rPr>
              <a:t>据（只能用</a:t>
            </a:r>
            <a:r>
              <a:rPr lang="en-US" altLang="zh-CN" sz="2390" smtClean="0">
                <a:sym typeface="+mn-ea"/>
              </a:rPr>
              <a:t>insert,</a:t>
            </a:r>
            <a:r>
              <a:rPr lang="zh-CN" altLang="en-US" sz="2385">
                <a:sym typeface="+mn-ea"/>
              </a:rPr>
              <a:t>返回布尔值</a:t>
            </a:r>
            <a:r>
              <a:rPr lang="en-US" altLang="zh-CN" sz="2385">
                <a:sym typeface="+mn-ea"/>
              </a:rPr>
              <a:t>true</a:t>
            </a:r>
            <a:r>
              <a:rPr lang="zh-CN" altLang="en-US" sz="2385">
                <a:sym typeface="+mn-ea"/>
              </a:rPr>
              <a:t>或</a:t>
            </a:r>
            <a:r>
              <a:rPr lang="en-US" altLang="zh-CN" sz="2385">
                <a:sym typeface="+mn-ea"/>
              </a:rPr>
              <a:t>false</a:t>
            </a:r>
            <a:r>
              <a:rPr lang="zh-CN" altLang="en-US" sz="2390" smtClean="0">
                <a:sym typeface="+mn-ea"/>
              </a:rPr>
              <a:t>）</a:t>
            </a:r>
            <a:endParaRPr lang="zh-CN" altLang="en-US" sz="239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DB::table('user')-&gt;</a:t>
            </a:r>
            <a:r>
              <a:rPr lang="zh-CN" altLang="en-US" sz="2045">
                <a:solidFill>
                  <a:srgbClr val="FF0000"/>
                </a:solidFill>
                <a:sym typeface="+mn-ea"/>
              </a:rPr>
              <a:t>insert</a:t>
            </a:r>
            <a:r>
              <a:rPr lang="zh-CN" altLang="en-US" sz="2045">
                <a:sym typeface="+mn-ea"/>
              </a:rPr>
              <a:t>([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['username'=&gt;'test1','password'=&gt;md5('123')],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['username'=&gt;'test2','password'=&gt;md5('123')],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['username'=&gt;'test3','password'=&gt;md5('123')]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]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);</a:t>
            </a: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939145" cy="4791710"/>
          </a:xfrm>
        </p:spPr>
        <p:txBody>
          <a:bodyPr>
            <a:normAutofit/>
          </a:bodyPr>
          <a:lstStyle/>
          <a:p>
            <a:r>
              <a:rPr lang="zh-CN" altLang="en-US"/>
              <a:t>删除</a:t>
            </a:r>
            <a:endParaRPr lang="zh-CN" altLang="en-US"/>
          </a:p>
          <a:p>
            <a:pPr lvl="1"/>
            <a:r>
              <a:rPr lang="zh-CN" altLang="en-US" sz="2050">
                <a:sym typeface="+mn-ea"/>
              </a:rPr>
              <a:t>返回受影响的行数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DB::table</a:t>
            </a:r>
            <a:r>
              <a:rPr lang="zh-CN" altLang="en-US" sz="2055" smtClean="0"/>
              <a:t>('user')-&gt;</a:t>
            </a:r>
            <a:r>
              <a:rPr lang="zh-CN" altLang="en-US" sz="2055"/>
              <a:t>where</a:t>
            </a:r>
            <a:r>
              <a:rPr lang="zh-CN" altLang="en-US" sz="2055" smtClean="0"/>
              <a:t>('id',</a:t>
            </a:r>
            <a:r>
              <a:rPr lang="en-US" altLang="zh-CN" sz="2055" smtClean="0"/>
              <a:t>'&gt;',</a:t>
            </a:r>
            <a:r>
              <a:rPr lang="zh-CN" altLang="en-US" sz="2055" smtClean="0"/>
              <a:t>12</a:t>
            </a:r>
            <a:r>
              <a:rPr lang="zh-CN" altLang="en-US" sz="2055"/>
              <a:t>)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                         -&gt;</a:t>
            </a:r>
            <a:r>
              <a:rPr lang="en-US" altLang="zh-CN" sz="2055">
                <a:solidFill>
                  <a:srgbClr val="FF0000"/>
                </a:solidFill>
              </a:rPr>
              <a:t>delete</a:t>
            </a:r>
            <a:r>
              <a:rPr lang="zh-CN" altLang="en-US" sz="2055"/>
              <a:t>();</a:t>
            </a:r>
            <a:endParaRPr lang="zh-CN" altLang="en-US" sz="2055"/>
          </a:p>
          <a:p>
            <a:pPr lvl="0"/>
            <a:r>
              <a:rPr lang="zh-CN" altLang="en-US" sz="2790"/>
              <a:t>整表记录全部删除</a:t>
            </a:r>
            <a:endParaRPr lang="zh-CN" altLang="en-US" sz="2790"/>
          </a:p>
          <a:p>
            <a:pPr lvl="1"/>
            <a:r>
              <a:rPr lang="zh-CN" altLang="en-US" sz="2000">
                <a:sym typeface="+mn-ea"/>
              </a:rPr>
              <a:t>没有返回值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重置自增 ID 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危险慎用</a:t>
            </a:r>
            <a:endParaRPr lang="zh-CN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r>
              <a:rPr sz="2050">
                <a:sym typeface="+mn-ea"/>
              </a:rPr>
              <a:t>DB::table('user')-&gt;</a:t>
            </a:r>
            <a:r>
              <a:rPr lang="en-US" sz="2050">
                <a:solidFill>
                  <a:srgbClr val="FF0000"/>
                </a:solidFill>
                <a:sym typeface="+mn-ea"/>
              </a:rPr>
              <a:t>truncate</a:t>
            </a:r>
            <a:r>
              <a:rPr lang="en-US" sz="2050">
                <a:sym typeface="+mn-ea"/>
              </a:rPr>
              <a:t>();</a:t>
            </a:r>
            <a:endParaRPr lang="en-US" sz="2050">
              <a:sym typeface="+mn-ea"/>
            </a:endParaRPr>
          </a:p>
          <a:p>
            <a:pPr marL="457200" lvl="1" indent="0">
              <a:buNone/>
            </a:pPr>
            <a:r>
              <a:rPr sz="2050">
                <a:sym typeface="+mn-ea"/>
              </a:rPr>
              <a:t>          </a:t>
            </a:r>
            <a:endParaRPr lang="en-US" sz="2050">
              <a:sym typeface="+mn-ea"/>
            </a:endParaRPr>
          </a:p>
          <a:p>
            <a:pPr lvl="0"/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2.2.3 </a:t>
            </a:r>
            <a:r>
              <a:rPr lang="zh-CN" altLang="en-US"/>
              <a:t>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939145" cy="52190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更新</a:t>
            </a:r>
            <a:endParaRPr lang="zh-CN" altLang="en-US"/>
          </a:p>
          <a:p>
            <a:pPr lvl="1"/>
            <a:r>
              <a:rPr lang="zh-CN" altLang="en-US" sz="2050">
                <a:sym typeface="+mn-ea"/>
              </a:rPr>
              <a:t>返回受影响的行数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DB::table( 'user' ) -&gt; where( 'id',12 )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                            -&gt; </a:t>
            </a:r>
            <a:r>
              <a:rPr lang="zh-CN" altLang="en-US" sz="2055">
                <a:solidFill>
                  <a:srgbClr val="FF0000"/>
                </a:solidFill>
              </a:rPr>
              <a:t>update</a:t>
            </a:r>
            <a:r>
              <a:rPr lang="zh-CN" altLang="en-US" sz="2055"/>
              <a:t>( ['money'=&gt;888] );</a:t>
            </a:r>
            <a:endParaRPr lang="zh-CN" altLang="en-US" sz="2055"/>
          </a:p>
          <a:p>
            <a:pPr lvl="0"/>
            <a:r>
              <a:rPr lang="zh-CN" altLang="en-US" sz="2790"/>
              <a:t>自增</a:t>
            </a:r>
            <a:endParaRPr lang="zh-CN" altLang="en-US" sz="2790"/>
          </a:p>
          <a:p>
            <a:pPr lvl="1"/>
            <a:r>
              <a:rPr lang="zh-CN" altLang="en-US" sz="2000">
                <a:sym typeface="+mn-ea"/>
              </a:rPr>
              <a:t>返回受影响的行数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sz="2050">
                <a:sym typeface="+mn-ea"/>
              </a:rPr>
              <a:t>DB::table( 'user' ) -&gt; where( 'id','&gt;',5 )</a:t>
            </a:r>
            <a:endParaRPr sz="2050">
              <a:sym typeface="+mn-ea"/>
            </a:endParaRPr>
          </a:p>
          <a:p>
            <a:pPr marL="457200" lvl="1" indent="0">
              <a:buNone/>
            </a:pPr>
            <a:r>
              <a:rPr sz="2050">
                <a:sym typeface="+mn-ea"/>
              </a:rPr>
              <a:t>                            -&gt; </a:t>
            </a:r>
            <a:r>
              <a:rPr sz="2050">
                <a:solidFill>
                  <a:srgbClr val="FF0000"/>
                </a:solidFill>
                <a:sym typeface="+mn-ea"/>
              </a:rPr>
              <a:t>increment</a:t>
            </a:r>
            <a:r>
              <a:rPr sz="2050">
                <a:sym typeface="+mn-ea"/>
              </a:rPr>
              <a:t>( 'money' );</a:t>
            </a:r>
            <a:endParaRPr sz="2050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自减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45">
                <a:sym typeface="+mn-ea"/>
              </a:rPr>
              <a:t>返回受影响的行数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sz="2045">
                <a:sym typeface="+mn-ea"/>
              </a:rPr>
              <a:t>DB::table( 'user' ) -&gt; where( 'id','&gt;',5 )</a:t>
            </a:r>
            <a:endParaRPr sz="2045">
              <a:sym typeface="+mn-ea"/>
            </a:endParaRPr>
          </a:p>
          <a:p>
            <a:pPr marL="457200" lvl="1" indent="0">
              <a:buNone/>
            </a:pPr>
            <a:r>
              <a:rPr sz="2045">
                <a:sym typeface="+mn-ea"/>
              </a:rPr>
              <a:t>                            -&gt; </a:t>
            </a:r>
            <a:r>
              <a:rPr lang="en-US" sz="2045">
                <a:solidFill>
                  <a:srgbClr val="FF0000"/>
                </a:solidFill>
                <a:sym typeface="+mn-ea"/>
              </a:rPr>
              <a:t>de</a:t>
            </a:r>
            <a:r>
              <a:rPr sz="2045">
                <a:solidFill>
                  <a:srgbClr val="FF0000"/>
                </a:solidFill>
                <a:sym typeface="+mn-ea"/>
              </a:rPr>
              <a:t>crement</a:t>
            </a:r>
            <a:r>
              <a:rPr sz="2045">
                <a:sym typeface="+mn-ea"/>
              </a:rPr>
              <a:t>( 'money' </a:t>
            </a:r>
            <a:r>
              <a:rPr lang="en-US" sz="2045">
                <a:sym typeface="+mn-ea"/>
              </a:rPr>
              <a:t>, 200 </a:t>
            </a:r>
            <a:r>
              <a:rPr sz="2045">
                <a:sym typeface="+mn-ea"/>
              </a:rPr>
              <a:t>);</a:t>
            </a:r>
            <a:endParaRPr sz="2045">
              <a:sym typeface="+mn-ea"/>
            </a:endParaRPr>
          </a:p>
          <a:p>
            <a:pPr marL="457200" lvl="1" indent="0">
              <a:buNone/>
            </a:pPr>
            <a:endParaRPr sz="2045">
              <a:sym typeface="+mn-ea"/>
            </a:endParaRPr>
          </a:p>
          <a:p>
            <a:pPr marL="0" lvl="0" indent="0"/>
            <a:r>
              <a:rPr lang="zh-CN" altLang="en-US" sz="2400">
                <a:sym typeface="+mn-ea"/>
              </a:rPr>
              <a:t>自增或自减的同时更新其它字段</a:t>
            </a:r>
            <a:endParaRPr sz="238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DB::table( '</a:t>
            </a:r>
            <a:r>
              <a:rPr sz="2045">
                <a:sym typeface="+mn-ea"/>
              </a:rPr>
              <a:t>user</a:t>
            </a:r>
            <a:r>
              <a:rPr lang="zh-CN" altLang="en-US" sz="2045">
                <a:sym typeface="+mn-ea"/>
              </a:rPr>
              <a:t>' ) -&gt; where( 'id',1 )</a:t>
            </a:r>
            <a:endParaRPr lang="zh-CN" altLang="en-US" sz="2045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</a:t>
            </a:r>
            <a:r>
              <a:rPr lang="en-US" altLang="zh-CN" sz="2045">
                <a:sym typeface="+mn-ea"/>
              </a:rPr>
              <a:t>	          </a:t>
            </a:r>
            <a:r>
              <a:rPr lang="zh-CN" altLang="en-US" sz="2045">
                <a:sym typeface="+mn-ea"/>
              </a:rPr>
              <a:t>-&gt; decrement( 'money' , 200 , ['username'=&gt;'张三'] );</a:t>
            </a: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2.2.4 </a:t>
            </a:r>
            <a:r>
              <a:rPr lang="zh-CN" altLang="en-US"/>
              <a:t>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4410"/>
            <a:ext cx="10939145" cy="5654675"/>
          </a:xfrm>
        </p:spPr>
        <p:txBody>
          <a:bodyPr>
            <a:normAutofit fontScale="775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get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055"/>
              <a:t>获取表的所有数据，返回对象集合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0">
                <a:sym typeface="+mn-ea"/>
              </a:rPr>
              <a:t>DB::table('user')-&gt;</a:t>
            </a:r>
            <a:r>
              <a:rPr lang="en-US" altLang="zh-CN" sz="2050">
                <a:solidFill>
                  <a:srgbClr val="FF0000"/>
                </a:solidFill>
                <a:sym typeface="+mn-ea"/>
              </a:rPr>
              <a:t>get</a:t>
            </a:r>
            <a:r>
              <a:rPr lang="zh-CN" altLang="en-US" sz="2050">
                <a:sym typeface="+mn-ea"/>
              </a:rPr>
              <a:t>()</a:t>
            </a:r>
            <a:r>
              <a:rPr sz="2050">
                <a:sym typeface="+mn-ea"/>
              </a:rPr>
              <a:t>;</a:t>
            </a:r>
            <a:endParaRPr lang="zh-CN" altLang="en-US" sz="2055"/>
          </a:p>
          <a:p>
            <a:pPr lvl="1"/>
            <a:r>
              <a:rPr lang="zh-CN" altLang="en-US" sz="2055"/>
              <a:t>条件查询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DB::table('user')-&gt;</a:t>
            </a:r>
            <a:r>
              <a:rPr lang="zh-CN" altLang="en-US" sz="2055" b="1">
                <a:solidFill>
                  <a:srgbClr val="FF0000"/>
                </a:solidFill>
              </a:rPr>
              <a:t>whereRaw</a:t>
            </a:r>
            <a:r>
              <a:rPr lang="zh-CN" altLang="en-US" sz="2055"/>
              <a:t>( 'id&gt;? and money&gt;?',[10,800] )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                         -&gt;get();</a:t>
            </a:r>
            <a:endParaRPr lang="zh-CN" altLang="en-US" sz="2055"/>
          </a:p>
          <a:p>
            <a:pPr marL="457200" lvl="1" indent="0">
              <a:buNone/>
            </a:pP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DB::table('user')-&gt;where('id','</a:t>
            </a:r>
            <a:r>
              <a:rPr lang="en-US" altLang="zh-CN" sz="2055"/>
              <a:t>&lt;</a:t>
            </a:r>
            <a:r>
              <a:rPr lang="zh-CN" altLang="en-US" sz="2055"/>
              <a:t>&gt;',10)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                         -&gt;where('money','&gt;',800)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                         -&gt;get();                      </a:t>
            </a:r>
            <a:endParaRPr lang="zh-CN" altLang="en-US" sz="2055"/>
          </a:p>
          <a:p>
            <a:pPr lvl="0"/>
            <a:r>
              <a:rPr lang="en-US" altLang="zh-CN" sz="2790">
                <a:solidFill>
                  <a:srgbClr val="FF0000"/>
                </a:solidFill>
              </a:rPr>
              <a:t>first</a:t>
            </a:r>
            <a:endParaRPr lang="en-US" altLang="zh-CN" sz="2790">
              <a:solidFill>
                <a:srgbClr val="FF0000"/>
              </a:solidFill>
            </a:endParaRPr>
          </a:p>
          <a:p>
            <a:pPr lvl="1"/>
            <a:r>
              <a:rPr lang="zh-CN" altLang="en-US" sz="2000">
                <a:sym typeface="+mn-ea"/>
              </a:rPr>
              <a:t>获取结果集中的第一条数</a:t>
            </a:r>
            <a:r>
              <a:rPr lang="zh-CN" altLang="en-US" sz="2000" smtClean="0">
                <a:sym typeface="+mn-ea"/>
              </a:rPr>
              <a:t>据</a:t>
            </a:r>
            <a:r>
              <a:rPr lang="en-US" altLang="zh-CN" sz="2000" smtClean="0">
                <a:sym typeface="+mn-ea"/>
              </a:rPr>
              <a:t>,</a:t>
            </a:r>
            <a:r>
              <a:rPr lang="zh-CN" altLang="en-US" sz="2000" smtClean="0">
                <a:sym typeface="+mn-ea"/>
              </a:rPr>
              <a:t>返回是一个对象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sz="2050">
                <a:sym typeface="+mn-ea"/>
              </a:rPr>
              <a:t>DB::table('user')-&gt;orederBy</a:t>
            </a:r>
            <a:r>
              <a:rPr sz="2050" smtClean="0">
                <a:sym typeface="+mn-ea"/>
              </a:rPr>
              <a:t>('</a:t>
            </a:r>
            <a:r>
              <a:rPr lang="en-US" sz="2050" smtClean="0">
                <a:sym typeface="+mn-ea"/>
              </a:rPr>
              <a:t>money</a:t>
            </a:r>
            <a:r>
              <a:rPr sz="2050" smtClean="0">
                <a:sym typeface="+mn-ea"/>
              </a:rPr>
              <a:t>'</a:t>
            </a:r>
            <a:r>
              <a:rPr sz="2050">
                <a:sym typeface="+mn-ea"/>
              </a:rPr>
              <a:t>)</a:t>
            </a:r>
            <a:endParaRPr sz="2050">
              <a:sym typeface="+mn-ea"/>
            </a:endParaRPr>
          </a:p>
          <a:p>
            <a:pPr marL="457200" lvl="1" indent="0">
              <a:buNone/>
            </a:pPr>
            <a:r>
              <a:rPr sz="2050">
                <a:sym typeface="+mn-ea"/>
              </a:rPr>
              <a:t>                          -&gt;</a:t>
            </a:r>
            <a:r>
              <a:rPr sz="2050">
                <a:solidFill>
                  <a:srgbClr val="FF0000"/>
                </a:solidFill>
                <a:sym typeface="+mn-ea"/>
              </a:rPr>
              <a:t>first</a:t>
            </a:r>
            <a:r>
              <a:rPr sz="2050">
                <a:sym typeface="+mn-ea"/>
              </a:rPr>
              <a:t>();</a:t>
            </a:r>
            <a:endParaRPr sz="2050">
              <a:sym typeface="+mn-ea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+mn-ea"/>
              </a:rPr>
              <a:t>value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获取指定字段的第一个值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DB::table('member')-&gt;orderBy('money','desc')-&gt;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value</a:t>
            </a:r>
            <a:r>
              <a:rPr lang="en-US" altLang="zh-CN">
                <a:sym typeface="+mn-ea"/>
              </a:rPr>
              <a:t>('money');</a:t>
            </a:r>
            <a:endParaRPr lang="en-US" altLang="zh-CN">
              <a:sym typeface="+mn-ea"/>
            </a:endParaRPr>
          </a:p>
          <a:p>
            <a:pPr lvl="0"/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350"/>
            <a:ext cx="10939145" cy="6511290"/>
          </a:xfrm>
        </p:spPr>
        <p:txBody>
          <a:bodyPr>
            <a:normAutofit fontScale="70000"/>
          </a:bodyPr>
          <a:lstStyle/>
          <a:p>
            <a:r>
              <a:rPr lang="en-US" altLang="zh-CN">
                <a:sym typeface="+mn-ea"/>
              </a:rPr>
              <a:t>pluck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获取指定字段所有的值组成的数组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sz="2000">
                <a:sym typeface="+mn-ea"/>
              </a:rPr>
              <a:t>DB::table('user')-&gt;where('id','&gt;',5)</a:t>
            </a:r>
            <a:endParaRPr sz="2000">
              <a:sym typeface="+mn-ea"/>
            </a:endParaRPr>
          </a:p>
          <a:p>
            <a:pPr marL="457200" lvl="1" indent="0">
              <a:buNone/>
            </a:pPr>
            <a:r>
              <a:rPr>
                <a:sym typeface="+mn-ea"/>
              </a:rPr>
              <a:t>                     </a:t>
            </a:r>
            <a:r>
              <a:rPr sz="1800">
                <a:sym typeface="+mn-ea"/>
              </a:rPr>
              <a:t>-&gt;</a:t>
            </a:r>
            <a:r>
              <a:rPr lang="en-US" altLang="zh-CN" sz="1800">
                <a:sym typeface="+mn-ea"/>
              </a:rPr>
              <a:t>pluck</a:t>
            </a:r>
            <a:r>
              <a:rPr sz="1800">
                <a:sym typeface="+mn-ea"/>
              </a:rPr>
              <a:t>('</a:t>
            </a:r>
            <a:r>
              <a:rPr lang="en-US" sz="1800">
                <a:sym typeface="+mn-ea"/>
              </a:rPr>
              <a:t>money</a:t>
            </a:r>
            <a:r>
              <a:rPr sz="1800">
                <a:sym typeface="+mn-ea"/>
              </a:rPr>
              <a:t>');</a:t>
            </a:r>
            <a:endParaRPr lang="zh-CN" altLang="en-US" sz="1800">
              <a:sym typeface="+mn-ea"/>
            </a:endParaRPr>
          </a:p>
          <a:p>
            <a:pPr marL="457200" lvl="1" indent="0">
              <a:buNone/>
            </a:pPr>
            <a:endParaRPr lang="zh-CN" altLang="en-US" sz="18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指定返回数组的下标字段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sz="2000">
                <a:sym typeface="+mn-ea"/>
              </a:rPr>
              <a:t>DB::table('user')-&gt;where('id','&gt;',5)</a:t>
            </a:r>
            <a:endParaRPr sz="2000">
              <a:sym typeface="+mn-ea"/>
            </a:endParaRPr>
          </a:p>
          <a:p>
            <a:pPr marL="457200" lvl="1" indent="0">
              <a:buNone/>
            </a:pPr>
            <a:r>
              <a:rPr>
                <a:sym typeface="+mn-ea"/>
              </a:rPr>
              <a:t>                     </a:t>
            </a:r>
            <a:r>
              <a:rPr sz="1800">
                <a:sym typeface="+mn-ea"/>
              </a:rPr>
              <a:t>-&gt;</a:t>
            </a:r>
            <a:r>
              <a:rPr lang="en-US" altLang="zh-CN" sz="1800">
                <a:sym typeface="+mn-ea"/>
              </a:rPr>
              <a:t>pluck</a:t>
            </a:r>
            <a:r>
              <a:rPr sz="1800">
                <a:sym typeface="+mn-ea"/>
              </a:rPr>
              <a:t>('</a:t>
            </a:r>
            <a:r>
              <a:rPr lang="en-US" sz="1800">
                <a:sym typeface="+mn-ea"/>
              </a:rPr>
              <a:t>money</a:t>
            </a:r>
            <a:r>
              <a:rPr sz="1800">
                <a:sym typeface="+mn-ea"/>
              </a:rPr>
              <a:t>'</a:t>
            </a:r>
            <a:r>
              <a:rPr lang="en-US" sz="1800">
                <a:sym typeface="+mn-ea"/>
              </a:rPr>
              <a:t>,'</a:t>
            </a:r>
            <a:r>
              <a:rPr lang="en-US" sz="1800">
                <a:solidFill>
                  <a:srgbClr val="FF0000"/>
                </a:solidFill>
                <a:sym typeface="+mn-ea"/>
              </a:rPr>
              <a:t>username</a:t>
            </a:r>
            <a:r>
              <a:rPr lang="en-US" sz="1800">
                <a:sym typeface="+mn-ea"/>
              </a:rPr>
              <a:t>'</a:t>
            </a:r>
            <a:r>
              <a:rPr sz="1800">
                <a:sym typeface="+mn-ea"/>
              </a:rPr>
              <a:t>);</a:t>
            </a:r>
            <a:endParaRPr lang="en-US" altLang="zh-CN" sz="1800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select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指定要查询的字段</a:t>
            </a:r>
            <a:endParaRPr lang="zh-CN" altLang="en-US" sz="1800">
              <a:sym typeface="+mn-ea"/>
            </a:endParaRPr>
          </a:p>
          <a:p>
            <a:pPr marL="457200" lvl="1" indent="0">
              <a:buNone/>
            </a:pPr>
            <a:r>
              <a:rPr sz="1800">
                <a:sym typeface="+mn-ea"/>
              </a:rPr>
              <a:t>DB::table('</a:t>
            </a:r>
            <a:r>
              <a:rPr lang="en-US" sz="1800">
                <a:sym typeface="+mn-ea"/>
              </a:rPr>
              <a:t>user</a:t>
            </a:r>
            <a:r>
              <a:rPr sz="1800">
                <a:sym typeface="+mn-ea"/>
              </a:rPr>
              <a:t>')-&gt;</a:t>
            </a:r>
            <a:r>
              <a:rPr sz="1800" b="1">
                <a:solidFill>
                  <a:srgbClr val="FF0000"/>
                </a:solidFill>
                <a:sym typeface="+mn-ea"/>
              </a:rPr>
              <a:t>select</a:t>
            </a:r>
            <a:r>
              <a:rPr sz="1800">
                <a:sym typeface="+mn-ea"/>
              </a:rPr>
              <a:t>('username','money as 人民币')</a:t>
            </a:r>
            <a:endParaRPr sz="1800">
              <a:sym typeface="+mn-ea"/>
            </a:endParaRPr>
          </a:p>
          <a:p>
            <a:pPr marL="457200" lvl="1" indent="0">
              <a:buNone/>
            </a:pPr>
            <a:r>
              <a:rPr sz="1800">
                <a:sym typeface="+mn-ea"/>
              </a:rPr>
              <a:t>                                -&gt;orderBy('money','desc')</a:t>
            </a:r>
            <a:endParaRPr sz="1800">
              <a:sym typeface="+mn-ea"/>
            </a:endParaRPr>
          </a:p>
          <a:p>
            <a:pPr marL="457200" lvl="1" indent="0">
              <a:buNone/>
            </a:pPr>
            <a:r>
              <a:rPr sz="1800">
                <a:sym typeface="+mn-ea"/>
              </a:rPr>
              <a:t>                                -&gt;get();</a:t>
            </a:r>
            <a:r>
              <a:rPr lang="en-US" sz="1800">
                <a:sym typeface="+mn-ea"/>
              </a:rPr>
              <a:t>	</a:t>
            </a:r>
            <a:endParaRPr lang="en-US" sz="1800">
              <a:sym typeface="+mn-ea"/>
            </a:endParaRPr>
          </a:p>
          <a:p>
            <a:pPr marL="457200" lvl="1" indent="0">
              <a:buNone/>
            </a:pPr>
            <a:endParaRPr sz="1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ym typeface="+mn-ea"/>
              </a:rPr>
              <a:t> DB::table('member')</a:t>
            </a:r>
            <a:endParaRPr lang="en-US" altLang="zh-CN" sz="1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ym typeface="+mn-ea"/>
              </a:rPr>
              <a:t>            -&gt;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selectRaw</a:t>
            </a:r>
            <a:r>
              <a:rPr lang="en-US" altLang="zh-CN" sz="1800">
                <a:sym typeface="+mn-ea"/>
              </a:rPr>
              <a:t>('count(id) 人数 ,active')</a:t>
            </a:r>
            <a:endParaRPr lang="en-US" altLang="zh-CN" sz="1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ym typeface="+mn-ea"/>
              </a:rPr>
              <a:t>            -&gt;groupBy('active')</a:t>
            </a:r>
            <a:endParaRPr lang="en-US" altLang="zh-CN" sz="1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sym typeface="+mn-ea"/>
              </a:rPr>
              <a:t>            -&gt;get();</a:t>
            </a:r>
            <a:endParaRPr lang="en-US" altLang="zh-CN" sz="1800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 sz="2045">
                <a:sym typeface="+mn-ea"/>
              </a:rPr>
              <a:t> DB::table('member')</a:t>
            </a:r>
            <a:endParaRPr lang="en-US" altLang="zh-CN" sz="2045">
              <a:sym typeface="+mn-ea"/>
            </a:endParaRPr>
          </a:p>
          <a:p>
            <a:pPr marL="457200" lvl="1" indent="0">
              <a:buNone/>
            </a:pPr>
            <a:r>
              <a:rPr lang="en-US" altLang="zh-CN" sz="2045">
                <a:sym typeface="+mn-ea"/>
              </a:rPr>
              <a:t>            -&gt;</a:t>
            </a:r>
            <a:r>
              <a:rPr lang="en-US" altLang="zh-CN" sz="2045">
                <a:solidFill>
                  <a:schemeClr val="tx1"/>
                </a:solidFill>
                <a:sym typeface="+mn-ea"/>
              </a:rPr>
              <a:t>select</a:t>
            </a:r>
            <a:r>
              <a:rPr lang="en-US" altLang="zh-CN" sz="2045">
                <a:sym typeface="+mn-ea"/>
              </a:rPr>
              <a:t>( </a:t>
            </a:r>
            <a:r>
              <a:rPr lang="en-US" altLang="zh-CN" sz="2045" b="1">
                <a:solidFill>
                  <a:srgbClr val="FF0000"/>
                </a:solidFill>
                <a:sym typeface="+mn-ea"/>
              </a:rPr>
              <a:t>DB::Raw</a:t>
            </a:r>
            <a:r>
              <a:rPr lang="en-US" altLang="zh-CN" sz="2045">
                <a:sym typeface="+mn-ea"/>
              </a:rPr>
              <a:t>('count(id) 人数 ,active') )</a:t>
            </a:r>
            <a:endParaRPr lang="en-US" altLang="zh-CN" sz="2045">
              <a:sym typeface="+mn-ea"/>
            </a:endParaRPr>
          </a:p>
          <a:p>
            <a:pPr marL="457200" lvl="1" indent="0">
              <a:buNone/>
            </a:pPr>
            <a:r>
              <a:rPr lang="en-US" altLang="zh-CN" sz="2045">
                <a:sym typeface="+mn-ea"/>
              </a:rPr>
              <a:t> 	   -&gt;groupBy('active')</a:t>
            </a:r>
            <a:endParaRPr lang="en-US" altLang="zh-CN" sz="2045">
              <a:sym typeface="+mn-ea"/>
            </a:endParaRPr>
          </a:p>
          <a:p>
            <a:pPr marL="457200" lvl="1" indent="0">
              <a:buNone/>
            </a:pPr>
            <a:r>
              <a:rPr lang="en-US" altLang="zh-CN" sz="2045">
                <a:sym typeface="+mn-ea"/>
              </a:rPr>
              <a:t>            -&gt;get();</a:t>
            </a:r>
            <a:endParaRPr sz="2045">
              <a:sym typeface="+mn-ea"/>
            </a:endParaRPr>
          </a:p>
          <a:p>
            <a:pPr marL="457200" lvl="1" indent="0">
              <a:buNone/>
            </a:pP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4635"/>
            <a:ext cx="10939145" cy="612394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offset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limit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限制条数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sz="2330">
                <a:sym typeface="+mn-ea"/>
              </a:rPr>
              <a:t>DB::table('</a:t>
            </a:r>
            <a:r>
              <a:rPr lang="en-US" sz="2330">
                <a:sym typeface="+mn-ea"/>
              </a:rPr>
              <a:t>user</a:t>
            </a:r>
            <a:r>
              <a:rPr sz="2330">
                <a:sym typeface="+mn-ea"/>
              </a:rPr>
              <a:t>')-&gt;</a:t>
            </a:r>
            <a:r>
              <a:rPr sz="2330" b="1">
                <a:solidFill>
                  <a:srgbClr val="FF0000"/>
                </a:solidFill>
                <a:sym typeface="+mn-ea"/>
              </a:rPr>
              <a:t>select</a:t>
            </a:r>
            <a:r>
              <a:rPr sz="2330">
                <a:sym typeface="+mn-ea"/>
              </a:rPr>
              <a:t>('username','money as 人民币')</a:t>
            </a:r>
            <a:endParaRPr sz="2330">
              <a:sym typeface="+mn-ea"/>
            </a:endParaRPr>
          </a:p>
          <a:p>
            <a:pPr marL="914400" lvl="2" indent="0">
              <a:buNone/>
            </a:pPr>
            <a:r>
              <a:rPr sz="2330">
                <a:sym typeface="+mn-ea"/>
              </a:rPr>
              <a:t>                 -&gt;orderBy('money','desc')</a:t>
            </a:r>
            <a:endParaRPr sz="2330">
              <a:sym typeface="+mn-ea"/>
            </a:endParaRPr>
          </a:p>
          <a:p>
            <a:pPr marL="914400" lvl="2" indent="0">
              <a:buNone/>
            </a:pPr>
            <a:r>
              <a:rPr sz="2330">
                <a:sym typeface="+mn-ea"/>
              </a:rPr>
              <a:t>                 -&gt;</a:t>
            </a:r>
            <a:r>
              <a:rPr sz="2330" b="1">
                <a:solidFill>
                  <a:srgbClr val="FF0000"/>
                </a:solidFill>
                <a:sym typeface="+mn-ea"/>
              </a:rPr>
              <a:t>offset</a:t>
            </a:r>
            <a:r>
              <a:rPr sz="2330">
                <a:sym typeface="+mn-ea"/>
              </a:rPr>
              <a:t>(3)</a:t>
            </a:r>
            <a:endParaRPr sz="2330">
              <a:sym typeface="+mn-ea"/>
            </a:endParaRPr>
          </a:p>
          <a:p>
            <a:pPr marL="914400" lvl="2" indent="0">
              <a:buNone/>
            </a:pPr>
            <a:r>
              <a:rPr sz="2330">
                <a:sym typeface="+mn-ea"/>
              </a:rPr>
              <a:t>                 -&gt;</a:t>
            </a:r>
            <a:r>
              <a:rPr sz="2330" b="1">
                <a:solidFill>
                  <a:srgbClr val="FF0000"/>
                </a:solidFill>
                <a:sym typeface="+mn-ea"/>
              </a:rPr>
              <a:t>limit</a:t>
            </a:r>
            <a:r>
              <a:rPr sz="2330" b="1">
                <a:sym typeface="+mn-ea"/>
              </a:rPr>
              <a:t>(</a:t>
            </a:r>
            <a:r>
              <a:rPr sz="2330">
                <a:sym typeface="+mn-ea"/>
              </a:rPr>
              <a:t>5)</a:t>
            </a:r>
            <a:endParaRPr sz="2330">
              <a:sym typeface="+mn-ea"/>
            </a:endParaRPr>
          </a:p>
          <a:p>
            <a:pPr marL="914400" lvl="2" indent="0">
              <a:buNone/>
            </a:pPr>
            <a:r>
              <a:rPr sz="2330">
                <a:sym typeface="+mn-ea"/>
              </a:rPr>
              <a:t>                 -&gt;get();</a:t>
            </a:r>
            <a:r>
              <a:rPr lang="en-US" sz="2330">
                <a:sym typeface="+mn-ea"/>
              </a:rPr>
              <a:t>	</a:t>
            </a:r>
            <a:endParaRPr lang="en-US" sz="2330">
              <a:sym typeface="+mn-ea"/>
            </a:endParaRPr>
          </a:p>
          <a:p>
            <a:pPr marL="914400" lvl="2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groupBy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having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分组</a:t>
            </a:r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DB::table('member')-&gt;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selectRaw</a:t>
            </a:r>
            <a:r>
              <a:rPr lang="en-US" altLang="zh-CN">
                <a:sym typeface="+mn-ea"/>
              </a:rPr>
              <a:t>('count(id) 人数 ,active')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        	-&gt;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groupBy</a:t>
            </a:r>
            <a:r>
              <a:rPr lang="en-US" altLang="zh-CN">
                <a:sym typeface="+mn-ea"/>
              </a:rPr>
              <a:t>('active')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        	-&gt;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having</a:t>
            </a:r>
            <a:r>
              <a:rPr lang="en-US" altLang="zh-CN">
                <a:sym typeface="+mn-ea"/>
              </a:rPr>
              <a:t>('active','&lt;&gt;',0)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havingRaw</a:t>
            </a:r>
            <a:r>
              <a:rPr lang="zh-CN" altLang="en-US">
                <a:sym typeface="+mn-ea"/>
              </a:rPr>
              <a:t>('</a:t>
            </a:r>
            <a:r>
              <a:rPr lang="en-US" altLang="zh-CN">
                <a:sym typeface="+mn-ea"/>
              </a:rPr>
              <a:t>count(id) </a:t>
            </a:r>
            <a:r>
              <a:rPr lang="zh-CN" altLang="en-US">
                <a:sym typeface="+mn-ea"/>
              </a:rPr>
              <a:t>&gt; 5000')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        	-&gt;get();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chunk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分段查找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DB::table('user')-&gt;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chunk</a:t>
            </a:r>
            <a:r>
              <a:rPr lang="zh-CN" altLang="en-US" sz="2000">
                <a:sym typeface="+mn-ea"/>
              </a:rPr>
              <a:t>(5</a:t>
            </a:r>
            <a:r>
              <a:rPr lang="en-US" altLang="zh-CN" sz="2000">
                <a:sym typeface="+mn-ea"/>
              </a:rPr>
              <a:t>00</a:t>
            </a:r>
            <a:r>
              <a:rPr lang="zh-CN" altLang="en-US" sz="2000">
                <a:sym typeface="+mn-ea"/>
              </a:rPr>
              <a:t>,function($res){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      </a:t>
            </a:r>
            <a:r>
              <a:rPr lang="en-US" altLang="zh-CN" sz="2000" smtClean="0">
                <a:sym typeface="+mn-ea"/>
              </a:rPr>
              <a:t>var_dump</a:t>
            </a:r>
            <a:r>
              <a:rPr lang="zh-CN" altLang="en-US" sz="2000" smtClean="0">
                <a:sym typeface="+mn-ea"/>
              </a:rPr>
              <a:t>($</a:t>
            </a:r>
            <a:r>
              <a:rPr lang="zh-CN" altLang="en-US" sz="2000">
                <a:sym typeface="+mn-ea"/>
              </a:rPr>
              <a:t>res);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  });</a:t>
            </a:r>
            <a:endParaRPr lang="zh-CN" altLang="en-US" sz="2000">
              <a:sym typeface="+mn-ea"/>
            </a:endParaRPr>
          </a:p>
          <a:p>
            <a:pPr lvl="1"/>
            <a:endParaRPr sz="2045">
              <a:sym typeface="+mn-ea"/>
            </a:endParaRPr>
          </a:p>
          <a:p>
            <a:pPr marL="457200" lvl="1" indent="0">
              <a:buNone/>
            </a:pP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2.2.5 </a:t>
            </a:r>
            <a:r>
              <a:rPr lang="zh-CN" altLang="en-US"/>
              <a:t>聚合函数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915"/>
            <a:ext cx="10939145" cy="5205730"/>
          </a:xfrm>
        </p:spPr>
        <p:txBody>
          <a:bodyPr>
            <a:normAutofit fontScale="70000"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count</a:t>
            </a:r>
            <a:endParaRPr lang="en-US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ym typeface="+mn-ea"/>
              </a:rPr>
              <a:t>返回总记录数</a:t>
            </a:r>
            <a:endParaRPr lang="zh-CN" altLang="en-US" sz="20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sz="2000">
                <a:sym typeface="+mn-ea"/>
              </a:rPr>
              <a:t>DB::table('user')-&gt;</a:t>
            </a:r>
            <a:r>
              <a:rPr lang="en-US" sz="2000">
                <a:sym typeface="+mn-ea"/>
              </a:rPr>
              <a:t>count</a:t>
            </a:r>
            <a:r>
              <a:rPr sz="2000" smtClean="0">
                <a:sym typeface="+mn-ea"/>
              </a:rPr>
              <a:t>(</a:t>
            </a:r>
            <a:r>
              <a:rPr lang="en-US" sz="2000" smtClean="0">
                <a:sym typeface="+mn-ea"/>
              </a:rPr>
              <a:t>'id'</a:t>
            </a:r>
            <a:r>
              <a:rPr sz="2000" smtClean="0">
                <a:sym typeface="+mn-ea"/>
              </a:rPr>
              <a:t>)</a:t>
            </a:r>
            <a:r>
              <a:rPr sz="1800" smtClean="0">
                <a:sym typeface="+mn-ea"/>
              </a:rPr>
              <a:t>;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180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max</a:t>
            </a:r>
            <a:r>
              <a:rPr lang="en-US" altLang="zh-CN">
                <a:sym typeface="+mn-ea"/>
              </a:rPr>
              <a:t> |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min</a:t>
            </a:r>
            <a:endParaRPr lang="en-US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ym typeface="+mn-ea"/>
              </a:rPr>
              <a:t>返回最大或最小值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ym typeface="+mn-ea"/>
              </a:rPr>
              <a:t>DB::table('user')-&gt;</a:t>
            </a:r>
            <a:r>
              <a:rPr lang="en-US" altLang="zh-CN" sz="1800">
                <a:sym typeface="+mn-ea"/>
              </a:rPr>
              <a:t>max</a:t>
            </a:r>
            <a:r>
              <a:rPr sz="1800">
                <a:sym typeface="+mn-ea"/>
              </a:rPr>
              <a:t>(</a:t>
            </a:r>
            <a:r>
              <a:rPr lang="en-US" sz="1800">
                <a:sym typeface="+mn-ea"/>
              </a:rPr>
              <a:t>'money'</a:t>
            </a:r>
            <a:r>
              <a:rPr sz="1800">
                <a:sym typeface="+mn-ea"/>
              </a:rPr>
              <a:t>)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180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avg</a:t>
            </a:r>
            <a:endParaRPr lang="en-US" altLang="zh-CN" sz="28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ym typeface="+mn-ea"/>
              </a:rPr>
              <a:t>返回平均值</a:t>
            </a:r>
            <a:endParaRPr lang="zh-CN" altLang="en-US" sz="20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sz="2000">
                <a:sym typeface="+mn-ea"/>
              </a:rPr>
              <a:t>DB::table('user')-&gt;</a:t>
            </a:r>
            <a:r>
              <a:rPr lang="en-US" altLang="zh-CN" sz="2000">
                <a:sym typeface="+mn-ea"/>
              </a:rPr>
              <a:t>avg</a:t>
            </a:r>
            <a:r>
              <a:rPr sz="2000">
                <a:sym typeface="+mn-ea"/>
              </a:rPr>
              <a:t>(</a:t>
            </a:r>
            <a:r>
              <a:rPr lang="en-US" sz="2000">
                <a:sym typeface="+mn-ea"/>
              </a:rPr>
              <a:t>'money'</a:t>
            </a:r>
            <a:r>
              <a:rPr sz="2000">
                <a:sym typeface="+mn-ea"/>
              </a:rPr>
              <a:t>)</a:t>
            </a:r>
            <a:endParaRPr sz="20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00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sum</a:t>
            </a:r>
            <a:endParaRPr lang="en-US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ym typeface="+mn-ea"/>
              </a:rPr>
              <a:t>返回总和</a:t>
            </a:r>
            <a:endParaRPr lang="zh-CN" altLang="en-US" sz="20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sz="2000">
                <a:sym typeface="+mn-ea"/>
              </a:rPr>
              <a:t>DB::table('user')-&gt;</a:t>
            </a:r>
            <a:r>
              <a:rPr lang="en-US" sz="2000">
                <a:sym typeface="+mn-ea"/>
              </a:rPr>
              <a:t>sum</a:t>
            </a:r>
            <a:r>
              <a:rPr sz="2000">
                <a:sym typeface="+mn-ea"/>
              </a:rPr>
              <a:t>(</a:t>
            </a:r>
            <a:r>
              <a:rPr lang="en-US" sz="2000">
                <a:sym typeface="+mn-ea"/>
              </a:rPr>
              <a:t>'money'</a:t>
            </a:r>
            <a:r>
              <a:rPr sz="2000">
                <a:sym typeface="+mn-ea"/>
              </a:rPr>
              <a:t>)</a:t>
            </a:r>
            <a:endParaRPr lang="zh-CN" altLang="en-US" sz="2000">
              <a:sym typeface="+mn-ea"/>
            </a:endParaRPr>
          </a:p>
          <a:p>
            <a:pPr lvl="1"/>
            <a:endParaRPr sz="2045">
              <a:sym typeface="+mn-ea"/>
            </a:endParaRPr>
          </a:p>
          <a:p>
            <a:pPr marL="457200" lvl="1" indent="0">
              <a:buNone/>
            </a:pP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Eloquent 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smtClean="0"/>
              <a:t>“</a:t>
            </a:r>
            <a:r>
              <a:rPr lang="en-US" altLang="zh-CN" sz="2400" smtClean="0"/>
              <a:t>Eloquent ORM</a:t>
            </a:r>
            <a:r>
              <a:rPr lang="zh-CN" altLang="en-US" sz="2400" smtClean="0"/>
              <a:t>（</a:t>
            </a:r>
            <a:r>
              <a:rPr lang="en-US" altLang="zh-CN" sz="2400" smtClean="0"/>
              <a:t> Object Relational Mapping </a:t>
            </a:r>
            <a:r>
              <a:rPr lang="zh-CN" altLang="en-US" sz="2400" smtClean="0"/>
              <a:t>）</a:t>
            </a:r>
            <a:r>
              <a:rPr lang="zh-CN" altLang="zh-CN" sz="2400" smtClean="0"/>
              <a:t>” 具体使用起来，会觉得和“查询构造器”的区别不大，但是它们是两个截然不同的东西。</a:t>
            </a:r>
            <a:endParaRPr lang="zh-CN" altLang="zh-CN" sz="2400" smtClean="0"/>
          </a:p>
          <a:p>
            <a:pPr>
              <a:lnSpc>
                <a:spcPct val="120000"/>
              </a:lnSpc>
            </a:pPr>
            <a:r>
              <a:rPr lang="en-US" altLang="zh-CN" sz="2400" smtClean="0"/>
              <a:t>Laravel </a:t>
            </a:r>
            <a:r>
              <a:rPr lang="zh-CN" altLang="zh-CN" sz="2400" smtClean="0"/>
              <a:t>自带的</a:t>
            </a:r>
            <a:r>
              <a:rPr lang="en-US" altLang="zh-CN" sz="2400" smtClean="0"/>
              <a:t> Eloquent ORM </a:t>
            </a:r>
            <a:r>
              <a:rPr lang="zh-CN" altLang="zh-CN" sz="2400" smtClean="0"/>
              <a:t>提供了一个美观、简单的与数据库打交道的</a:t>
            </a:r>
            <a:r>
              <a:rPr lang="en-US" altLang="zh-CN" sz="2400" smtClean="0"/>
              <a:t> ActiveRecord </a:t>
            </a:r>
            <a:r>
              <a:rPr lang="zh-CN" altLang="zh-CN" sz="2400" smtClean="0"/>
              <a:t>实现，每张数据表都对应一个与该表进行交互的“模型”，模型允许你在表中进行数据查询，以及插入、更新、删除等操作</a:t>
            </a:r>
            <a:endParaRPr lang="zh-CN" altLang="zh-CN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93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中间件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2.3.1 </a:t>
            </a:r>
            <a:r>
              <a:rPr lang="zh-CN" altLang="en-US" smtClean="0"/>
              <a:t>创建模型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0908"/>
            <a:ext cx="10515600" cy="4351338"/>
          </a:xfrm>
        </p:spPr>
        <p:txBody>
          <a:bodyPr/>
          <a:lstStyle/>
          <a:p>
            <a:r>
              <a:rPr lang="zh-CN" altLang="en-US" smtClean="0"/>
              <a:t>手动创建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app</a:t>
            </a:r>
            <a:r>
              <a:rPr lang="zh-CN" altLang="en-US" smtClean="0"/>
              <a:t>目录下新建模型文件</a:t>
            </a:r>
            <a:r>
              <a:rPr lang="en-US" altLang="zh-CN" smtClean="0"/>
              <a:t>Member.php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namespace App;</a:t>
            </a:r>
            <a:br>
              <a:rPr lang="en-US" altLang="zh-CN" smtClean="0"/>
            </a:br>
            <a:br>
              <a:rPr lang="en-US" altLang="zh-CN" smtClean="0"/>
            </a:br>
            <a:r>
              <a:rPr lang="en-US" altLang="zh-CN" smtClean="0"/>
              <a:t>use Illuminate\Database\Eloquent\Model;</a:t>
            </a:r>
            <a:br>
              <a:rPr lang="en-US" altLang="zh-CN" smtClean="0"/>
            </a:br>
            <a:br>
              <a:rPr lang="en-US" altLang="zh-CN" smtClean="0"/>
            </a:br>
            <a:r>
              <a:rPr lang="en-US" altLang="zh-CN" smtClean="0"/>
              <a:t>class </a:t>
            </a:r>
            <a:r>
              <a:rPr lang="en-US" altLang="zh-CN" smtClean="0">
                <a:sym typeface="+mn-ea"/>
              </a:rPr>
              <a:t>Member</a:t>
            </a:r>
            <a:r>
              <a:rPr lang="en-US" altLang="zh-CN" smtClean="0"/>
              <a:t> extends Model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//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artisan</a:t>
            </a:r>
            <a:r>
              <a:rPr lang="zh-CN" altLang="en-US" smtClean="0"/>
              <a:t>命令行创建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php artisan make::model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Member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890"/>
            <a:ext cx="10515600" cy="4351338"/>
          </a:xfrm>
        </p:spPr>
        <p:txBody>
          <a:bodyPr/>
          <a:lstStyle/>
          <a:p>
            <a:r>
              <a:rPr lang="zh-CN" altLang="en-US"/>
              <a:t>指定表名</a:t>
            </a:r>
            <a:endParaRPr lang="zh-CN" altLang="en-US"/>
          </a:p>
          <a:p>
            <a:pPr lvl="1"/>
            <a:r>
              <a:rPr lang="zh-CN" altLang="en-US" sz="2400"/>
              <a:t>模型对应的表默认为模型名称的</a:t>
            </a:r>
            <a:r>
              <a:rPr lang="zh-CN" altLang="en-US" sz="2400">
                <a:solidFill>
                  <a:srgbClr val="FF0000"/>
                </a:solidFill>
              </a:rPr>
              <a:t>复数</a:t>
            </a:r>
            <a:r>
              <a:rPr lang="en-US" altLang="zh-CN" sz="2400"/>
              <a:t>,</a:t>
            </a:r>
            <a:r>
              <a:rPr lang="zh-CN" altLang="en-US" sz="2400"/>
              <a:t>如果不是则需要手动指定</a:t>
            </a:r>
            <a:endParaRPr lang="zh-CN" altLang="en-US" sz="2400"/>
          </a:p>
          <a:p>
            <a:pPr lvl="2"/>
            <a:r>
              <a:rPr lang="en-US" altLang="zh-CN" sz="2000"/>
              <a:t>l</a:t>
            </a:r>
            <a:r>
              <a:rPr lang="zh-CN" altLang="en-US" sz="2000"/>
              <a:t>默认情况下如果模型名称为</a:t>
            </a:r>
            <a:r>
              <a:rPr lang="en-US" altLang="zh-CN" sz="2000"/>
              <a:t>Member</a:t>
            </a:r>
            <a:r>
              <a:rPr lang="zh-CN" altLang="en-US" sz="2000"/>
              <a:t>则对应的表为</a:t>
            </a:r>
            <a:r>
              <a:rPr lang="en-US" altLang="zh-CN" sz="2000"/>
              <a:t>members</a:t>
            </a:r>
            <a:endParaRPr lang="en-US" altLang="zh-CN" sz="2000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protected $table = 'member';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指定主键</a:t>
            </a:r>
            <a:endParaRPr lang="zh-CN" altLang="en-US"/>
          </a:p>
          <a:p>
            <a:pPr lvl="1"/>
            <a:r>
              <a:rPr lang="zh-CN" altLang="en-US" sz="2400">
                <a:sym typeface="+mn-ea"/>
              </a:rPr>
              <a:t>模型默认主键为</a:t>
            </a:r>
            <a:r>
              <a:rPr lang="en-US" altLang="zh-CN" sz="2400">
                <a:sym typeface="+mn-ea"/>
              </a:rPr>
              <a:t>id,</a:t>
            </a:r>
            <a:r>
              <a:rPr lang="zh-CN" altLang="en-US" sz="2400">
                <a:sym typeface="+mn-ea"/>
              </a:rPr>
              <a:t>如果不是则需要手动指定</a:t>
            </a:r>
            <a:endParaRPr lang="zh-CN" altLang="en-US" sz="2400"/>
          </a:p>
          <a:p>
            <a:pPr lvl="2"/>
            <a:r>
              <a:rPr lang="en-US" altLang="zh-CN" sz="2400">
                <a:solidFill>
                  <a:srgbClr val="FF0000"/>
                </a:solidFill>
                <a:sym typeface="+mn-ea"/>
              </a:rPr>
              <a:t>protected $primaryKey = 'id'</a:t>
            </a:r>
            <a:endParaRPr lang="zh-CN" altLang="en-US"/>
          </a:p>
          <a:p>
            <a:endParaRPr lang="en-US" altLang="zh-CN" sz="2400"/>
          </a:p>
          <a:p>
            <a:endParaRPr lang="zh-CN" altLang="en-US"/>
          </a:p>
          <a:p>
            <a:pPr lvl="1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2.3.3 </a:t>
            </a:r>
            <a:r>
              <a:rPr lang="zh-CN" altLang="en-US" smtClean="0"/>
              <a:t>控制器中调用模型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导入对应模型类</a:t>
            </a:r>
            <a:endParaRPr lang="en-US" altLang="zh-CN" smtClean="0"/>
          </a:p>
          <a:p>
            <a:pPr lvl="1"/>
            <a:r>
              <a:rPr lang="en-US" altLang="zh-CN" smtClean="0"/>
              <a:t>Use App\Member;</a:t>
            </a:r>
            <a:endParaRPr lang="en-US" altLang="zh-CN" smtClean="0"/>
          </a:p>
          <a:p>
            <a:r>
              <a:rPr lang="zh-CN" altLang="en-US" smtClean="0"/>
              <a:t>普通方法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$member = new </a:t>
            </a:r>
            <a:r>
              <a:rPr lang="en-US" altLang="zh-CN" smtClean="0">
                <a:sym typeface="+mn-ea"/>
              </a:rPr>
              <a:t>Member</a:t>
            </a:r>
            <a:r>
              <a:rPr lang="en-US" altLang="zh-CN" smtClean="0"/>
              <a:t>();</a:t>
            </a:r>
            <a:endParaRPr lang="en-US" altLang="zh-CN" smtClean="0"/>
          </a:p>
          <a:p>
            <a:pPr lvl="1"/>
            <a:r>
              <a:rPr lang="en-US" altLang="zh-CN" smtClean="0"/>
              <a:t>$member -&gt; get</a:t>
            </a:r>
            <a:r>
              <a:rPr lang="en-US" altLang="zh-CN" smtClean="0">
                <a:sym typeface="+mn-ea"/>
              </a:rPr>
              <a:t>Member</a:t>
            </a:r>
            <a:r>
              <a:rPr lang="en-US" altLang="zh-CN" smtClean="0"/>
              <a:t>List();</a:t>
            </a:r>
            <a:endParaRPr lang="en-US" altLang="zh-CN" smtClean="0"/>
          </a:p>
          <a:p>
            <a:r>
              <a:rPr lang="zh-CN" altLang="en-US" smtClean="0"/>
              <a:t>静态方法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Member :: get</a:t>
            </a:r>
            <a:r>
              <a:rPr lang="en-US" altLang="zh-CN" smtClean="0">
                <a:sym typeface="+mn-ea"/>
              </a:rPr>
              <a:t>Member</a:t>
            </a:r>
            <a:r>
              <a:rPr lang="en-US" altLang="zh-CN" smtClean="0"/>
              <a:t>List();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2.3.4 </a:t>
            </a:r>
            <a:r>
              <a:rPr lang="en-US" altLang="zh-CN"/>
              <a:t>CURD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查询构造器的所有方法均可在</a:t>
            </a:r>
            <a:r>
              <a:rPr lang="en-US" altLang="zh-CN"/>
              <a:t>ORM</a:t>
            </a:r>
            <a:r>
              <a:rPr lang="zh-CN" altLang="en-US"/>
              <a:t>中使用</a:t>
            </a:r>
            <a:endParaRPr lang="zh-CN" altLang="en-US"/>
          </a:p>
          <a:p>
            <a:r>
              <a:rPr lang="zh-CN" altLang="en-US"/>
              <a:t>此外</a:t>
            </a:r>
            <a:r>
              <a:rPr lang="en-US" altLang="zh-CN"/>
              <a:t>ORM</a:t>
            </a:r>
            <a:r>
              <a:rPr lang="zh-CN" altLang="en-US"/>
              <a:t>中也有自己的</a:t>
            </a:r>
            <a:r>
              <a:rPr lang="en-US" altLang="zh-CN"/>
              <a:t>CURD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在实际开发中</a:t>
            </a:r>
            <a:r>
              <a:rPr lang="en-US" altLang="zh-CN"/>
              <a:t>ORM</a:t>
            </a:r>
            <a:r>
              <a:rPr lang="zh-CN" altLang="en-US"/>
              <a:t>方式为主，查询构造器、原生语句作为补充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780" y="1180465"/>
            <a:ext cx="10515600" cy="5161612"/>
          </a:xfrm>
        </p:spPr>
        <p:txBody>
          <a:bodyPr>
            <a:normAutofit fontScale="80000"/>
          </a:bodyPr>
          <a:lstStyle/>
          <a:p>
            <a:pPr>
              <a:lnSpc>
                <a:spcPct val="90000"/>
              </a:lnSpc>
            </a:pPr>
            <a:r>
              <a:rPr lang="en-US" altLang="zh-CN" sz="2400" b="1" smtClean="0">
                <a:solidFill>
                  <a:srgbClr val="FF0000"/>
                </a:solidFill>
              </a:rPr>
              <a:t>save</a:t>
            </a:r>
            <a:r>
              <a:rPr lang="en-US" altLang="zh-CN" sz="2400" smtClean="0"/>
              <a:t> (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created_at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updated_at</a:t>
            </a:r>
            <a:r>
              <a:rPr lang="zh-CN" altLang="en-US" sz="2400" smtClean="0"/>
              <a:t>字段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/>
              <a:t>$member  =  new Member();</a:t>
            </a:r>
            <a:endParaRPr lang="en-US" altLang="zh-CN" sz="20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/>
              <a:t>$</a:t>
            </a:r>
            <a:r>
              <a:rPr lang="en-US" altLang="zh-CN" sz="2000">
                <a:sym typeface="+mn-ea"/>
              </a:rPr>
              <a:t>member  </a:t>
            </a:r>
            <a:r>
              <a:rPr lang="en-US" altLang="zh-CN" sz="2000"/>
              <a:t>-&gt; username = 'Rose';</a:t>
            </a:r>
            <a:endParaRPr lang="en-US" altLang="zh-CN" sz="20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$member  </a:t>
            </a:r>
            <a:r>
              <a:rPr lang="en-US" altLang="zh-CN" sz="2000"/>
              <a:t>-&gt; password = md5('123');</a:t>
            </a:r>
            <a:endParaRPr lang="en-US" altLang="zh-CN" sz="20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/>
              <a:t>$</a:t>
            </a:r>
            <a:r>
              <a:rPr lang="en-US" altLang="zh-CN" sz="2000">
                <a:sym typeface="+mn-ea"/>
              </a:rPr>
              <a:t>member  </a:t>
            </a:r>
            <a:r>
              <a:rPr lang="en-US" altLang="zh-CN" sz="2000"/>
              <a:t>-&gt; save();	//</a:t>
            </a:r>
            <a:r>
              <a:rPr lang="zh-CN" altLang="en-US" sz="2000">
                <a:sym typeface="+mn-ea"/>
              </a:rPr>
              <a:t>返回数据对象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create</a:t>
            </a:r>
            <a:r>
              <a:rPr lang="en-US" altLang="zh-CN" sz="2400" smtClean="0">
                <a:sym typeface="+mn-ea"/>
              </a:rPr>
              <a:t> (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created_at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updated_at</a:t>
            </a:r>
            <a:r>
              <a:rPr lang="zh-CN" altLang="en-US" sz="2400" smtClean="0"/>
              <a:t>字段</a:t>
            </a:r>
            <a:r>
              <a:rPr lang="en-US" altLang="zh-CN" sz="2400" smtClean="0">
                <a:sym typeface="+mn-ea"/>
              </a:rPr>
              <a:t>)  </a:t>
            </a:r>
            <a:endParaRPr lang="en-US" altLang="zh-CN" sz="240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ym typeface="+mn-ea"/>
              </a:rPr>
              <a:t>指定允许批量赋值的字段</a:t>
            </a:r>
            <a:endParaRPr lang="zh-CN" altLang="en-US" sz="200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>
                <a:sym typeface="+mn-ea"/>
              </a:rPr>
              <a:t>protected $fillable=['username</a:t>
            </a:r>
            <a:r>
              <a:rPr lang="en-US" altLang="zh-CN" sz="1800" smtClean="0">
                <a:sym typeface="+mn-ea"/>
              </a:rPr>
              <a:t>', '</a:t>
            </a:r>
            <a:r>
              <a:rPr lang="en-US" altLang="zh-CN" sz="1800">
                <a:sym typeface="+mn-ea"/>
              </a:rPr>
              <a:t>password</a:t>
            </a:r>
            <a:r>
              <a:rPr lang="en-US" altLang="zh-CN" sz="1800" smtClean="0">
                <a:sym typeface="+mn-ea"/>
              </a:rPr>
              <a:t>'];</a:t>
            </a:r>
            <a:endParaRPr lang="en-US" altLang="zh-CN" sz="180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Member</a:t>
            </a:r>
            <a:r>
              <a:rPr lang="en-US" altLang="zh-CN" sz="2000"/>
              <a:t>::create(['username'=&gt;'Rose','</a:t>
            </a:r>
            <a:r>
              <a:rPr lang="en-US" altLang="zh-CN" sz="2000">
                <a:sym typeface="+mn-ea"/>
              </a:rPr>
              <a:t>password</a:t>
            </a:r>
            <a:r>
              <a:rPr lang="en-US" altLang="zh-CN" sz="2000"/>
              <a:t>'=&gt;</a:t>
            </a:r>
            <a:r>
              <a:rPr lang="en-US" altLang="zh-CN" sz="2000">
                <a:sym typeface="+mn-ea"/>
              </a:rPr>
              <a:t>md5('123')</a:t>
            </a:r>
            <a:r>
              <a:rPr lang="en-US" altLang="zh-CN" sz="2000" smtClean="0"/>
              <a:t>])   //</a:t>
            </a:r>
            <a:r>
              <a:rPr lang="zh-CN" altLang="en-US" sz="2000">
                <a:sym typeface="+mn-ea"/>
              </a:rPr>
              <a:t>返回数据对象</a:t>
            </a:r>
            <a:endParaRPr lang="en-US" altLang="zh-CN" sz="2000" smtClean="0"/>
          </a:p>
          <a:p>
            <a:pPr lvl="1">
              <a:lnSpc>
                <a:spcPct val="90000"/>
              </a:lnSpc>
              <a:buNone/>
            </a:pPr>
            <a:endParaRPr lang="en-US" altLang="zh-CN" sz="2000"/>
          </a:p>
          <a:p>
            <a:pPr lvl="0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firstOrCreate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+mn-ea"/>
              </a:rPr>
              <a:t>(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created_at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updated_at</a:t>
            </a:r>
            <a:r>
              <a:rPr lang="zh-CN" altLang="en-US" sz="2400" smtClean="0"/>
              <a:t>字段</a:t>
            </a:r>
            <a:r>
              <a:rPr lang="en-US" altLang="zh-CN" sz="2400" smtClean="0">
                <a:sym typeface="+mn-ea"/>
              </a:rPr>
              <a:t>)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000"/>
              <a:t>如果存在则返回数据对象，如果不存在则先创建然后返回数据对象</a:t>
            </a:r>
            <a:endParaRPr lang="zh-CN" altLang="en-US" sz="20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Member::firstOrcreate(['username'=&gt;'Rose','password'=&gt;md5('123')])</a:t>
            </a:r>
            <a:endParaRPr lang="en-US" altLang="zh-CN" sz="200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000">
              <a:sym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sz="2325" smtClean="0">
                <a:sym typeface="+mn-ea"/>
              </a:rPr>
              <a:t>使用查询构造器添加</a:t>
            </a:r>
            <a:endParaRPr lang="en-US" altLang="zh-CN" sz="2325" smtClean="0">
              <a:sym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325">
                <a:sym typeface="+mn-ea"/>
              </a:rPr>
              <a:t>Member</a:t>
            </a:r>
            <a:r>
              <a:rPr lang="en-US" altLang="zh-CN" sz="2325" smtClean="0">
                <a:sym typeface="+mn-ea"/>
              </a:rPr>
              <a:t>::</a:t>
            </a:r>
            <a:r>
              <a:rPr lang="en-US" altLang="zh-CN" sz="2325" smtClean="0">
                <a:solidFill>
                  <a:srgbClr val="FF0000"/>
                </a:solidFill>
                <a:sym typeface="+mn-ea"/>
              </a:rPr>
              <a:t>insert</a:t>
            </a:r>
            <a:r>
              <a:rPr lang="en-US" altLang="zh-CN" sz="2325" smtClean="0">
                <a:sym typeface="+mn-ea"/>
              </a:rPr>
              <a:t>(['username'=&gt;'test10','password'=&gt;</a:t>
            </a:r>
            <a:r>
              <a:rPr lang="en-US" altLang="zh-CN" sz="2325" i="1" smtClean="0">
                <a:sym typeface="+mn-ea"/>
              </a:rPr>
              <a:t>md5</a:t>
            </a:r>
            <a:r>
              <a:rPr lang="en-US" altLang="zh-CN" sz="2325" smtClean="0">
                <a:sym typeface="+mn-ea"/>
              </a:rPr>
              <a:t>(123)]);</a:t>
            </a:r>
            <a:endParaRPr lang="en-US" altLang="zh-CN" sz="2330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270" y="442595"/>
            <a:ext cx="10515600" cy="591439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zh-CN" sz="2000"/>
              <a:t>	</a:t>
            </a:r>
            <a:endParaRPr lang="en-US" altLang="zh-CN" sz="2000"/>
          </a:p>
          <a:p>
            <a:endParaRPr lang="en-US" altLang="zh-CN" sz="2000" smtClean="0"/>
          </a:p>
          <a:p>
            <a:pPr lvl="1">
              <a:buNone/>
            </a:pPr>
            <a:endParaRPr lang="en-US" altLang="zh-CN" sz="2000" smtClean="0">
              <a:sym typeface="+mn-ea"/>
            </a:endParaRPr>
          </a:p>
          <a:p>
            <a:r>
              <a:rPr lang="zh-CN" altLang="en-US" sz="2400" smtClean="0">
                <a:sym typeface="+mn-ea"/>
              </a:rPr>
              <a:t>自</a:t>
            </a:r>
            <a:r>
              <a:rPr lang="zh-CN" altLang="en-US" sz="2400">
                <a:sym typeface="+mn-ea"/>
              </a:rPr>
              <a:t>动维护时间</a:t>
            </a:r>
            <a:r>
              <a:rPr lang="zh-CN" altLang="en-US" sz="2400" smtClean="0">
                <a:sym typeface="+mn-ea"/>
              </a:rPr>
              <a:t>戳</a:t>
            </a:r>
            <a:endParaRPr lang="en-US" altLang="zh-CN" sz="2400" smtClean="0">
              <a:sym typeface="+mn-ea"/>
            </a:endParaRPr>
          </a:p>
          <a:p>
            <a:pPr lvl="1"/>
            <a:r>
              <a:rPr lang="en-US" altLang="zh-CN" sz="2000" smtClean="0">
                <a:sym typeface="+mn-ea"/>
              </a:rPr>
              <a:t>//</a:t>
            </a:r>
            <a:r>
              <a:rPr lang="zh-CN" altLang="en-US" sz="2000" smtClean="0">
                <a:sym typeface="+mn-ea"/>
              </a:rPr>
              <a:t>关闭自动维护时间戳</a:t>
            </a:r>
            <a:r>
              <a:rPr lang="en-US" altLang="zh-CN" sz="2000" smtClean="0">
                <a:sym typeface="+mn-ea"/>
              </a:rPr>
              <a:t>,</a:t>
            </a:r>
            <a:r>
              <a:rPr lang="zh-CN" altLang="en-US" sz="2000" smtClean="0">
                <a:sym typeface="+mn-ea"/>
              </a:rPr>
              <a:t>则不需要</a:t>
            </a:r>
            <a:r>
              <a:rPr lang="en-US" altLang="zh-CN" sz="2000" smtClean="0">
                <a:sym typeface="+mn-ea"/>
              </a:rPr>
              <a:t>created_at</a:t>
            </a:r>
            <a:r>
              <a:rPr lang="zh-CN" altLang="en-US" sz="2000" smtClean="0">
                <a:sym typeface="+mn-ea"/>
              </a:rPr>
              <a:t>、</a:t>
            </a:r>
            <a:r>
              <a:rPr lang="en-US" altLang="zh-CN" sz="2000" smtClean="0">
                <a:sym typeface="+mn-ea"/>
              </a:rPr>
              <a:t>updated_at</a:t>
            </a:r>
            <a:r>
              <a:rPr lang="zh-CN" altLang="en-US" sz="2000" smtClean="0">
                <a:sym typeface="+mn-ea"/>
              </a:rPr>
              <a:t>字段</a:t>
            </a:r>
            <a:endParaRPr lang="zh-CN" altLang="en-US" sz="2000"/>
          </a:p>
          <a:p>
            <a:pPr marL="457200" lvl="1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public $timestamps = false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;</a:t>
            </a:r>
            <a:endParaRPr lang="en-US" altLang="zh-CN" sz="200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smtClean="0">
                <a:sym typeface="+mn-ea"/>
              </a:rPr>
              <a:t>  </a:t>
            </a:r>
            <a:endParaRPr lang="en-US" altLang="zh-CN" sz="2000" smtClean="0"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Char char="ü"/>
            </a:pPr>
            <a:r>
              <a:rPr lang="en-US" altLang="zh-CN" sz="2000" smtClean="0">
                <a:sym typeface="+mn-ea"/>
              </a:rPr>
              <a:t>//</a:t>
            </a:r>
            <a:r>
              <a:rPr lang="zh-CN" altLang="en-US" sz="2000" smtClean="0">
                <a:sym typeface="+mn-ea"/>
              </a:rPr>
              <a:t>自定义时间戳字段名</a:t>
            </a:r>
            <a:endParaRPr lang="zh-CN" altLang="en-US" sz="2000" smtClean="0"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000" smtClean="0">
                <a:sym typeface="+mn-ea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const CREATED_AT = 'add_time';</a:t>
            </a:r>
            <a:endParaRPr lang="en-US" altLang="zh-CN" sz="200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        const UPDATED_AT = '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update_time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';</a:t>
            </a:r>
            <a:endParaRPr lang="zh-CN" altLang="en-US" sz="2000" smtClean="0"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zh-CN" altLang="en-US" sz="2000" smtClean="0"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Char char="ü"/>
            </a:pPr>
            <a:r>
              <a:rPr lang="en-US" altLang="zh-CN" sz="2000">
                <a:sym typeface="+mn-ea"/>
              </a:rPr>
              <a:t>//</a:t>
            </a:r>
            <a:r>
              <a:rPr lang="zh-CN" altLang="en-US" sz="2000" smtClean="0">
                <a:sym typeface="+mn-ea"/>
              </a:rPr>
              <a:t>将自动插入的时间改为时间戳</a:t>
            </a:r>
            <a:endParaRPr lang="en-US" altLang="zh-CN" sz="2000">
              <a:sym typeface="+mn-ea"/>
            </a:endParaRPr>
          </a:p>
          <a:p>
            <a:pPr marL="914400" lvl="2" indent="0">
              <a:buNone/>
            </a:pPr>
            <a:r>
              <a:rPr lang="en-US" altLang="zh-CN" sz="1665">
                <a:solidFill>
                  <a:srgbClr val="FF0000"/>
                </a:solidFill>
              </a:rPr>
              <a:t>protected function getDateFormat(){</a:t>
            </a:r>
            <a:endParaRPr lang="en-US" altLang="zh-CN" sz="1665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sz="1665">
                <a:solidFill>
                  <a:srgbClr val="FF0000"/>
                </a:solidFill>
              </a:rPr>
              <a:t>      return </a:t>
            </a:r>
            <a:r>
              <a:rPr lang="en-US" altLang="zh-CN" sz="1665" smtClean="0">
                <a:solidFill>
                  <a:srgbClr val="FF0000"/>
                </a:solidFill>
              </a:rPr>
              <a:t>time();</a:t>
            </a:r>
            <a:endParaRPr lang="en-US" altLang="zh-CN" sz="1665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sz="1665">
                <a:solidFill>
                  <a:srgbClr val="FF0000"/>
                </a:solidFill>
              </a:rPr>
              <a:t> }</a:t>
            </a:r>
            <a:endParaRPr lang="en-US" altLang="zh-CN" sz="1665"/>
          </a:p>
          <a:p>
            <a:pPr marL="914400" lvl="2" indent="0">
              <a:buNone/>
            </a:pPr>
            <a:endParaRPr lang="en-US" altLang="zh-CN" sz="1665"/>
          </a:p>
          <a:p>
            <a:pPr lvl="0"/>
            <a:r>
              <a:rPr lang="zh-CN" altLang="en-US" sz="2400"/>
              <a:t>阻止查询结果中的</a:t>
            </a:r>
            <a:r>
              <a:rPr lang="zh-CN" altLang="en-US" sz="2400">
                <a:sym typeface="+mn-ea"/>
              </a:rPr>
              <a:t>时间戳</a:t>
            </a:r>
            <a:r>
              <a:rPr lang="zh-CN" altLang="en-US" sz="2400"/>
              <a:t>默认格式</a:t>
            </a:r>
            <a:r>
              <a:rPr lang="zh-CN" altLang="en-US" sz="2400" smtClean="0"/>
              <a:t>化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protected function asDateTime($val){</a:t>
            </a:r>
            <a:endParaRPr lang="en-US" altLang="zh-CN" sz="20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      return $val;</a:t>
            </a:r>
            <a:endParaRPr lang="en-US" altLang="zh-CN" sz="20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 }</a:t>
            </a:r>
            <a:endParaRPr lang="en-US" altLang="zh-CN" sz="2000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created_at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updated_at</a:t>
            </a:r>
            <a:r>
              <a:rPr lang="zh-CN" altLang="en-US" smtClean="0">
                <a:sym typeface="+mn-ea"/>
              </a:rPr>
              <a:t>字段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通过模型删除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$member =  Member::find(10);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$member -&gt;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delete</a:t>
            </a:r>
            <a:r>
              <a:rPr lang="en-US" altLang="zh-CN">
                <a:sym typeface="+mn-ea"/>
              </a:rPr>
              <a:t>(); //</a:t>
            </a:r>
            <a:r>
              <a:rPr lang="zh-CN" altLang="en-US">
                <a:sym typeface="+mn-ea"/>
              </a:rPr>
              <a:t>返回布尔值</a:t>
            </a:r>
            <a:endParaRPr lang="zh-CN" altLang="en-US"/>
          </a:p>
          <a:p>
            <a:r>
              <a:rPr lang="zh-CN" altLang="en-US"/>
              <a:t>通过主键值删除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Member </a:t>
            </a:r>
            <a:r>
              <a:rPr lang="en-US" altLang="zh-CN"/>
              <a:t>:: </a:t>
            </a:r>
            <a:r>
              <a:rPr lang="en-US" altLang="zh-CN" b="1">
                <a:solidFill>
                  <a:srgbClr val="FF0000"/>
                </a:solidFill>
              </a:rPr>
              <a:t>destroy</a:t>
            </a:r>
            <a:r>
              <a:rPr lang="en-US" altLang="zh-CN"/>
              <a:t>(10); //</a:t>
            </a:r>
            <a:r>
              <a:rPr lang="zh-CN" altLang="en-US"/>
              <a:t>返回受影响行数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Member :: destroy(10,12);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Member :: destroy([10,12]);</a:t>
            </a:r>
            <a:endParaRPr lang="en-US" altLang="zh-CN"/>
          </a:p>
          <a:p>
            <a:r>
              <a:rPr lang="zh-CN" altLang="en-US" smtClean="0">
                <a:sym typeface="+mn-ea"/>
              </a:rPr>
              <a:t>使用查询构造器</a:t>
            </a:r>
            <a:r>
              <a:rPr lang="zh-CN" altLang="en-US"/>
              <a:t>删除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Member </a:t>
            </a:r>
            <a:r>
              <a:rPr lang="en-US" altLang="zh-CN"/>
              <a:t>:: where('id','&gt;',10) -&gt; delete();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返回受影响行数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通过模型更新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$member = Member ::find(10);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$member  -&gt;username = 'Jack';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$member  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save</a:t>
            </a:r>
            <a:r>
              <a:rPr lang="en-US" altLang="zh-CN">
                <a:sym typeface="+mn-ea"/>
              </a:rPr>
              <a:t>();  //</a:t>
            </a:r>
            <a:r>
              <a:rPr lang="zh-CN" altLang="en-US">
                <a:sym typeface="+mn-ea"/>
              </a:rPr>
              <a:t>返回布尔值</a:t>
            </a:r>
            <a:endParaRPr lang="zh-CN" altLang="en-US">
              <a:sym typeface="+mn-ea"/>
            </a:endParaRPr>
          </a:p>
          <a:p>
            <a:r>
              <a:rPr lang="zh-CN" altLang="en-US" smtClean="0">
                <a:sym typeface="+mn-ea"/>
              </a:rPr>
              <a:t>使用查询构造器</a:t>
            </a:r>
            <a:r>
              <a:rPr lang="zh-CN" altLang="en-US"/>
              <a:t>更新</a:t>
            </a:r>
            <a:endParaRPr lang="zh-CN" altLang="en-US"/>
          </a:p>
          <a:p>
            <a:pPr lvl="1"/>
            <a:r>
              <a:rPr lang="en-US" altLang="zh-CN" sz="2400"/>
              <a:t>User::where('id',100)-&gt;</a:t>
            </a:r>
            <a:r>
              <a:rPr lang="en-US" altLang="zh-CN" sz="2400">
                <a:solidFill>
                  <a:srgbClr val="FF0000"/>
                </a:solidFill>
              </a:rPr>
              <a:t>update</a:t>
            </a:r>
            <a:r>
              <a:rPr lang="en-US" altLang="zh-CN" sz="2400"/>
              <a:t>(['money'=&gt;9999]);</a:t>
            </a:r>
            <a:endParaRPr lang="en-US" altLang="zh-CN" sz="2400"/>
          </a:p>
          <a:p>
            <a:pPr lvl="1"/>
            <a:r>
              <a:rPr lang="zh-CN" altLang="en-US" sz="2400"/>
              <a:t>返回受影响行数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20890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/>
              <a:t>查询表的所有记录</a:t>
            </a:r>
            <a:endParaRPr lang="zh-CN" altLang="en-US"/>
          </a:p>
          <a:p>
            <a:pPr lvl="1"/>
            <a:r>
              <a:rPr lang="zh-CN" altLang="en-US" sz="2400"/>
              <a:t>返回对象集合</a:t>
            </a:r>
            <a:endParaRPr lang="zh-CN" altLang="en-US" sz="2400"/>
          </a:p>
          <a:p>
            <a:pPr lvl="1"/>
            <a:r>
              <a:rPr lang="en-US" altLang="zh-CN" sz="2400"/>
              <a:t>Member::</a:t>
            </a:r>
            <a:r>
              <a:rPr lang="en-US" altLang="zh-CN" sz="2400" b="1">
                <a:solidFill>
                  <a:srgbClr val="FF0000"/>
                </a:solidFill>
              </a:rPr>
              <a:t>all()</a:t>
            </a:r>
            <a:r>
              <a:rPr lang="en-US" altLang="zh-CN" sz="2400"/>
              <a:t>;</a:t>
            </a:r>
            <a:endParaRPr lang="en-US" altLang="zh-CN" sz="2400"/>
          </a:p>
          <a:p>
            <a:pPr lvl="1"/>
            <a:endParaRPr lang="zh-CN" altLang="en-US" sz="2400"/>
          </a:p>
          <a:p>
            <a:r>
              <a:rPr lang="zh-CN" altLang="en-US" b="1">
                <a:solidFill>
                  <a:srgbClr val="FF0000"/>
                </a:solidFill>
              </a:rPr>
              <a:t>根据主键查询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ym typeface="+mn-ea"/>
              </a:rPr>
              <a:t>Member</a:t>
            </a:r>
            <a:r>
              <a:rPr lang="en-US" altLang="zh-CN" sz="2400" b="1">
                <a:solidFill>
                  <a:schemeClr val="tx1"/>
                </a:solidFill>
              </a:rPr>
              <a:t>::</a:t>
            </a:r>
            <a:r>
              <a:rPr lang="en-US" altLang="zh-CN" sz="2400" b="1">
                <a:solidFill>
                  <a:srgbClr val="FF0000"/>
                </a:solidFill>
              </a:rPr>
              <a:t>find(10</a:t>
            </a:r>
            <a:r>
              <a:rPr lang="en-US" altLang="zh-CN" sz="2400" b="1" smtClean="0">
                <a:solidFill>
                  <a:srgbClr val="FF0000"/>
                </a:solidFill>
              </a:rPr>
              <a:t>);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ym typeface="+mn-ea"/>
              </a:rPr>
              <a:t>Member</a:t>
            </a:r>
            <a:r>
              <a:rPr lang="en-US" altLang="zh-CN" b="1" smtClean="0">
                <a:solidFill>
                  <a:schemeClr val="tx1"/>
                </a:solidFill>
              </a:rPr>
              <a:t>::</a:t>
            </a:r>
            <a:r>
              <a:rPr lang="en-US" altLang="zh-CN" b="1" smtClean="0">
                <a:solidFill>
                  <a:srgbClr val="FF0000"/>
                </a:solidFill>
              </a:rPr>
              <a:t>find([10,12])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400"/>
          </a:p>
          <a:p>
            <a:r>
              <a:rPr lang="zh-CN" altLang="en-US"/>
              <a:t>根据主键查找，如果没找到则抛出异常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en-US" altLang="zh-CN">
                <a:sym typeface="+mn-ea"/>
              </a:rPr>
              <a:t>Member::findOrFail(10);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使用查询构造器查找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Member</a:t>
            </a:r>
            <a:r>
              <a:rPr lang="en-US" altLang="zh-CN" smtClean="0"/>
              <a:t>::get();</a:t>
            </a:r>
            <a:endParaRPr lang="en-US" altLang="zh-CN" smtClean="0"/>
          </a:p>
          <a:p>
            <a:pPr lvl="1"/>
            <a:r>
              <a:rPr lang="en-US" altLang="zh-CN">
                <a:sym typeface="+mn-ea"/>
              </a:rPr>
              <a:t>Member</a:t>
            </a:r>
            <a:r>
              <a:rPr lang="en-US" altLang="zh-CN" smtClean="0"/>
              <a:t>::first()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Member</a:t>
            </a:r>
            <a:r>
              <a:rPr lang="en-US" altLang="zh-CN"/>
              <a:t>::</a:t>
            </a:r>
            <a:r>
              <a:rPr>
                <a:sym typeface="+mn-ea"/>
              </a:rPr>
              <a:t>where('id','&gt;',5)</a:t>
            </a:r>
            <a:r>
              <a:rPr lang="en-US">
                <a:sym typeface="+mn-ea"/>
              </a:rPr>
              <a:t>-&gt;get();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1562" y="452755"/>
            <a:ext cx="10345420" cy="452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建立数据库连接</a:t>
            </a:r>
            <a:endParaRPr kumimoji="1" lang="zh-CN" altLang="en-US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 facade 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查询构造器</a:t>
            </a:r>
            <a:endParaRPr kumimoji="1" lang="zh-CN" altLang="en-US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Eloquent ORM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</a:t>
            </a:r>
            <a:endParaRPr kumimoji="1" lang="zh-CN" altLang="en-US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调用模型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建立数据库连接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修改</a:t>
            </a:r>
            <a:r>
              <a:rPr lang="en-US" altLang="zh-CN" smtClean="0"/>
              <a:t>config/database.php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env()</a:t>
            </a:r>
            <a:r>
              <a:rPr lang="zh-CN" altLang="en-US" smtClean="0"/>
              <a:t>以外的配置项在此文件中修改</a:t>
            </a:r>
            <a:endParaRPr lang="en-US" altLang="zh-CN" smtClean="0"/>
          </a:p>
          <a:p>
            <a:r>
              <a:rPr lang="zh-CN" altLang="en-US" smtClean="0"/>
              <a:t>修改</a:t>
            </a:r>
            <a:r>
              <a:rPr lang="en-US" altLang="zh-CN" smtClean="0"/>
              <a:t>.env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z="2000" smtClean="0"/>
              <a:t>database.php</a:t>
            </a:r>
            <a:r>
              <a:rPr lang="zh-CN" altLang="en-US" sz="2000" smtClean="0"/>
              <a:t>中</a:t>
            </a:r>
            <a:r>
              <a:rPr lang="en-US" altLang="zh-CN" sz="2000" smtClean="0"/>
              <a:t>.env()</a:t>
            </a:r>
            <a:r>
              <a:rPr lang="zh-CN" altLang="en-US" sz="2000" smtClean="0"/>
              <a:t>中的配置项</a:t>
            </a:r>
            <a:endParaRPr lang="zh-CN" altLang="en-US" sz="2000" smtClean="0"/>
          </a:p>
          <a:p>
            <a:pPr marL="457200" lvl="1" indent="0">
              <a:buNone/>
            </a:pPr>
            <a:r>
              <a:rPr lang="zh-CN" altLang="en-US" sz="2000" smtClean="0"/>
              <a:t>  在此文件中修改</a:t>
            </a: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640195" y="1610360"/>
            <a:ext cx="5036185" cy="3692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'mysql' =&gt; [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          'driver' =&gt; 'mysql',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 'host' =&gt; env('DB_HOST', 'localhost'),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'port' =&gt; env('DB_PORT', '3306'),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'database' =&gt; env('DB_DATABASE', 'forge'),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'username' =&gt; env('DB_USERNAME', 'forge'),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'password' =&gt; env('DB_PASSWORD', ''),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'charset' </a:t>
            </a:r>
            <a:r>
              <a:rPr lang="zh-CN" altLang="en-US" smtClean="0">
                <a:solidFill>
                  <a:srgbClr val="FF0000"/>
                </a:solidFill>
              </a:rPr>
              <a:t>=&gt; 'utf8',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'collation' =&gt; </a:t>
            </a:r>
            <a:r>
              <a:rPr lang="zh-CN" altLang="en-US" smtClean="0">
                <a:solidFill>
                  <a:srgbClr val="FF0000"/>
                </a:solidFill>
              </a:rPr>
              <a:t>'utf8_unicode_ci</a:t>
            </a:r>
            <a:r>
              <a:rPr lang="zh-CN" altLang="en-US">
                <a:solidFill>
                  <a:srgbClr val="FF0000"/>
                </a:solidFill>
              </a:rPr>
              <a:t>',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'prefix' =&gt; '',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'strict' =&gt; false,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'engine' =&gt; null,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   ],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6675" y="3549650"/>
            <a:ext cx="4879975" cy="1753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DB_CONNECTION=mysql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DB_HOST=127.0.0.1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DB_PORT=3306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DB_DATABASE=yhshop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DB_USERNAME=root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DB_PASSWORD=root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>
                <a:sym typeface="+mn-ea"/>
              </a:rPr>
              <a:t>操作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Laravel 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能使用以下三种方式操作数据库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/>
            <a:r>
              <a:rPr kumimoji="1" lang="en-US" altLang="zh-CN" sz="227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原生 SQL </a:t>
            </a:r>
            <a:r>
              <a:rPr kumimoji="1" lang="en-US" altLang="zh-CN" sz="2280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(</a:t>
            </a:r>
            <a:r>
              <a:rPr kumimoji="1" lang="en-US" altLang="zh-CN" sz="227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DB facade </a:t>
            </a:r>
            <a:r>
              <a:rPr kumimoji="1" lang="en-US" altLang="zh-CN" sz="2280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)</a:t>
            </a:r>
            <a:endParaRPr kumimoji="1" lang="en-US" altLang="zh-CN" sz="2280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/>
            <a:r>
              <a:rPr kumimoji="1" lang="zh-CN" altLang="en-US" sz="262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查询构造器</a:t>
            </a:r>
            <a:endParaRPr kumimoji="1" lang="en-US" altLang="zh-CN" sz="262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/>
            <a:r>
              <a:rPr kumimoji="1" lang="en-US" altLang="zh-CN" sz="2280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Eloquent ORM</a:t>
            </a:r>
            <a:r>
              <a:rPr lang="en-US" altLang="zh-CN" sz="2055" smtClean="0"/>
              <a:t>(Object Relational Mapping)</a:t>
            </a:r>
            <a:endParaRPr lang="en-US" altLang="zh-CN" sz="2055" smtClean="0"/>
          </a:p>
          <a:p>
            <a:pPr lvl="2"/>
            <a:r>
              <a:rPr kumimoji="1" lang="zh-CN" altLang="en-US" sz="188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对象关系映射</a:t>
            </a:r>
            <a:endParaRPr kumimoji="1" lang="zh-CN" altLang="en-US" sz="188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DB facade(</a:t>
            </a:r>
            <a:r>
              <a:rPr lang="zh-CN" altLang="zh-CN" smtClean="0"/>
              <a:t>原生</a:t>
            </a:r>
            <a:r>
              <a:rPr lang="en-US" altLang="zh-CN" smtClean="0"/>
              <a:t>SQL)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其实就是使用最原始的</a:t>
            </a:r>
            <a:r>
              <a:rPr lang="en-US" altLang="zh-CN" smtClean="0"/>
              <a:t>sql</a:t>
            </a:r>
            <a:r>
              <a:rPr lang="zh-CN" altLang="zh-CN" smtClean="0"/>
              <a:t>语句来进行数据库操作。</a:t>
            </a:r>
            <a:endParaRPr lang="zh-CN" altLang="zh-CN" smtClean="0"/>
          </a:p>
          <a:p>
            <a:r>
              <a:rPr lang="zh-CN" altLang="zh-CN" smtClean="0"/>
              <a:t>使用</a:t>
            </a:r>
            <a:r>
              <a:rPr lang="en-US" altLang="zh-CN" smtClean="0"/>
              <a:t> DB </a:t>
            </a:r>
            <a:r>
              <a:rPr lang="zh-CN" altLang="zh-CN" smtClean="0"/>
              <a:t>类操作数据库，必须调用</a:t>
            </a:r>
            <a:r>
              <a:rPr lang="en-US" altLang="zh-CN" smtClean="0"/>
              <a:t> DB facade </a:t>
            </a:r>
            <a:r>
              <a:rPr lang="zh-CN" altLang="zh-CN" smtClean="0"/>
              <a:t>类</a:t>
            </a:r>
            <a:endParaRPr lang="zh-CN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use Illuminate\Support\Facades\DB;</a:t>
            </a:r>
            <a:endParaRPr lang="zh-CN" altLang="zh-CN" smtClean="0"/>
          </a:p>
          <a:p>
            <a:r>
              <a:rPr lang="en-US" altLang="zh-CN"/>
              <a:t>CURD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"/>
            <a:ext cx="10515600" cy="1007745"/>
          </a:xfrm>
        </p:spPr>
        <p:txBody>
          <a:bodyPr/>
          <a:lstStyle/>
          <a:p>
            <a:r>
              <a:rPr lang="en-US" altLang="zh-CN"/>
              <a:t>CURD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250"/>
            <a:ext cx="11076940" cy="5119370"/>
          </a:xfrm>
        </p:spPr>
        <p:txBody>
          <a:bodyPr>
            <a:normAutofit fontScale="87500"/>
          </a:bodyPr>
          <a:lstStyle/>
          <a:p>
            <a:r>
              <a:rPr lang="zh-CN" altLang="en-US"/>
              <a:t>增 </a:t>
            </a:r>
            <a:r>
              <a:rPr lang="en-US" altLang="zh-CN"/>
              <a:t>(C)</a:t>
            </a:r>
            <a:endParaRPr lang="en-US" altLang="zh-CN"/>
          </a:p>
          <a:p>
            <a:pPr lvl="1"/>
            <a:r>
              <a:rPr lang="en-US" altLang="zh-CN"/>
              <a:t>DB::</a:t>
            </a:r>
            <a:r>
              <a:rPr lang="en-US" altLang="zh-CN" b="1">
                <a:solidFill>
                  <a:srgbClr val="FF0000"/>
                </a:solidFill>
              </a:rPr>
              <a:t>insert</a:t>
            </a:r>
            <a:r>
              <a:rPr lang="en-US" altLang="zh-CN"/>
              <a:t>('insert into yh_user(username,password) </a:t>
            </a:r>
            <a:r>
              <a:rPr lang="en-US" altLang="zh-CN" smtClean="0"/>
              <a:t>value(?,?)',[</a:t>
            </a:r>
            <a:r>
              <a:rPr lang="en-US" altLang="zh-CN"/>
              <a:t>'Rose',md5('123')])</a:t>
            </a:r>
            <a:endParaRPr lang="en-US" altLang="zh-CN"/>
          </a:p>
          <a:p>
            <a:pPr lvl="1"/>
            <a:r>
              <a:rPr lang="zh-CN" altLang="en-US"/>
              <a:t>返回</a:t>
            </a:r>
            <a:r>
              <a:rPr lang="en-US" altLang="zh-CN"/>
              <a:t>true</a:t>
            </a:r>
            <a:r>
              <a:rPr lang="zh-CN" altLang="en-US"/>
              <a:t>或</a:t>
            </a:r>
            <a:r>
              <a:rPr lang="en-US" altLang="zh-CN" smtClean="0"/>
              <a:t>false</a:t>
            </a:r>
            <a:endParaRPr lang="en-US" altLang="zh-CN"/>
          </a:p>
          <a:p>
            <a:pPr lvl="0"/>
            <a:r>
              <a:rPr lang="zh-CN" altLang="en-US"/>
              <a:t>删 </a:t>
            </a:r>
            <a:r>
              <a:rPr lang="en-US" altLang="zh-CN"/>
              <a:t>(D)</a:t>
            </a:r>
            <a:endParaRPr lang="en-US" altLang="zh-CN"/>
          </a:p>
          <a:p>
            <a:pPr lvl="1"/>
            <a:r>
              <a:rPr lang="en-US" altLang="zh-CN" sz="2400"/>
              <a:t> DB::</a:t>
            </a:r>
            <a:r>
              <a:rPr lang="en-US" altLang="zh-CN" sz="2400" b="1">
                <a:solidFill>
                  <a:srgbClr val="FF0000"/>
                </a:solidFill>
              </a:rPr>
              <a:t>delete</a:t>
            </a:r>
            <a:r>
              <a:rPr lang="en-US" altLang="zh-CN" sz="2400"/>
              <a:t>('delete from yh_user  where username=?',['Rose']);</a:t>
            </a:r>
            <a:endParaRPr lang="en-US" altLang="zh-CN" sz="2400"/>
          </a:p>
          <a:p>
            <a:pPr lvl="1"/>
            <a:r>
              <a:rPr lang="zh-CN" altLang="en-US" sz="2400"/>
              <a:t>返回受影响行数</a:t>
            </a:r>
            <a:endParaRPr lang="zh-CN" altLang="en-US" sz="2400"/>
          </a:p>
          <a:p>
            <a:pPr lvl="0"/>
            <a:r>
              <a:rPr lang="zh-CN" altLang="en-US"/>
              <a:t>改 </a:t>
            </a:r>
            <a:r>
              <a:rPr lang="en-US" altLang="zh-CN"/>
              <a:t>(U)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DB::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update</a:t>
            </a:r>
            <a:r>
              <a:rPr lang="en-US" altLang="zh-CN">
                <a:sym typeface="+mn-ea"/>
              </a:rPr>
              <a:t>('update yh_user set money=? where username=?',[8000,'Rose']);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返回受影响行数</a:t>
            </a:r>
            <a:endParaRPr lang="en-US" altLang="zh-CN"/>
          </a:p>
          <a:p>
            <a:pPr lvl="0"/>
            <a:r>
              <a:rPr lang="zh-CN" altLang="en-US"/>
              <a:t>查 </a:t>
            </a:r>
            <a:r>
              <a:rPr lang="en-US" altLang="zh-CN"/>
              <a:t>(R)</a:t>
            </a:r>
            <a:endParaRPr lang="en-US" altLang="zh-CN"/>
          </a:p>
          <a:p>
            <a:pPr lvl="1"/>
            <a:r>
              <a:rPr lang="en-US" altLang="zh-CN"/>
              <a:t>DB::</a:t>
            </a:r>
            <a:r>
              <a:rPr lang="en-US" altLang="zh-CN" b="1">
                <a:solidFill>
                  <a:srgbClr val="FF0000"/>
                </a:solidFill>
              </a:rPr>
              <a:t>select</a:t>
            </a:r>
            <a:r>
              <a:rPr lang="en-US" altLang="zh-CN"/>
              <a:t>('select * from yh_user');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DB::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select</a:t>
            </a:r>
            <a:r>
              <a:rPr lang="en-US" altLang="zh-CN">
                <a:sym typeface="+mn-ea"/>
              </a:rPr>
              <a:t>('select * from yh_user where id=?',[10]);</a:t>
            </a:r>
            <a:endParaRPr lang="en-US" altLang="zh-CN"/>
          </a:p>
          <a:p>
            <a:pPr lvl="1"/>
            <a:r>
              <a:rPr lang="zh-CN" altLang="en-US"/>
              <a:t>返回数组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6425"/>
            <a:ext cx="10515600" cy="4351338"/>
          </a:xfrm>
        </p:spPr>
        <p:txBody>
          <a:bodyPr/>
          <a:p>
            <a:r>
              <a:rPr lang="zh-CN" altLang="en-US"/>
              <a:t>运行普通语句</a:t>
            </a:r>
            <a:endParaRPr lang="zh-CN" altLang="en-US"/>
          </a:p>
          <a:p>
            <a:pPr lvl="1"/>
            <a:r>
              <a:rPr lang="zh-CN" altLang="en-US"/>
              <a:t>有些数据库语句不会返回任何值。对于这些语句，可以在 DB facade 上使用 statement 方法来操作</a:t>
            </a:r>
            <a:endParaRPr lang="zh-CN" altLang="en-US"/>
          </a:p>
          <a:p>
            <a:pPr lvl="1"/>
            <a:r>
              <a:rPr lang="zh-CN" altLang="en-US"/>
              <a:t>DB::</a:t>
            </a:r>
            <a:r>
              <a:rPr lang="zh-CN" altLang="en-US" b="1">
                <a:solidFill>
                  <a:srgbClr val="FF0000"/>
                </a:solidFill>
              </a:rPr>
              <a:t>statement</a:t>
            </a:r>
            <a:r>
              <a:rPr lang="zh-CN" altLang="en-US"/>
              <a:t>('</a:t>
            </a:r>
            <a:r>
              <a:t>alter table </a:t>
            </a:r>
            <a:r>
              <a:rPr lang="en-US"/>
              <a:t>yh_user</a:t>
            </a:r>
            <a:r>
              <a:t> engine=InnoDB</a:t>
            </a:r>
            <a:r>
              <a:rPr lang="zh-CN" altLang="en-US"/>
              <a:t>');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查询事件监听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a</a:t>
            </a:r>
            <a:r>
              <a:rPr lang="zh-CN" altLang="en-US"/>
              <a:t>pp\Providers</a:t>
            </a:r>
            <a:r>
              <a:rPr lang="en-US" altLang="zh-CN"/>
              <a:t>\AppServiceProvider.php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 public function boot()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FF0000"/>
                </a:solidFill>
              </a:rPr>
              <a:t>DB::listen(function($query) {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	      </a:t>
            </a:r>
            <a:r>
              <a:rPr lang="en-US" altLang="zh-CN">
                <a:solidFill>
                  <a:schemeClr val="tx1"/>
                </a:solidFill>
              </a:rPr>
              <a:t>//</a:t>
            </a:r>
            <a:r>
              <a:rPr lang="zh-CN" altLang="en-US">
                <a:solidFill>
                  <a:schemeClr val="tx1"/>
                </a:solidFill>
              </a:rPr>
              <a:t>返回</a:t>
            </a:r>
            <a:r>
              <a:rPr lang="en-US" altLang="zh-CN">
                <a:solidFill>
                  <a:schemeClr val="tx1"/>
                </a:solidFill>
              </a:rPr>
              <a:t>SQL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   </a:t>
            </a:r>
            <a:r>
              <a:rPr lang="en-US" altLang="zh-CN">
                <a:solidFill>
                  <a:srgbClr val="FF0000"/>
                </a:solidFill>
              </a:rPr>
              <a:t>echo </a:t>
            </a:r>
            <a:r>
              <a:rPr lang="zh-CN" altLang="en-US">
                <a:solidFill>
                  <a:srgbClr val="FF0000"/>
                </a:solidFill>
              </a:rPr>
              <a:t>$query-&gt;sql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	     </a:t>
            </a:r>
            <a:r>
              <a:rPr lang="en-US" altLang="zh-CN">
                <a:solidFill>
                  <a:schemeClr val="tx1"/>
                </a:solidFill>
              </a:rPr>
              <a:t> //</a:t>
            </a:r>
            <a:r>
              <a:rPr lang="zh-CN" altLang="en-US">
                <a:solidFill>
                  <a:schemeClr val="tx1"/>
                </a:solidFill>
              </a:rPr>
              <a:t>返回参数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   </a:t>
            </a:r>
            <a:r>
              <a:rPr lang="en-US" altLang="zh-CN">
                <a:solidFill>
                  <a:srgbClr val="FF0000"/>
                </a:solidFill>
              </a:rPr>
              <a:t>print_r(</a:t>
            </a:r>
            <a:r>
              <a:rPr lang="zh-CN" altLang="en-US">
                <a:solidFill>
                  <a:srgbClr val="FF0000"/>
                </a:solidFill>
              </a:rPr>
              <a:t>$query-&gt;bindings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  <a:r>
              <a:rPr lang="zh-CN" altLang="en-US">
                <a:solidFill>
                  <a:srgbClr val="FF0000"/>
                </a:solidFill>
              </a:rPr>
              <a:t>      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});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6887</Words>
  <Application>WPS 演示</Application>
  <PresentationFormat>自定义</PresentationFormat>
  <Paragraphs>387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1.建立数据库连接</vt:lpstr>
      <vt:lpstr>2.操作数据库</vt:lpstr>
      <vt:lpstr>2.1 DB facade(原生SQL)</vt:lpstr>
      <vt:lpstr>CURD</vt:lpstr>
      <vt:lpstr>PowerPoint 演示文稿</vt:lpstr>
      <vt:lpstr>查询事件监听</vt:lpstr>
      <vt:lpstr>事务处理</vt:lpstr>
      <vt:lpstr>2.2 查询构造器</vt:lpstr>
      <vt:lpstr>2.2.1 增</vt:lpstr>
      <vt:lpstr>2.2.2 删</vt:lpstr>
      <vt:lpstr>2.2.3 改</vt:lpstr>
      <vt:lpstr>2.2.4 查</vt:lpstr>
      <vt:lpstr>PowerPoint 演示文稿</vt:lpstr>
      <vt:lpstr>PowerPoint 演示文稿</vt:lpstr>
      <vt:lpstr>2.2.5 聚合函数</vt:lpstr>
      <vt:lpstr>2.3 Eloquent ORM</vt:lpstr>
      <vt:lpstr>2.3.1 创建模型</vt:lpstr>
      <vt:lpstr>PowerPoint 演示文稿</vt:lpstr>
      <vt:lpstr>2.3.3 控制器中调用模型</vt:lpstr>
      <vt:lpstr>2.3.4 CURD</vt:lpstr>
      <vt:lpstr>增</vt:lpstr>
      <vt:lpstr>created_at、updated_at字段</vt:lpstr>
      <vt:lpstr>删</vt:lpstr>
      <vt:lpstr>改</vt:lpstr>
      <vt:lpstr> 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840</cp:revision>
  <dcterms:created xsi:type="dcterms:W3CDTF">2016-09-06T02:25:00Z</dcterms:created>
  <dcterms:modified xsi:type="dcterms:W3CDTF">2019-09-29T06:54:33Z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