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56" r:id="rId5"/>
    <p:sldId id="355" r:id="rId6"/>
    <p:sldId id="386" r:id="rId7"/>
    <p:sldId id="388" r:id="rId8"/>
    <p:sldId id="394" r:id="rId9"/>
    <p:sldId id="391" r:id="rId10"/>
    <p:sldId id="390" r:id="rId11"/>
    <p:sldId id="395" r:id="rId12"/>
    <p:sldId id="404" r:id="rId13"/>
    <p:sldId id="396" r:id="rId14"/>
    <p:sldId id="397" r:id="rId15"/>
    <p:sldId id="389" r:id="rId16"/>
    <p:sldId id="387" r:id="rId17"/>
    <p:sldId id="392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90952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Users::all()-&gt;toArray();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6187" y="3320188"/>
            <a:ext cx="8992998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6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Blade</a:t>
            </a:r>
            <a:r>
              <a:rPr lang="zh-CN" altLang="en-US" sz="6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模板引擎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685165" y="575945"/>
            <a:ext cx="10515600" cy="535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charset="0"/>
              <a:buChar char="v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charset="0"/>
              <a:buChar char="ü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switch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可以使用 @switch、@case、@break、@default 和 @endswitch 指令来构建 Switch 语句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@switch($i)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@case(1)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 ...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 @break</a:t>
            </a:r>
            <a:endParaRPr lang="en-US" altLang="zh-CN"/>
          </a:p>
          <a:p>
            <a:pPr marL="914400" lvl="2" indent="0">
              <a:buNone/>
            </a:pP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@case(2)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 ...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 @break</a:t>
            </a:r>
            <a:endParaRPr lang="en-US" altLang="zh-CN"/>
          </a:p>
          <a:p>
            <a:pPr marL="914400" lvl="2" indent="0">
              <a:buNone/>
            </a:pP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@default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 ...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@endswitch</a:t>
            </a:r>
            <a:endParaRPr lang="en-US" altLang="zh-CN"/>
          </a:p>
          <a:p>
            <a:endParaRPr lang="zh-CN" altLang="en-US" sz="2000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循环控制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for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/>
              <a:t>@for ($i = 0; $i &lt; 10; $i++)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{{ $i }}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@endfor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while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/>
              <a:t>{{$i=1}}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@while ($i&lt;10)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{{$i++}} 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@endwhile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2.3.3 </a:t>
            </a:r>
            <a:r>
              <a:rPr lang="zh-CN" altLang="en-US"/>
              <a:t>数组遍历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453380"/>
          </a:xfrm>
        </p:spPr>
        <p:txBody>
          <a:bodyPr>
            <a:normAutofit fontScale="80000"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foreach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/>
              <a:t>@foreach ($users as $key=&gt;$val)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&lt;p&gt; {{ $val }}&lt;/p&gt;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@endforeach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$loop-&gt;index	当前循环迭代的索引（从 0 开始）。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$loop-&gt;iteration	当前循环迭代 （从 1 开始）。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$loop-&gt;count	迭代中的数组项目总数。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$loop-&gt;first	当前迭代是否是循环中的首次迭代。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$loop-&gt;last		当前迭代是否是循环中的最后一次迭代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forelse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/>
              <a:t>@forelse ($users as </a:t>
            </a:r>
            <a:r>
              <a:rPr lang="en-US" altLang="zh-CN">
                <a:sym typeface="+mn-ea"/>
              </a:rPr>
              <a:t>$key=&gt;$val</a:t>
            </a:r>
            <a:r>
              <a:rPr lang="en-US" altLang="zh-CN"/>
              <a:t>)</a:t>
            </a:r>
            <a:endParaRPr lang="en-US" altLang="zh-CN"/>
          </a:p>
          <a:p>
            <a:pPr marL="0" lvl="1" indent="0">
              <a:buNone/>
            </a:pPr>
            <a:r>
              <a:rPr lang="en-US" altLang="zh-CN"/>
              <a:t>    	</a:t>
            </a:r>
            <a:r>
              <a:rPr lang="en-US" altLang="zh-CN">
                <a:sym typeface="+mn-ea"/>
              </a:rPr>
              <a:t>&lt;p&gt; {{ $val }}&lt;/p&gt;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mtClean="0"/>
              <a:t>@empty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    &lt;p&gt;</a:t>
            </a:r>
            <a:r>
              <a:rPr lang="zh-CN" altLang="en-US" smtClean="0"/>
              <a:t>没有数据</a:t>
            </a:r>
            <a:r>
              <a:rPr lang="en-US" altLang="zh-CN" smtClean="0"/>
              <a:t>&lt;/p&gt;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@</a:t>
            </a:r>
            <a:r>
              <a:rPr lang="en-US" altLang="zh-CN"/>
              <a:t>endforelse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文件包含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@include</a:t>
            </a:r>
            <a:endParaRPr lang="en-US" altLang="zh-CN"/>
          </a:p>
          <a:p>
            <a:pPr lvl="1"/>
            <a:r>
              <a:rPr lang="en-US" altLang="zh-CN"/>
              <a:t>@include('public.header')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@include('public/header')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@include('public.header',['title'=&gt;'</a:t>
            </a:r>
            <a:r>
              <a:rPr lang="zh-CN" altLang="en-US">
                <a:sym typeface="+mn-ea"/>
              </a:rPr>
              <a:t>标题</a:t>
            </a:r>
            <a:r>
              <a:rPr lang="en-US" altLang="zh-CN">
                <a:sym typeface="+mn-ea"/>
              </a:rPr>
              <a:t>'])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模板继承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6175"/>
            <a:ext cx="10515600" cy="537908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创建父模板</a:t>
            </a:r>
            <a:endParaRPr lang="zh-CN" altLang="en-US"/>
          </a:p>
          <a:p>
            <a:pPr lvl="1"/>
            <a:r>
              <a:rPr lang="en-US" altLang="zh-CN"/>
              <a:t>layout.blade.php</a:t>
            </a:r>
            <a:endParaRPr lang="en-US" altLang="zh-CN"/>
          </a:p>
          <a:p>
            <a:pPr lvl="1"/>
            <a:r>
              <a:rPr lang="zh-CN" altLang="en-US"/>
              <a:t>定义布局</a:t>
            </a:r>
            <a:endParaRPr lang="zh-CN" altLang="en-US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@section</a:t>
            </a:r>
            <a:r>
              <a:rPr lang="zh-CN" altLang="en-US"/>
              <a:t>('</a:t>
            </a:r>
            <a:r>
              <a:rPr lang="en-US" altLang="zh-CN"/>
              <a:t>header</a:t>
            </a:r>
            <a:r>
              <a:rPr lang="zh-CN" altLang="en-US"/>
              <a:t>')    </a:t>
            </a:r>
            <a:r>
              <a:rPr lang="en-US" altLang="zh-CN"/>
              <a:t>//</a:t>
            </a:r>
            <a:r>
              <a:rPr lang="zh-CN" altLang="en-US"/>
              <a:t>有内容区域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   </a:t>
            </a:r>
            <a:r>
              <a:rPr lang="en-US" altLang="zh-CN"/>
              <a:t>header....</a:t>
            </a:r>
            <a:endParaRPr lang="en-US" altLang="zh-CN"/>
          </a:p>
          <a:p>
            <a:pPr marL="914400" lvl="2" indent="0">
              <a:buNone/>
            </a:pPr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@show</a:t>
            </a:r>
            <a:endParaRPr lang="zh-CN" altLang="en-US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@yield</a:t>
            </a:r>
            <a:r>
              <a:rPr lang="zh-CN" altLang="en-US"/>
              <a:t>('content')    </a:t>
            </a:r>
            <a:r>
              <a:rPr lang="en-US" altLang="zh-CN"/>
              <a:t>//</a:t>
            </a:r>
            <a:r>
              <a:rPr lang="zh-CN" altLang="en-US"/>
              <a:t>无内容区域</a:t>
            </a:r>
            <a:endParaRPr lang="zh-CN" altLang="en-US"/>
          </a:p>
          <a:p>
            <a:pPr lvl="0"/>
            <a:r>
              <a:rPr lang="zh-CN" altLang="en-US"/>
              <a:t>子模板</a:t>
            </a:r>
            <a:endParaRPr lang="zh-CN" altLang="en-US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@extends</a:t>
            </a:r>
            <a:r>
              <a:rPr lang="en-US" altLang="zh-CN" smtClean="0"/>
              <a:t>('layout')</a:t>
            </a:r>
            <a:endParaRPr lang="en-US" altLang="zh-CN"/>
          </a:p>
          <a:p>
            <a:pPr lvl="1"/>
            <a:r>
              <a:rPr lang="zh-CN" altLang="en-US"/>
              <a:t>重写布</a:t>
            </a:r>
            <a:r>
              <a:rPr lang="zh-CN" altLang="en-US" smtClean="0"/>
              <a:t>局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olidFill>
                  <a:srgbClr val="FF0000"/>
                </a:solidFill>
              </a:rPr>
              <a:t>@section</a:t>
            </a:r>
            <a:r>
              <a:rPr lang="zh-CN" altLang="en-US"/>
              <a:t>('content')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&lt;p&gt;</a:t>
            </a:r>
            <a:r>
              <a:rPr lang="en-US" altLang="zh-CN"/>
              <a:t>new....</a:t>
            </a:r>
            <a:r>
              <a:rPr lang="zh-CN" altLang="en-US"/>
              <a:t>&lt;/p&gt;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olidFill>
                  <a:srgbClr val="FF0000"/>
                </a:solidFill>
              </a:rPr>
              <a:t>@endsection</a:t>
            </a:r>
            <a:r>
              <a:rPr lang="zh-CN" altLang="en-US"/>
              <a:t>    </a:t>
            </a:r>
            <a:r>
              <a:rPr lang="en-US" altLang="zh-CN"/>
              <a:t>//</a:t>
            </a:r>
            <a:r>
              <a:rPr lang="zh-CN" altLang="en-US"/>
              <a:t>或者用</a:t>
            </a:r>
            <a:r>
              <a:rPr lang="en-US" altLang="zh-CN"/>
              <a:t>@stop</a:t>
            </a:r>
            <a:endParaRPr lang="en-US" altLang="zh-CN"/>
          </a:p>
          <a:p>
            <a:pPr lvl="1"/>
            <a:r>
              <a:rPr lang="zh-CN" altLang="en-US"/>
              <a:t>扩展布局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@section('</a:t>
            </a:r>
            <a:r>
              <a:rPr lang="en-US" altLang="zh-CN">
                <a:sym typeface="+mn-ea"/>
              </a:rPr>
              <a:t>header</a:t>
            </a:r>
            <a:r>
              <a:rPr lang="zh-CN" altLang="en-US"/>
              <a:t>')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@parent</a:t>
            </a:r>
            <a:endParaRPr lang="zh-CN" altLang="en-US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zh-CN" altLang="en-US"/>
              <a:t>    &lt;p&gt;</a:t>
            </a:r>
            <a:r>
              <a:rPr lang="en-US" altLang="zh-CN"/>
              <a:t>new....</a:t>
            </a:r>
            <a:r>
              <a:rPr lang="zh-CN" altLang="en-US"/>
              <a:t>&lt;/p&gt;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@endsection</a:t>
            </a:r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 </a:t>
            </a:r>
            <a:r>
              <a:rPr lang="zh-CN" altLang="en-US" smtClean="0"/>
              <a:t>静态资源管理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静态资源默认位置在</a:t>
            </a:r>
            <a:r>
              <a:rPr lang="en-US" altLang="zh-CN" b="1">
                <a:solidFill>
                  <a:srgbClr val="FF0000"/>
                </a:solidFill>
              </a:rPr>
              <a:t>public</a:t>
            </a:r>
            <a:r>
              <a:rPr lang="zh-CN" altLang="en-US"/>
              <a:t>目录</a:t>
            </a:r>
            <a:endParaRPr lang="zh-CN" altLang="en-US"/>
          </a:p>
          <a:p>
            <a:r>
              <a:rPr lang="en-US" altLang="zh-CN"/>
              <a:t>{{ asset('</a:t>
            </a:r>
            <a:r>
              <a:rPr lang="zh-CN" altLang="en-US"/>
              <a:t>静态文件路径名称</a:t>
            </a:r>
            <a:r>
              <a:rPr lang="en-US" altLang="zh-CN"/>
              <a:t>')}}</a:t>
            </a:r>
            <a:endParaRPr lang="en-US" altLang="zh-CN"/>
          </a:p>
          <a:p>
            <a:pPr lvl="1"/>
            <a:r>
              <a:rPr lang="en-US" altLang="zh-CN"/>
              <a:t>&lt;link rel="stylesheet" href</a:t>
            </a:r>
            <a:r>
              <a:rPr lang="en-US" altLang="zh-CN" smtClean="0"/>
              <a:t>="{{asset('css/public.css')}}"/&gt;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735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1562" y="452755"/>
            <a:ext cx="10345420" cy="498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建立数据库连接</a:t>
            </a:r>
            <a:endParaRPr kumimoji="1" lang="zh-CN" altLang="en-US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</a:t>
            </a: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en-US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 facade (</a:t>
            </a: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原始查找</a:t>
            </a:r>
            <a:r>
              <a:rPr kumimoji="1" lang="en-US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查询构造器</a:t>
            </a:r>
            <a:endParaRPr kumimoji="1" lang="zh-CN" altLang="en-US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en-US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Eloquent ORM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创建模型</a:t>
            </a:r>
            <a:endParaRPr kumimoji="1" lang="zh-CN" altLang="en-US" sz="20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调用模型</a:t>
            </a:r>
            <a:endParaRPr kumimoji="1" lang="en-US" altLang="zh-CN" sz="20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1" lang="en-US" altLang="zh-CN" sz="2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CURD</a:t>
            </a:r>
            <a:endParaRPr kumimoji="1" lang="zh-CN" altLang="en-US" sz="20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226503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02522" y="743416"/>
            <a:ext cx="10345420" cy="520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Blade</a:t>
            </a: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模板引擎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模板继承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变量输出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文件包含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流程控制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模板中的</a:t>
            </a:r>
            <a:r>
              <a:rPr kumimoji="1" lang="en-US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静态资源管理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Blade</a:t>
            </a:r>
            <a:r>
              <a:rPr lang="zh-CN" altLang="en-US" smtClean="0"/>
              <a:t>模板引擎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2535"/>
            <a:ext cx="10515600" cy="486981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</a:rPr>
              <a:t>Blade 是 Laravel 提供的一个简单而又强大的模板引擎</a:t>
            </a:r>
            <a:endParaRPr kumimoji="1" lang="zh-CN" altLang="en-US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kumimoji="1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  <a:sym typeface="+mn-ea"/>
              </a:rPr>
              <a:t>和其他流行的 PHP 模板引擎不同，Blade 并不限制你在视图中使用原生 PHP 代码。</a:t>
            </a:r>
            <a:endParaRPr kumimoji="1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ü"/>
            </a:pPr>
            <a:r>
              <a:rPr kumimoji="1" lang="zh-CN" altLang="en-US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</a:rPr>
              <a:t>Blade 视图文件都将被编译成原生的 PHP 代码并缓存起来，除非它被修改，否则不会重新编译</a:t>
            </a:r>
            <a:endParaRPr kumimoji="1" lang="zh-CN" altLang="en-US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ü"/>
            </a:pPr>
            <a:r>
              <a:rPr kumimoji="1" lang="zh-CN" altLang="en-US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  <a:sym typeface="+mn-ea"/>
              </a:rPr>
              <a:t>Blade 视图文件使用 .blade.php 作为文件扩展名，被存放在 resources/views 目录。</a:t>
            </a:r>
            <a:endParaRPr kumimoji="1" lang="zh-CN" altLang="en-US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zh-CN" altLang="en-US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"/>
            </a:pPr>
            <a:endParaRPr kumimoji="1" lang="en-US" altLang="zh-CN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 </a:t>
            </a:r>
            <a:r>
              <a:rPr lang="zh-CN" altLang="en-US" smtClean="0"/>
              <a:t>数据输出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2660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输出变量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 sz="2400"/>
              <a:t>{{ $</a:t>
            </a:r>
            <a:r>
              <a:rPr lang="zh-CN" altLang="en-US" sz="2400"/>
              <a:t>变量名 </a:t>
            </a:r>
            <a:r>
              <a:rPr lang="en-US" altLang="zh-CN" sz="2400"/>
              <a:t>}}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zh-CN" altLang="en-US"/>
              <a:t>输出数组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{{ $</a:t>
            </a:r>
            <a:r>
              <a:rPr lang="zh-CN" altLang="en-US"/>
              <a:t>数组名</a:t>
            </a:r>
            <a:r>
              <a:rPr lang="en-US" altLang="zh-CN"/>
              <a:t>['</a:t>
            </a:r>
            <a:r>
              <a:rPr lang="zh-CN" altLang="en-US"/>
              <a:t>下标</a:t>
            </a:r>
            <a:r>
              <a:rPr lang="en-US" altLang="zh-CN"/>
              <a:t>'] }}</a:t>
            </a:r>
            <a:endParaRPr lang="en-US" altLang="zh-CN"/>
          </a:p>
          <a:p>
            <a:pPr lvl="0">
              <a:lnSpc>
                <a:spcPct val="120000"/>
              </a:lnSpc>
            </a:pPr>
            <a:r>
              <a:rPr lang="zh-CN" altLang="en-US"/>
              <a:t>输出对象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{{ </a:t>
            </a:r>
            <a:r>
              <a:rPr lang="en-US" altLang="zh-CN" smtClean="0"/>
              <a:t>$</a:t>
            </a:r>
            <a:r>
              <a:rPr lang="zh-CN" altLang="en-US" smtClean="0"/>
              <a:t>对象名</a:t>
            </a:r>
            <a:r>
              <a:rPr lang="en-US" altLang="zh-CN" smtClean="0"/>
              <a:t>-&gt;</a:t>
            </a:r>
            <a:r>
              <a:rPr lang="zh-CN" altLang="en-US" smtClean="0"/>
              <a:t>属性名 </a:t>
            </a:r>
            <a:r>
              <a:rPr lang="en-US" altLang="zh-CN" smtClean="0"/>
              <a:t>}}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{{ $</a:t>
            </a:r>
            <a:r>
              <a:rPr lang="zh-CN" altLang="en-US" smtClean="0"/>
              <a:t>对象名</a:t>
            </a:r>
            <a:r>
              <a:rPr lang="en-US" altLang="zh-CN" smtClean="0"/>
              <a:t>-&gt;</a:t>
            </a:r>
            <a:r>
              <a:rPr lang="zh-CN" altLang="en-US" smtClean="0"/>
              <a:t>方法</a:t>
            </a:r>
            <a:r>
              <a:rPr lang="en-US" altLang="zh-CN" smtClean="0"/>
              <a:t>() }}</a:t>
            </a:r>
            <a:endParaRPr lang="en-US" altLang="zh-CN" smtClean="0"/>
          </a:p>
          <a:p>
            <a:pPr lvl="0">
              <a:lnSpc>
                <a:spcPct val="120000"/>
              </a:lnSpc>
            </a:pPr>
            <a:r>
              <a:rPr lang="zh-CN" altLang="en-US" smtClean="0"/>
              <a:t>输出默认值</a:t>
            </a:r>
            <a:endParaRPr lang="zh-CN" altLang="en-US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{{ isset</a:t>
            </a:r>
            <a:r>
              <a:rPr lang="zh-CN" altLang="en-US"/>
              <a:t>($name) ? $name : '默认值' }}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 smtClean="0"/>
              <a:t>{{ $name or '</a:t>
            </a:r>
            <a:r>
              <a:rPr lang="zh-CN" altLang="en-US" smtClean="0">
                <a:sym typeface="+mn-ea"/>
              </a:rPr>
              <a:t>默认值</a:t>
            </a:r>
            <a:r>
              <a:rPr lang="zh-CN" altLang="en-US" smtClean="0"/>
              <a:t>' }}</a:t>
            </a:r>
            <a:endParaRPr lang="zh-CN" altLang="en-US"/>
          </a:p>
          <a:p>
            <a:pPr lvl="0">
              <a:lnSpc>
                <a:spcPct val="120000"/>
              </a:lnSpc>
            </a:pPr>
            <a:r>
              <a:rPr lang="zh-CN" altLang="en-US"/>
              <a:t>输出</a:t>
            </a:r>
            <a:r>
              <a:rPr lang="en-US" altLang="zh-CN"/>
              <a:t>html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{!! $html !!}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510"/>
            <a:ext cx="10515600" cy="6160770"/>
          </a:xfrm>
        </p:spPr>
        <p:txBody>
          <a:bodyPr>
            <a:normAutofit fontScale="67500"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原样显示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 smtClean="0"/>
              <a:t>@{{ $name }}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zh-CN" altLang="en-US" smtClean="0"/>
              <a:t>注释</a:t>
            </a:r>
            <a:endParaRPr lang="zh-CN" altLang="en-US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{{-- </a:t>
            </a:r>
            <a:r>
              <a:rPr lang="zh-CN" altLang="en-US"/>
              <a:t>模板注释内容 --}}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用户不可见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在模板中使用</a:t>
            </a:r>
            <a:r>
              <a:rPr lang="en-US" altLang="zh-CN"/>
              <a:t>php</a:t>
            </a:r>
            <a:r>
              <a:rPr lang="zh-CN" altLang="en-US"/>
              <a:t>函数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{{ date('Y-m-d H:i:s',time()) }}</a:t>
            </a:r>
            <a:endParaRPr lang="en-US" altLang="zh-CN"/>
          </a:p>
          <a:p>
            <a:pPr lvl="0">
              <a:lnSpc>
                <a:spcPct val="120000"/>
              </a:lnSpc>
            </a:pPr>
            <a:r>
              <a:rPr lang="zh-CN" altLang="en-US"/>
              <a:t>在模板中使用原生</a:t>
            </a:r>
            <a:r>
              <a:rPr lang="en-US" altLang="zh-CN"/>
              <a:t>PHP</a:t>
            </a:r>
            <a:r>
              <a:rPr lang="zh-CN" altLang="en-US"/>
              <a:t>代码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&lt;?php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//支持书写原生php代码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</a:t>
            </a:r>
            <a:r>
              <a:rPr lang="en-US" altLang="zh-CN"/>
              <a:t>echo $name;</a:t>
            </a:r>
            <a:endParaRPr lang="en-US" altLang="zh-CN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?&gt;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或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@php</a:t>
            </a:r>
            <a:endParaRPr lang="zh-CN" altLang="en-US"/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/>
              <a:t>    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echo $name;</a:t>
            </a:r>
            <a:endParaRPr lang="en-US" altLang="zh-CN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@endphp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</a:t>
            </a:r>
            <a:r>
              <a:rPr lang="zh-CN" altLang="en-US" smtClean="0"/>
              <a:t>模板中的</a:t>
            </a:r>
            <a:r>
              <a:rPr lang="en-US" altLang="zh-CN" smtClean="0"/>
              <a:t>URL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url('</a:t>
            </a:r>
            <a:r>
              <a:rPr lang="zh-CN" altLang="en-US" smtClean="0"/>
              <a:t>路由名称</a:t>
            </a:r>
            <a:r>
              <a:rPr lang="en-US" altLang="zh-CN" smtClean="0"/>
              <a:t>')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route('</a:t>
            </a:r>
            <a:r>
              <a:rPr lang="zh-CN" altLang="en-US" smtClean="0">
                <a:solidFill>
                  <a:srgbClr val="FF0000"/>
                </a:solidFill>
              </a:rPr>
              <a:t>路由别名</a:t>
            </a:r>
            <a:r>
              <a:rPr lang="en-US" altLang="zh-CN" smtClean="0">
                <a:solidFill>
                  <a:srgbClr val="FF0000"/>
                </a:solidFill>
              </a:rPr>
              <a:t>')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/>
              <a:t>action('</a:t>
            </a:r>
            <a:r>
              <a:rPr lang="zh-CN" altLang="en-US" smtClean="0"/>
              <a:t>控制器</a:t>
            </a:r>
            <a:r>
              <a:rPr lang="en-US" altLang="zh-CN" smtClean="0"/>
              <a:t>@</a:t>
            </a:r>
            <a:r>
              <a:rPr lang="zh-CN" altLang="en-US" smtClean="0"/>
              <a:t>方法</a:t>
            </a:r>
            <a:r>
              <a:rPr lang="en-US" altLang="zh-CN" smtClean="0"/>
              <a:t>')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流程控制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if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unless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switch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mtClean="0"/>
              <a:t>for</a:t>
            </a:r>
            <a:endParaRPr lang="en-US" altLang="zh-CN" smtClean="0"/>
          </a:p>
          <a:p>
            <a:r>
              <a:rPr lang="en-US" altLang="zh-CN" smtClean="0"/>
              <a:t>while</a:t>
            </a:r>
            <a:endParaRPr lang="en-US" altLang="zh-CN"/>
          </a:p>
          <a:p>
            <a:r>
              <a:rPr lang="en-US" altLang="zh-CN"/>
              <a:t>foreach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zh-CN" altLang="en-US"/>
              <a:t>条件控制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7285"/>
            <a:ext cx="10515600" cy="5353050"/>
          </a:xfrm>
        </p:spPr>
        <p:txBody>
          <a:bodyPr>
            <a:normAutofit fontScale="97500" lnSpcReduction="10000"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if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可以使用 @if , @elseif ,  @else 和 @endif 来构造 if 语句，这些指令函数和 PHP 的相同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@if ($num== 1)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.....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@elseif ($num &gt; 1)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......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@else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......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 smtClean="0"/>
              <a:t>@endif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unless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 sz="2400"/>
              <a:t>if</a:t>
            </a:r>
            <a:r>
              <a:rPr lang="zh-CN" altLang="en-US" sz="2400"/>
              <a:t>的反向判断</a:t>
            </a:r>
            <a:r>
              <a:rPr lang="en-US" altLang="zh-CN" sz="2400"/>
              <a:t>,</a:t>
            </a:r>
            <a:r>
              <a:rPr lang="zh-CN" altLang="en-US" sz="2400"/>
              <a:t>除</a:t>
            </a:r>
            <a:r>
              <a:rPr lang="en-US" altLang="zh-CN" sz="2400"/>
              <a:t>....</a:t>
            </a:r>
            <a:r>
              <a:rPr lang="zh-CN" altLang="en-US" sz="2400"/>
              <a:t>外</a:t>
            </a:r>
            <a:endParaRPr lang="zh-CN" altLang="en-US" sz="2400"/>
          </a:p>
          <a:p>
            <a:pPr marL="914400" lvl="2" indent="0">
              <a:buNone/>
            </a:pPr>
            <a:r>
              <a:rPr lang="zh-CN" altLang="en-US" sz="2000"/>
              <a:t>@unless (</a:t>
            </a:r>
            <a:r>
              <a:rPr lang="en-US" altLang="zh-CN">
                <a:sym typeface="+mn-ea"/>
              </a:rPr>
              <a:t>$num== 1</a:t>
            </a:r>
            <a:r>
              <a:rPr lang="zh-CN" altLang="en-US" sz="2000"/>
              <a:t>)</a:t>
            </a:r>
            <a:endParaRPr lang="zh-CN" altLang="en-US" sz="2000"/>
          </a:p>
          <a:p>
            <a:pPr marL="914400" lvl="2" indent="0">
              <a:buNone/>
            </a:pPr>
            <a:r>
              <a:rPr lang="zh-CN" altLang="en-US" sz="2000"/>
              <a:t>    </a:t>
            </a:r>
            <a:r>
              <a:rPr lang="en-US" altLang="zh-CN" sz="2000"/>
              <a:t>//</a:t>
            </a:r>
            <a:r>
              <a:rPr lang="zh-CN" altLang="en-US" sz="2000"/>
              <a:t>除了</a:t>
            </a:r>
            <a:r>
              <a:rPr lang="en-US" altLang="zh-CN" sz="2000"/>
              <a:t>$num</a:t>
            </a:r>
            <a:r>
              <a:rPr lang="zh-CN" altLang="en-US" sz="2000"/>
              <a:t>等于</a:t>
            </a:r>
            <a:r>
              <a:rPr lang="en-US" altLang="zh-CN" sz="2000"/>
              <a:t>1</a:t>
            </a:r>
            <a:r>
              <a:rPr lang="zh-CN" altLang="en-US" sz="2000"/>
              <a:t>的情况之外</a:t>
            </a:r>
            <a:endParaRPr lang="zh-CN" altLang="en-US" sz="2000"/>
          </a:p>
          <a:p>
            <a:pPr marL="914400" lvl="2" indent="0">
              <a:buNone/>
            </a:pPr>
            <a:r>
              <a:rPr lang="zh-CN" altLang="en-US" sz="2000"/>
              <a:t>@endunless</a:t>
            </a:r>
            <a:endParaRPr lang="zh-CN" altLang="en-US" sz="2000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2030</Words>
  <Application>WPS 演示</Application>
  <PresentationFormat>自定义</PresentationFormat>
  <Paragraphs>186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PowerPoint 演示文稿</vt:lpstr>
      <vt:lpstr>PowerPoint 演示文稿</vt:lpstr>
      <vt:lpstr> Blade模板引擎</vt:lpstr>
      <vt:lpstr>1 数据输出</vt:lpstr>
      <vt:lpstr>PowerPoint 演示文稿</vt:lpstr>
      <vt:lpstr>2 模板中的URL</vt:lpstr>
      <vt:lpstr>2.3 流程控制</vt:lpstr>
      <vt:lpstr>2.3.1 条件控制</vt:lpstr>
      <vt:lpstr>PowerPoint 演示文稿</vt:lpstr>
      <vt:lpstr>2.3.2 循环控制</vt:lpstr>
      <vt:lpstr>2.3.3 数组遍历</vt:lpstr>
      <vt:lpstr>2.3 文件包含</vt:lpstr>
      <vt:lpstr>2.1 模板继承</vt:lpstr>
      <vt:lpstr>2.6 静态资源管理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721</cp:revision>
  <dcterms:created xsi:type="dcterms:W3CDTF">2016-09-06T02:25:00Z</dcterms:created>
  <dcterms:modified xsi:type="dcterms:W3CDTF">2019-09-30T03:27:45Z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