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345" r:id="rId5"/>
    <p:sldId id="338" r:id="rId6"/>
    <p:sldId id="340" r:id="rId7"/>
    <p:sldId id="341" r:id="rId8"/>
    <p:sldId id="342" r:id="rId9"/>
    <p:sldId id="367" r:id="rId10"/>
    <p:sldId id="368" r:id="rId11"/>
    <p:sldId id="369" r:id="rId12"/>
    <p:sldId id="370" r:id="rId13"/>
    <p:sldId id="371" r:id="rId14"/>
    <p:sldId id="346" r:id="rId15"/>
    <p:sldId id="349" r:id="rId16"/>
    <p:sldId id="348" r:id="rId17"/>
    <p:sldId id="357" r:id="rId18"/>
    <p:sldId id="365" r:id="rId19"/>
    <p:sldId id="372" r:id="rId20"/>
    <p:sldId id="26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9"/>
    <p:restoredTop sz="87304"/>
  </p:normalViewPr>
  <p:slideViewPr>
    <p:cSldViewPr snapToGrid="0" snapToObjects="1">
      <p:cViewPr varScale="1">
        <p:scale>
          <a:sx n="114" d="100"/>
          <a:sy n="114" d="100"/>
        </p:scale>
        <p:origin x="-7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457200" lvl="1" indent="0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NameVirtualHost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172.16.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4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.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10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0</a:t>
            </a:r>
            <a:r>
              <a:rPr lang="zh-CN" altLang="en-US">
                <a:sym typeface="+mn-ea"/>
              </a:rPr>
              <a:t>:80</a:t>
            </a:r>
            <a:endParaRPr lang="zh-CN" altLang="en-US"/>
          </a:p>
          <a:p>
            <a:pPr marL="457200" lvl="1" indent="0">
              <a:lnSpc>
                <a:spcPct val="100000"/>
              </a:lnSpc>
              <a:buNone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&lt;VirtualHost </a:t>
            </a:r>
            <a:r>
              <a:rPr lang="en-US">
                <a:sym typeface="+mn-ea"/>
              </a:rPr>
              <a:t>*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80&gt;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DocumentRoot "E: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>
                <a:sym typeface="+mn-ea"/>
              </a:rPr>
              <a:t>yhshop/public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ServerName www.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yhshop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.com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&lt;Directory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"E:/yhshop/public"</a:t>
            </a:r>
            <a:r>
              <a:rPr lang="zh-CN" altLang="en-US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 </a:t>
            </a:r>
            <a:endParaRPr lang="zh-CN" altLang="en-US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Options FollowSymLinks ExecCGI</a:t>
            </a:r>
            <a:endParaRPr lang="zh-CN" altLang="en-US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DirectoryIndex </a:t>
            </a:r>
            <a:r>
              <a:rPr lang="en-US" altLang="zh-CN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index</a:t>
            </a:r>
            <a:r>
              <a:rPr lang="zh-CN" altLang="en-US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.php</a:t>
            </a:r>
            <a:endParaRPr lang="zh-CN" altLang="en-US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Order Allow,Deny </a:t>
            </a:r>
            <a:endParaRPr lang="zh-CN" altLang="en-US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Allow from all </a:t>
            </a:r>
            <a:endParaRPr lang="zh-CN" altLang="en-US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&lt;/Directory&gt;</a:t>
            </a:r>
            <a:endParaRPr lang="zh-CN" altLang="en-US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&lt;/VirtualHost&gt;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503660" y="6539865"/>
            <a:ext cx="62992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1795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5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Wingdings" panose="05000000000000000000" charset="0"/>
        <a:buChar char="v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charset="0"/>
        <a:buChar char="ü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3097" y="3011012"/>
            <a:ext cx="4246880" cy="13220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575339" y="871432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4840" y="1132840"/>
            <a:ext cx="9147175" cy="3900170"/>
          </a:xfrm>
        </p:spPr>
        <p:txBody>
          <a:bodyPr>
            <a:normAutofit fontScale="30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96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conf/extra/httpd-vhosts.conf</a:t>
            </a:r>
            <a:endParaRPr lang="zh-CN" altLang="en-US" sz="9600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sym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zh-CN" altLang="en-US" sz="5025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5025">
                <a:latin typeface="微软雅黑" panose="020B0503020204020204" pitchFamily="34" charset="-122"/>
                <a:ea typeface="微软雅黑" panose="020B0503020204020204" pitchFamily="34" charset="-122"/>
              </a:rPr>
              <a:t>&lt;VirtualHost </a:t>
            </a:r>
            <a:r>
              <a:rPr lang="en-US" sz="5025">
                <a:sym typeface="+mn-ea"/>
              </a:rPr>
              <a:t>*</a:t>
            </a:r>
            <a:r>
              <a:rPr lang="en-US" altLang="zh-CN" sz="5025">
                <a:sym typeface="+mn-ea"/>
              </a:rPr>
              <a:t>:</a:t>
            </a:r>
            <a:r>
              <a:rPr lang="zh-CN" altLang="en-US" sz="5025">
                <a:latin typeface="微软雅黑" panose="020B0503020204020204" pitchFamily="34" charset="-122"/>
                <a:ea typeface="微软雅黑" panose="020B0503020204020204" pitchFamily="34" charset="-122"/>
              </a:rPr>
              <a:t>80&gt;</a:t>
            </a:r>
            <a:endParaRPr lang="zh-CN" altLang="en-US" sz="5025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5025">
                <a:latin typeface="微软雅黑" panose="020B0503020204020204" pitchFamily="34" charset="-122"/>
                <a:ea typeface="微软雅黑" panose="020B0503020204020204" pitchFamily="34" charset="-122"/>
              </a:rPr>
              <a:t>    DocumentRoot "E:</a:t>
            </a:r>
            <a:r>
              <a:rPr lang="en-US" altLang="zh-CN" sz="5025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5025">
                <a:sym typeface="+mn-ea"/>
              </a:rPr>
              <a:t>yhshop/public</a:t>
            </a:r>
            <a:r>
              <a:rPr lang="zh-CN" altLang="en-US" sz="5025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endParaRPr lang="zh-CN" altLang="en-US" sz="5025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5025">
                <a:latin typeface="微软雅黑" panose="020B0503020204020204" pitchFamily="34" charset="-122"/>
                <a:ea typeface="微软雅黑" panose="020B0503020204020204" pitchFamily="34" charset="-122"/>
              </a:rPr>
              <a:t>    ServerName www.</a:t>
            </a:r>
            <a:r>
              <a:rPr lang="en-US" altLang="zh-CN" sz="5025">
                <a:latin typeface="微软雅黑" panose="020B0503020204020204" pitchFamily="34" charset="-122"/>
                <a:ea typeface="微软雅黑" panose="020B0503020204020204" pitchFamily="34" charset="-122"/>
              </a:rPr>
              <a:t>yhshop</a:t>
            </a:r>
            <a:r>
              <a:rPr lang="zh-CN" altLang="en-US" sz="5025">
                <a:latin typeface="微软雅黑" panose="020B0503020204020204" pitchFamily="34" charset="-122"/>
                <a:ea typeface="微软雅黑" panose="020B0503020204020204" pitchFamily="34" charset="-122"/>
              </a:rPr>
              <a:t>.com</a:t>
            </a:r>
            <a:endParaRPr lang="zh-CN" altLang="en-US" sz="5025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5025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5025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&lt;Directory</a:t>
            </a:r>
            <a:r>
              <a:rPr lang="zh-CN" altLang="en-US" sz="5025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5025">
                <a:solidFill>
                  <a:schemeClr val="bg2">
                    <a:lumMod val="75000"/>
                  </a:schemeClr>
                </a:solidFill>
                <a:sym typeface="+mn-ea"/>
              </a:rPr>
              <a:t>"E:/yhshop/public"</a:t>
            </a:r>
            <a:r>
              <a:rPr lang="zh-CN" altLang="en-US" sz="5025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endParaRPr lang="zh-CN" altLang="en-US" sz="5025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5025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DirectoryIndex </a:t>
            </a:r>
            <a:r>
              <a:rPr lang="en-US" altLang="zh-CN" sz="5025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5025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.php</a:t>
            </a:r>
            <a:endParaRPr lang="zh-CN" altLang="en-US" sz="5025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5025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Order Allow,Deny </a:t>
            </a:r>
            <a:endParaRPr lang="zh-CN" altLang="en-US" sz="5025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5025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Allow from all </a:t>
            </a:r>
            <a:endParaRPr lang="zh-CN" altLang="en-US" sz="5025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5025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&lt;/Directory&gt;</a:t>
            </a:r>
            <a:endParaRPr lang="zh-CN" altLang="en-US" sz="5025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5025">
                <a:latin typeface="微软雅黑" panose="020B0503020204020204" pitchFamily="34" charset="-122"/>
                <a:ea typeface="微软雅黑" panose="020B0503020204020204" pitchFamily="34" charset="-122"/>
              </a:rPr>
              <a:t>&lt;/VirtualHost&gt;</a:t>
            </a:r>
            <a:endParaRPr lang="zh-CN" altLang="en-US" sz="502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4.3 </a:t>
            </a:r>
            <a:r>
              <a:rPr lang="zh-CN" altLang="en-US"/>
              <a:t>配置虚拟主机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28320" y="934720"/>
            <a:ext cx="10358120" cy="2507827"/>
          </a:xfrm>
        </p:spPr>
        <p:txBody>
          <a:bodyPr>
            <a:normAutofit/>
          </a:bodyPr>
          <a:lstStyle/>
          <a:p>
            <a:pPr lvl="0" eaLnBrk="0" hangingPunct="0">
              <a:lnSpc>
                <a:spcPct val="120000"/>
              </a:lnSpc>
              <a:spcBef>
                <a:spcPct val="20000"/>
              </a:spcBef>
              <a:buClr>
                <a:srgbClr val="00B0F0"/>
              </a:buClr>
              <a:buSzPct val="100000"/>
              <a:buFont typeface="Wingdings" panose="05000000000000000000" charset="0"/>
              <a:buChar char="v"/>
            </a:pP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重启</a:t>
            </a:r>
            <a:r>
              <a:rPr lang="en-US" altLang="zh-CN" sz="2665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apache</a:t>
            </a:r>
            <a:endParaRPr lang="en-US" altLang="zh-CN" sz="2665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457200" lvl="1" indent="0" eaLnBrk="0" hangingPunct="0">
              <a:lnSpc>
                <a:spcPct val="120000"/>
              </a:lnSpc>
              <a:spcBef>
                <a:spcPct val="20000"/>
              </a:spcBef>
              <a:buClr>
                <a:srgbClr val="00B0F0"/>
              </a:buClr>
              <a:buSzPct val="100000"/>
              <a:buFont typeface="Wingdings" panose="05000000000000000000" charset="0"/>
              <a:buNone/>
            </a:pPr>
            <a:endParaRPr lang="en-US" altLang="x-none" sz="3200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None/>
            </a:pPr>
            <a:endParaRPr lang="en-US" altLang="x-none" sz="3200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0563" y="-54017"/>
            <a:ext cx="10972800" cy="1143000"/>
          </a:xfrm>
        </p:spPr>
        <p:txBody>
          <a:bodyPr/>
          <a:lstStyle/>
          <a:p>
            <a:r>
              <a:rPr lang="en-US"/>
              <a:t>4.4 </a:t>
            </a:r>
            <a:r>
              <a:rPr lang="zh-CN" altLang="en-US"/>
              <a:t>重启</a:t>
            </a:r>
            <a:r>
              <a:rPr lang="en-US" altLang="zh-CN"/>
              <a:t>apache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 </a:t>
            </a:r>
            <a:r>
              <a:rPr lang="zh-CN" altLang="en-US"/>
              <a:t>数据库设计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参考并提交文档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 </a:t>
            </a:r>
            <a:r>
              <a:rPr lang="zh-CN" altLang="en-US"/>
              <a:t>相关插件准备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验证码</a:t>
            </a:r>
            <a:endParaRPr lang="zh-CN" altLang="en-US"/>
          </a:p>
          <a:p>
            <a:r>
              <a:rPr lang="zh-CN" altLang="en-US"/>
              <a:t>图像处理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7 </a:t>
            </a:r>
            <a:r>
              <a:rPr lang="zh-CN" altLang="en-US"/>
              <a:t>项目模块化设计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46480"/>
            <a:ext cx="10515600" cy="4646930"/>
          </a:xfrm>
        </p:spPr>
        <p:txBody>
          <a:bodyPr>
            <a:normAutofit fontScale="97500"/>
          </a:bodyPr>
          <a:lstStyle/>
          <a:p>
            <a:r>
              <a:rPr lang="zh-CN" altLang="en-US"/>
              <a:t>控制器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>
                <a:sym typeface="+mn-ea"/>
              </a:rPr>
              <a:t>视图</a:t>
            </a:r>
            <a:endParaRPr lang="zh-CN" altLang="en-US"/>
          </a:p>
          <a:p>
            <a:endParaRPr lang="zh-CN" altLang="en-US"/>
          </a:p>
          <a:p>
            <a:pPr>
              <a:buNone/>
            </a:pPr>
            <a:endParaRPr lang="zh-CN" altLang="en-US"/>
          </a:p>
          <a:p>
            <a:endParaRPr lang="en-US" altLang="zh-CN" smtClean="0">
              <a:sym typeface="+mn-ea"/>
            </a:endParaRPr>
          </a:p>
          <a:p>
            <a:r>
              <a:rPr lang="zh-CN" altLang="en-US" smtClean="0">
                <a:sym typeface="+mn-ea"/>
              </a:rPr>
              <a:t>路</a:t>
            </a:r>
            <a:r>
              <a:rPr lang="zh-CN" altLang="en-US">
                <a:sym typeface="+mn-ea"/>
              </a:rPr>
              <a:t>由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7745" y="1046480"/>
            <a:ext cx="1841249" cy="10798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745" y="2185062"/>
            <a:ext cx="1874760" cy="18327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85" y="4695825"/>
            <a:ext cx="2286000" cy="11944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730" y="4683760"/>
            <a:ext cx="3759835" cy="1206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0585" y="2890520"/>
            <a:ext cx="4751070" cy="29997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 </a:t>
            </a:r>
            <a:r>
              <a:rPr lang="zh-CN" altLang="en-US"/>
              <a:t>开发规范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属性和方法的命名使用小驼峰方式，例如 </a:t>
            </a:r>
            <a:r>
              <a:rPr lang="en-US" altLang="zh-CN"/>
              <a:t>goodsAdd()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数据表和字段采用小写加下划线方式命名，并统一表前缀</a:t>
            </a:r>
            <a:endParaRPr lang="zh-CN" altLang="en-US"/>
          </a:p>
          <a:p>
            <a:r>
              <a:rPr lang="zh-CN" altLang="en-US"/>
              <a:t>数据表主键名称统一为</a:t>
            </a:r>
            <a:r>
              <a:rPr lang="en-US" altLang="zh-CN"/>
              <a:t>id</a:t>
            </a:r>
            <a:endParaRPr lang="en-US" altLang="zh-CN"/>
          </a:p>
          <a:p>
            <a:r>
              <a:rPr lang="en-US" altLang="zh-CN"/>
              <a:t>要有独立域名</a:t>
            </a:r>
            <a:endParaRPr lang="en-US" altLang="zh-CN"/>
          </a:p>
          <a:p>
            <a:r>
              <a:rPr lang="en-US" altLang="zh-CN"/>
              <a:t>要有对应的虚拟主机</a:t>
            </a:r>
            <a:endParaRPr lang="en-US" altLang="zh-CN"/>
          </a:p>
          <a:p>
            <a:r>
              <a:rPr lang="en-US" altLang="zh-CN"/>
              <a:t>数据库采用教师机作为数据库服务器 10.50.0.158：3306</a:t>
            </a:r>
            <a:endParaRPr lang="en-US" altLang="zh-CN"/>
          </a:p>
          <a:p>
            <a:pPr lvl="1"/>
            <a:r>
              <a:rPr lang="en-US" altLang="zh-CN"/>
              <a:t>第一组 数据库名 one      账户：one 密码：one</a:t>
            </a:r>
            <a:endParaRPr lang="en-US" altLang="zh-CN"/>
          </a:p>
          <a:p>
            <a:pPr lvl="0"/>
            <a:r>
              <a:rPr lang="zh-CN" altLang="en-US"/>
              <a:t>采用</a:t>
            </a:r>
            <a:r>
              <a:rPr lang="en-US" altLang="zh-CN"/>
              <a:t>svn</a:t>
            </a:r>
            <a:r>
              <a:rPr lang="zh-CN" altLang="en-US"/>
              <a:t>进行版本控制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 SVN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组长</a:t>
            </a:r>
            <a:endParaRPr lang="zh-CN" altLang="en-US"/>
          </a:p>
          <a:p>
            <a:pPr lvl="1"/>
            <a:r>
              <a:rPr lang="zh-CN" altLang="en-US" sz="2400"/>
              <a:t>安装</a:t>
            </a:r>
            <a:r>
              <a:rPr lang="en-US" altLang="zh-CN" sz="2400"/>
              <a:t>svn</a:t>
            </a:r>
            <a:r>
              <a:rPr lang="zh-CN" altLang="en-US" sz="2400"/>
              <a:t>服务端，创建账户、仓库</a:t>
            </a:r>
            <a:endParaRPr lang="zh-CN" altLang="en-US" sz="2400"/>
          </a:p>
          <a:p>
            <a:pPr lvl="1"/>
            <a:r>
              <a:rPr lang="zh-CN" altLang="en-US" sz="2400"/>
              <a:t>安装</a:t>
            </a:r>
            <a:r>
              <a:rPr lang="en-US" altLang="zh-CN" sz="2400"/>
              <a:t>svn</a:t>
            </a:r>
            <a:r>
              <a:rPr lang="zh-CN" altLang="en-US" sz="2400"/>
              <a:t>客户端</a:t>
            </a:r>
            <a:r>
              <a:rPr lang="en-US" altLang="zh-CN" sz="2400"/>
              <a:t>,</a:t>
            </a:r>
            <a:r>
              <a:rPr lang="zh-CN" altLang="en-US" sz="2400"/>
              <a:t>将项目更新至服务器仓库</a:t>
            </a:r>
            <a:endParaRPr lang="zh-CN" altLang="en-US" sz="2400"/>
          </a:p>
          <a:p>
            <a:r>
              <a:rPr lang="zh-CN" altLang="en-US"/>
              <a:t>组员</a:t>
            </a:r>
            <a:endParaRPr lang="zh-CN" altLang="en-US"/>
          </a:p>
          <a:p>
            <a:pPr lvl="1"/>
            <a:r>
              <a:rPr lang="zh-CN" altLang="en-US"/>
              <a:t>安装</a:t>
            </a:r>
            <a:r>
              <a:rPr lang="en-US" altLang="zh-CN"/>
              <a:t>svn</a:t>
            </a:r>
            <a:r>
              <a:rPr lang="zh-CN" altLang="en-US"/>
              <a:t>客户端</a:t>
            </a:r>
            <a:endParaRPr lang="zh-CN" altLang="en-US"/>
          </a:p>
          <a:p>
            <a:pPr lvl="1"/>
            <a:r>
              <a:rPr lang="zh-CN" altLang="en-US"/>
              <a:t>将项目</a:t>
            </a:r>
            <a:r>
              <a:rPr lang="en-US" altLang="zh-CN"/>
              <a:t>checkout</a:t>
            </a:r>
            <a:r>
              <a:rPr lang="zh-CN" altLang="en-US"/>
              <a:t>至本地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注意：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切记自己的代码和数据每天做好备份</a:t>
            </a:r>
            <a:r>
              <a:rPr lang="en-US" altLang="zh-CN" smtClean="0"/>
              <a:t>!!!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272415" y="1325245"/>
            <a:ext cx="7160260" cy="3357245"/>
          </a:xfrm>
        </p:spPr>
        <p:txBody>
          <a:bodyPr>
            <a:normAutofit fontScale="67500" lnSpcReduction="20000"/>
          </a:bodyPr>
          <a:lstStyle/>
          <a:p>
            <a:r>
              <a:rPr lang="zh-CN" altLang="en-US"/>
              <a:t>市场调研    （市场部）</a:t>
            </a:r>
            <a:endParaRPr lang="zh-CN" altLang="en-US"/>
          </a:p>
          <a:p>
            <a:r>
              <a:rPr lang="zh-CN" altLang="en-US"/>
              <a:t>需求分析    （公司产品企划部）</a:t>
            </a:r>
            <a:endParaRPr lang="zh-CN" altLang="en-US"/>
          </a:p>
          <a:p>
            <a:r>
              <a:rPr lang="zh-CN" altLang="en-US"/>
              <a:t>产品原型  </a:t>
            </a:r>
            <a:r>
              <a:rPr lang="zh-CN" altLang="en-US" smtClean="0"/>
              <a:t>  （</a:t>
            </a:r>
            <a:r>
              <a:rPr lang="zh-CN" altLang="en-US"/>
              <a:t>产品经理）</a:t>
            </a:r>
            <a:endParaRPr lang="zh-CN" altLang="en-US"/>
          </a:p>
          <a:p>
            <a:r>
              <a:rPr lang="zh-CN" altLang="en-US"/>
              <a:t>效果图        （</a:t>
            </a:r>
            <a:r>
              <a:rPr lang="en-US" altLang="zh-CN"/>
              <a:t>UI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前端页面    （前端工程师）</a:t>
            </a:r>
            <a:endParaRPr lang="zh-CN" altLang="en-US"/>
          </a:p>
          <a:p>
            <a:r>
              <a:rPr lang="zh-CN" altLang="en-US"/>
              <a:t>功能实现    （</a:t>
            </a:r>
            <a:r>
              <a:rPr lang="en-US" altLang="zh-CN"/>
              <a:t>PHP</a:t>
            </a:r>
            <a:r>
              <a:rPr lang="zh-CN" altLang="en-US"/>
              <a:t>工程师）</a:t>
            </a:r>
            <a:endParaRPr lang="zh-CN" altLang="en-US"/>
          </a:p>
          <a:p>
            <a:r>
              <a:rPr lang="zh-CN" altLang="en-US"/>
              <a:t>内部测试    （测试工程师  白盒  灰盒  黑盒）   </a:t>
            </a:r>
            <a:r>
              <a:rPr lang="en-US" altLang="zh-CN"/>
              <a:t>bug</a:t>
            </a:r>
            <a:r>
              <a:rPr lang="zh-CN" altLang="en-US"/>
              <a:t>修复</a:t>
            </a:r>
            <a:endParaRPr lang="zh-CN" altLang="en-US"/>
          </a:p>
          <a:p>
            <a:r>
              <a:rPr lang="zh-CN" altLang="en-US"/>
              <a:t>线上试运行                                                      </a:t>
            </a:r>
            <a:r>
              <a:rPr lang="en-US" altLang="zh-CN"/>
              <a:t>bug</a:t>
            </a:r>
            <a:r>
              <a:rPr lang="zh-CN" altLang="en-US"/>
              <a:t>修复</a:t>
            </a:r>
            <a:endParaRPr lang="zh-CN" altLang="en-US"/>
          </a:p>
          <a:p>
            <a:r>
              <a:rPr lang="zh-CN" altLang="en-US"/>
              <a:t>网站的优化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一、项目开发流程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686040" y="1772920"/>
            <a:ext cx="664633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网</a:t>
            </a:r>
            <a:endParaRPr lang="zh-CN" altLang="en-US" sz="2400"/>
          </a:p>
          <a:p>
            <a:r>
              <a:rPr lang="zh-CN" altLang="en-US" sz="2400"/>
              <a:t>站</a:t>
            </a:r>
            <a:endParaRPr lang="zh-CN" altLang="en-US" sz="2400"/>
          </a:p>
          <a:p>
            <a:r>
              <a:rPr lang="zh-CN" altLang="en-US" sz="2400"/>
              <a:t>推</a:t>
            </a:r>
            <a:endParaRPr lang="zh-CN" altLang="en-US" sz="2400"/>
          </a:p>
          <a:p>
            <a:r>
              <a:rPr lang="zh-CN" altLang="en-US" sz="2400"/>
              <a:t>广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二、准备工作（项目主管）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18236"/>
            <a:ext cx="10515600" cy="5341288"/>
          </a:xfrm>
        </p:spPr>
        <p:txBody>
          <a:bodyPr>
            <a:normAutofit fontScale="90000" lnSpcReduction="10000"/>
          </a:bodyPr>
          <a:lstStyle/>
          <a:p>
            <a:r>
              <a:rPr lang="zh-CN" altLang="en-US"/>
              <a:t>项目需求分析</a:t>
            </a:r>
            <a:endParaRPr lang="zh-CN" altLang="en-US"/>
          </a:p>
          <a:p>
            <a:r>
              <a:rPr lang="zh-CN" altLang="en-US"/>
              <a:t>功能模块划分</a:t>
            </a:r>
            <a:endParaRPr lang="zh-CN" altLang="en-US"/>
          </a:p>
          <a:p>
            <a:r>
              <a:rPr lang="zh-CN" altLang="en-US"/>
              <a:t>功能模块分配</a:t>
            </a:r>
            <a:endParaRPr lang="zh-CN" altLang="en-US"/>
          </a:p>
          <a:p>
            <a:r>
              <a:rPr lang="zh-CN" altLang="en-US"/>
              <a:t>确定完成工期</a:t>
            </a:r>
            <a:endParaRPr lang="zh-CN" altLang="en-US"/>
          </a:p>
          <a:p>
            <a:r>
              <a:rPr lang="zh-CN" altLang="en-US"/>
              <a:t>数据库设计</a:t>
            </a:r>
            <a:endParaRPr lang="zh-CN" altLang="en-US"/>
          </a:p>
          <a:p>
            <a:pPr lvl="1"/>
            <a:r>
              <a:rPr lang="zh-CN" altLang="en-US" sz="2400"/>
              <a:t>设计规范</a:t>
            </a:r>
            <a:endParaRPr lang="zh-CN" altLang="en-US" sz="2400"/>
          </a:p>
          <a:p>
            <a:pPr lvl="1"/>
            <a:r>
              <a:rPr lang="zh-CN" altLang="en-US" sz="2400"/>
              <a:t>项目接入数据库</a:t>
            </a:r>
            <a:endParaRPr lang="zh-CN" altLang="en-US" sz="2400"/>
          </a:p>
          <a:p>
            <a:r>
              <a:rPr lang="zh-CN" altLang="en-US"/>
              <a:t>项目模块化设计</a:t>
            </a:r>
            <a:endParaRPr lang="zh-CN" altLang="en-US"/>
          </a:p>
          <a:p>
            <a:pPr lvl="1"/>
            <a:r>
              <a:rPr lang="zh-CN" altLang="en-US" sz="2400"/>
              <a:t>前台</a:t>
            </a:r>
            <a:endParaRPr lang="zh-CN" altLang="en-US" sz="2400"/>
          </a:p>
          <a:p>
            <a:pPr lvl="1"/>
            <a:r>
              <a:rPr lang="zh-CN" altLang="en-US" sz="2400"/>
              <a:t>后台</a:t>
            </a:r>
            <a:endParaRPr lang="zh-CN" altLang="en-US" sz="2400"/>
          </a:p>
          <a:p>
            <a:pPr lvl="0"/>
            <a:r>
              <a:rPr lang="zh-CN" altLang="en-US" sz="2800"/>
              <a:t>相关插件准备</a:t>
            </a:r>
            <a:endParaRPr lang="zh-CN" altLang="en-US" sz="2400"/>
          </a:p>
          <a:p>
            <a:pPr lvl="0"/>
            <a:r>
              <a:rPr lang="en-US" altLang="zh-CN" sz="2800"/>
              <a:t>SVN</a:t>
            </a:r>
            <a:endParaRPr lang="en-US" altLang="zh-CN" sz="2800"/>
          </a:p>
          <a:p>
            <a:pPr lvl="0"/>
            <a:r>
              <a:rPr lang="zh-CN" altLang="en-US" sz="2800"/>
              <a:t>虚拟主机的实现</a:t>
            </a:r>
            <a:endParaRPr lang="zh-CN" altLang="en-US" sz="2800"/>
          </a:p>
          <a:p>
            <a:pPr lvl="0"/>
            <a:endParaRPr lang="zh-CN" altLang="en-US" sz="2800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 </a:t>
            </a:r>
            <a:r>
              <a:rPr lang="zh-CN" altLang="en-US"/>
              <a:t>功能模块划分 </a:t>
            </a:r>
            <a:endParaRPr lang="zh-CN" altLang="en-US"/>
          </a:p>
        </p:txBody>
      </p:sp>
      <p:pic>
        <p:nvPicPr>
          <p:cNvPr id="5" name="图片 4" descr="后台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055" y="1952625"/>
            <a:ext cx="5085080" cy="3234690"/>
          </a:xfrm>
          <a:prstGeom prst="rect">
            <a:avLst/>
          </a:prstGeom>
        </p:spPr>
      </p:pic>
      <p:pic>
        <p:nvPicPr>
          <p:cNvPr id="6" name="图片 5" descr="前台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135" y="2056765"/>
            <a:ext cx="5448935" cy="3282315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253140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/>
              <a:t>参考并提交文档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 </a:t>
            </a:r>
            <a:r>
              <a:rPr lang="zh-CN" altLang="en-US"/>
              <a:t>功能模块分配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6605" y="102644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/>
              <a:t>参考并提交文档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513840"/>
            <a:ext cx="9195435" cy="44945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 </a:t>
            </a:r>
            <a:r>
              <a:rPr lang="zh-CN" altLang="en-US"/>
              <a:t>确定完成工期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From:  </a:t>
            </a:r>
            <a:r>
              <a:rPr lang="en-US" altLang="zh-CN" b="1" smtClean="0"/>
              <a:t>2019-10-9</a:t>
            </a:r>
            <a:endParaRPr lang="en-US" altLang="zh-CN" b="1"/>
          </a:p>
          <a:p>
            <a:r>
              <a:rPr lang="en-US" altLang="zh-CN"/>
              <a:t>    To:   </a:t>
            </a:r>
            <a:r>
              <a:rPr lang="en-US" altLang="zh-CN" b="1" smtClean="0"/>
              <a:t>2019-11-5</a:t>
            </a:r>
            <a:endParaRPr lang="en-US" altLang="zh-CN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147" y="1316567"/>
            <a:ext cx="10698480" cy="2419773"/>
          </a:xfrm>
        </p:spPr>
        <p:txBody>
          <a:bodyPr>
            <a:normAutofit/>
          </a:bodyPr>
          <a:lstStyle/>
          <a:p>
            <a:r>
              <a:rPr lang="zh-CN" altLang="en-US"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j-cs"/>
                <a:sym typeface="+mn-ea"/>
              </a:rPr>
              <a:t>修改</a:t>
            </a:r>
            <a:r>
              <a:rPr lang="en-US" altLang="zh-CN" sz="2400" b="1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j-cs"/>
                <a:sym typeface="+mn-ea"/>
              </a:rPr>
              <a:t>hosts</a:t>
            </a:r>
            <a:r>
              <a:rPr lang="zh-CN" altLang="en-US"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j-cs"/>
                <a:sym typeface="+mn-ea"/>
              </a:rPr>
              <a:t>文件配置</a:t>
            </a:r>
            <a:r>
              <a:rPr lang="en-US" altLang="zh-CN"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j-cs"/>
                <a:sym typeface="+mn-ea"/>
              </a:rPr>
              <a:t>IP</a:t>
            </a:r>
            <a:r>
              <a:rPr lang="zh-CN" altLang="en-US" sz="24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j-cs"/>
                <a:sym typeface="+mn-ea"/>
              </a:rPr>
              <a:t>和域名的对应关系</a:t>
            </a:r>
            <a:endParaRPr kumimoji="0" lang="zh-CN" altLang="en-US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j-cs"/>
              <a:sym typeface="+mn-ea"/>
            </a:endParaRPr>
          </a:p>
          <a:p>
            <a:r>
              <a:rPr lang="zh-CN" altLang="en-US" sz="2400">
                <a:sym typeface="+mn-ea"/>
              </a:rPr>
              <a:t>修改</a:t>
            </a:r>
            <a:r>
              <a:rPr lang="en-US" altLang="zh-CN" sz="2400">
                <a:sym typeface="+mn-ea"/>
              </a:rPr>
              <a:t>apache</a:t>
            </a:r>
            <a:r>
              <a:rPr lang="zh-CN" altLang="en-US" sz="2400">
                <a:sym typeface="+mn-ea"/>
              </a:rPr>
              <a:t>配置文件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httpd.conf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开启虚拟主机的配置文件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sym typeface="Arial" panose="020B0604020202020204" pitchFamily="34" charset="0"/>
            </a:endParaRPr>
          </a:p>
          <a:p>
            <a:r>
              <a:rPr lang="zh-CN" altLang="en-US" sz="2400">
                <a:sym typeface="+mn-ea"/>
              </a:rPr>
              <a:t>修改</a:t>
            </a:r>
            <a:r>
              <a:rPr lang="zh-CN" altLang="en-US" sz="2400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httpd-vhosts.conf</a:t>
            </a:r>
            <a:r>
              <a:rPr lang="zh-CN" altLang="en-US" sz="2400">
                <a:sym typeface="+mn-ea"/>
              </a:rPr>
              <a:t>配置虚拟主机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重启</a:t>
            </a:r>
            <a:r>
              <a:rPr lang="en-US" altLang="zh-CN" sz="2400">
                <a:sym typeface="+mn-ea"/>
              </a:rPr>
              <a:t>apache</a:t>
            </a:r>
            <a:endParaRPr lang="en-US" altLang="zh-CN" sz="2400">
              <a:sym typeface="+mn-ea"/>
            </a:endParaRPr>
          </a:p>
          <a:p>
            <a:endParaRPr lang="en-US" altLang="zh-CN" dirty="0">
              <a:solidFill>
                <a:srgbClr val="0070C0"/>
              </a:solidFill>
              <a:sym typeface="Arial" panose="020B0604020202020204" pitchFamily="34" charset="0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、虚拟主机配置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359581" y="278531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lvl="0"/>
            <a:r>
              <a:rPr kumimoji="0" lang="en-US" altLang="zh-CN" sz="3735" b="1" i="0" u="none" strike="noStrike" kern="1200" cap="none" spc="0" normalizeH="0" baseline="0" noProof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4.1 </a:t>
            </a:r>
            <a:r>
              <a:rPr kumimoji="0" lang="zh-CN" altLang="en-US" sz="3735" b="1" i="0" u="none" strike="noStrike" kern="1200" cap="none" spc="0" normalizeH="0" baseline="0" noProof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修改</a:t>
            </a:r>
            <a:r>
              <a:rPr kumimoji="0" lang="en-US" altLang="zh-CN" sz="3735" b="1" i="0" u="none" strike="noStrike" kern="1200" cap="none" spc="0" normalizeH="0" baseline="0" noProof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hosts</a:t>
            </a:r>
            <a:r>
              <a:rPr kumimoji="0" lang="zh-CN" altLang="en-US" sz="3735" b="1" i="0" u="none" strike="noStrike" kern="1200" cap="none" spc="0" normalizeH="0" baseline="0" noProof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文件配置</a:t>
            </a:r>
            <a:r>
              <a:rPr kumimoji="0" lang="en-US" altLang="zh-CN" sz="3735" b="1" i="0" u="none" strike="noStrike" kern="1200" cap="none" spc="0" normalizeH="0" baseline="0" noProof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IP</a:t>
            </a:r>
            <a:r>
              <a:rPr kumimoji="0" lang="zh-CN" altLang="en-US" sz="3735" b="1" i="0" u="none" strike="noStrike" kern="1200" cap="none" spc="0" normalizeH="0" baseline="0" noProof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和域名的对应关系</a:t>
            </a:r>
            <a:endParaRPr kumimoji="0" lang="zh-CN" altLang="en-US" sz="3735" b="1" i="0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9410" y="1220893"/>
            <a:ext cx="11700933" cy="3869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23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C:\Windows\System32\drivers\etc</a:t>
            </a:r>
            <a:r>
              <a:rPr 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\hosts</a:t>
            </a:r>
            <a:endParaRPr lang="en-US" sz="2665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lvl="1" indent="0">
              <a:lnSpc>
                <a:spcPct val="23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    10.50.0.158  www.</a:t>
            </a:r>
            <a:r>
              <a:rPr 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yhshop</a:t>
            </a:r>
            <a:r>
              <a:rPr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.com</a:t>
            </a:r>
            <a:endParaRPr sz="2665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2" indent="0">
              <a:lnSpc>
                <a:spcPct val="23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endParaRPr sz="2665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lvl="1" indent="0">
              <a:lnSpc>
                <a:spcPct val="23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endParaRPr kumimoji="1" lang="zh-CN" altLang="en-US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/>
              <a:t>4.2 </a:t>
            </a:r>
            <a:r>
              <a:rPr lang="zh-CN" altLang="en-US"/>
              <a:t>修改</a:t>
            </a:r>
            <a:r>
              <a:rPr lang="en-US" altLang="zh-CN"/>
              <a:t>apache</a:t>
            </a:r>
            <a:r>
              <a:rPr lang="zh-CN" altLang="en-US"/>
              <a:t>配置文件</a:t>
            </a:r>
            <a:r>
              <a:rPr lang="en-US" altLang="zh-CN"/>
              <a:t>httpd.conf</a:t>
            </a:r>
            <a:endParaRPr lang="en-US" altLang="zh-CN" dirty="0">
              <a:solidFill>
                <a:srgbClr val="0070C0"/>
              </a:solidFill>
              <a:sym typeface="Arial" panose="020B0604020202020204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31800" y="1028700"/>
            <a:ext cx="11061700" cy="516382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开启虚拟主机的配置文件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   Include conf/extra/httpd-vhosts.conf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1222</Words>
  <Application>WPS 演示</Application>
  <PresentationFormat>自定义</PresentationFormat>
  <Paragraphs>145</Paragraphs>
  <Slides>18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Heiti SC Light</vt:lpstr>
      <vt:lpstr>Wingdings</vt:lpstr>
      <vt:lpstr>Arial</vt:lpstr>
      <vt:lpstr>Calibri</vt:lpstr>
      <vt:lpstr>Impact</vt:lpstr>
      <vt:lpstr>Franklin Gothic Medium</vt:lpstr>
      <vt:lpstr>Arial Unicode MS</vt:lpstr>
      <vt:lpstr>云和</vt:lpstr>
      <vt:lpstr>PowerPoint 演示文稿</vt:lpstr>
      <vt:lpstr>一、项目开发流程</vt:lpstr>
      <vt:lpstr>二、准备工作（项目主管）</vt:lpstr>
      <vt:lpstr>1 功能模块划分 </vt:lpstr>
      <vt:lpstr>2 功能模块分配</vt:lpstr>
      <vt:lpstr>3 确定完成工期</vt:lpstr>
      <vt:lpstr>4、虚拟主机配置</vt:lpstr>
      <vt:lpstr>PowerPoint 演示文稿</vt:lpstr>
      <vt:lpstr>4.2 修改apache配置文件httpd.conf</vt:lpstr>
      <vt:lpstr>4.3 配置虚拟主机</vt:lpstr>
      <vt:lpstr>4.4 重启apache</vt:lpstr>
      <vt:lpstr>5 数据库设计 </vt:lpstr>
      <vt:lpstr>6 相关插件准备</vt:lpstr>
      <vt:lpstr>7 项目模块化设计 </vt:lpstr>
      <vt:lpstr>8 开发规范 </vt:lpstr>
      <vt:lpstr>9 SVN</vt:lpstr>
      <vt:lpstr>注意：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241</cp:revision>
  <dcterms:created xsi:type="dcterms:W3CDTF">2016-09-06T02:25:00Z</dcterms:created>
  <dcterms:modified xsi:type="dcterms:W3CDTF">2019-10-09T01:04:28Z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