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64" r:id="rId5"/>
    <p:sldId id="269" r:id="rId6"/>
    <p:sldId id="270" r:id="rId7"/>
    <p:sldId id="271" r:id="rId8"/>
    <p:sldId id="272" r:id="rId9"/>
    <p:sldId id="273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73"/>
    <p:restoredTop sz="90295"/>
  </p:normalViewPr>
  <p:slideViewPr>
    <p:cSldViewPr snapToGrid="0" snapToObjects="1">
      <p:cViewPr varScale="1">
        <p:scale>
          <a:sx n="114" d="100"/>
          <a:sy n="114" d="100"/>
        </p:scale>
        <p:origin x="-912" y="-96"/>
      </p:cViewPr>
      <p:guideLst>
        <p:guide orient="horz" pos="21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812" y="2876392"/>
            <a:ext cx="7724775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jquery.validate</a:t>
            </a:r>
            <a:endParaRPr lang="en-US" altLang="zh-CN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jquery.validate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jquery.form</a:t>
            </a:r>
            <a:r>
              <a:rPr lang="zh-CN" altLang="en-US"/>
              <a:t>是一个前端表单验证插件</a:t>
            </a:r>
            <a:endParaRPr lang="zh-CN" altLang="en-US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b="1" dirty="0">
                <a:solidFill>
                  <a:srgbClr val="FF0000"/>
                </a:solidFill>
                <a:sym typeface="+mn-ea"/>
              </a:rPr>
              <a:t>引用jquery和jquery.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validate</a:t>
            </a:r>
            <a:r>
              <a:rPr b="1" dirty="0">
                <a:solidFill>
                  <a:srgbClr val="FF0000"/>
                </a:solidFill>
                <a:sym typeface="+mn-ea"/>
              </a:rPr>
              <a:t>.js</a:t>
            </a:r>
            <a:endParaRPr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&lt;script src="jquery.min.js"&gt;&lt;/script&gt;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&lt;script src="jquery.validate.min.js"&gt;&lt;/script&gt;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-115150"/>
            <a:ext cx="10515600" cy="1325563"/>
          </a:xfrm>
        </p:spPr>
        <p:txBody>
          <a:bodyPr/>
          <a:p>
            <a:r>
              <a:rPr lang="zh-CN" altLang="en-US"/>
              <a:t>基本语法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3580" y="963930"/>
            <a:ext cx="8305165" cy="5354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$('#form1').validate({</a:t>
            </a:r>
            <a:endParaRPr lang="zh-CN" altLang="en-US"/>
          </a:p>
          <a:p>
            <a:r>
              <a:rPr lang="zh-CN" altLang="en-US"/>
              <a:t>        //设置验证规则</a:t>
            </a:r>
            <a:endParaRPr lang="zh-CN" altLang="en-US"/>
          </a:p>
          <a:p>
            <a:r>
              <a:rPr lang="zh-CN" altLang="en-US"/>
              <a:t>        rules:{</a:t>
            </a:r>
            <a:endParaRPr lang="zh-CN" altLang="en-US"/>
          </a:p>
          <a:p>
            <a:r>
              <a:rPr lang="zh-CN" altLang="en-US"/>
              <a:t>            </a:t>
            </a:r>
            <a:r>
              <a:rPr lang="zh-CN" altLang="en-US" smtClean="0"/>
              <a:t>username</a:t>
            </a:r>
            <a:r>
              <a:rPr lang="zh-CN" altLang="en-US"/>
              <a:t>: {</a:t>
            </a:r>
            <a:endParaRPr lang="zh-CN" altLang="en-US"/>
          </a:p>
          <a:p>
            <a:r>
              <a:rPr lang="zh-CN" altLang="en-US"/>
              <a:t>                required: true,</a:t>
            </a:r>
            <a:endParaRPr lang="zh-CN" altLang="en-US"/>
          </a:p>
          <a:p>
            <a:r>
              <a:rPr lang="zh-CN" altLang="en-US" smtClean="0"/>
              <a:t>                minlength: 2,</a:t>
            </a:r>
            <a:endParaRPr lang="zh-CN" altLang="en-US" smtClean="0"/>
          </a:p>
          <a:p>
            <a:r>
              <a:rPr lang="zh-CN" altLang="en-US" smtClean="0"/>
              <a:t>                maxlength: 15</a:t>
            </a:r>
            <a:endParaRPr lang="zh-CN" altLang="en-US" smtClean="0"/>
          </a:p>
          <a:p>
            <a:r>
              <a:rPr lang="zh-CN" altLang="en-US" smtClean="0"/>
              <a:t>            }</a:t>
            </a:r>
            <a:endParaRPr lang="zh-CN" altLang="en-US" smtClean="0"/>
          </a:p>
          <a:p>
            <a:r>
              <a:rPr lang="zh-CN" altLang="en-US" smtClean="0"/>
              <a:t>        </a:t>
            </a:r>
            <a:r>
              <a:rPr lang="zh-CN" altLang="en-US"/>
              <a:t>},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//设置提示信息</a:t>
            </a:r>
            <a:endParaRPr lang="zh-CN" altLang="en-US"/>
          </a:p>
          <a:p>
            <a:r>
              <a:rPr lang="zh-CN" altLang="en-US"/>
              <a:t>         messages:{</a:t>
            </a:r>
            <a:endParaRPr lang="zh-CN" altLang="en-US"/>
          </a:p>
          <a:p>
            <a:r>
              <a:rPr lang="zh-CN" altLang="en-US"/>
              <a:t>                username:{</a:t>
            </a:r>
            <a:endParaRPr lang="zh-CN" altLang="en-US"/>
          </a:p>
          <a:p>
            <a:r>
              <a:rPr lang="zh-CN" altLang="en-US"/>
              <a:t>                     required:"必须填写用户名" ,</a:t>
            </a:r>
            <a:endParaRPr lang="zh-CN" altLang="en-US"/>
          </a:p>
          <a:p>
            <a:r>
              <a:rPr lang="zh-CN" altLang="en-US"/>
              <a:t>                     minlength:"用户名长度小于2位",</a:t>
            </a:r>
            <a:endParaRPr lang="zh-CN" altLang="en-US"/>
          </a:p>
          <a:p>
            <a:r>
              <a:rPr lang="zh-CN" altLang="en-US"/>
              <a:t>                     maxlength:"用户名长度大于15位"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})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>
                <a:sym typeface="Hiragino Sans GB W3" charset="0"/>
              </a:rPr>
              <a:t>验证规则</a:t>
            </a:r>
            <a:r>
              <a:rPr lang="en-US" altLang="zh-CN">
                <a:sym typeface="Hiragino Sans GB W3" charset="0"/>
              </a:rPr>
              <a:t>-1</a:t>
            </a:r>
            <a:endParaRPr lang="en-US" altLang="zh-CN">
              <a:sym typeface="Hiragino Sans GB W3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0615"/>
            <a:ext cx="10515600" cy="5307330"/>
          </a:xfrm>
        </p:spPr>
        <p:txBody>
          <a:bodyPr>
            <a:normAutofit fontScale="90000"/>
          </a:bodyPr>
          <a:p>
            <a:r>
              <a:rPr lang="en-US" b="1" dirty="0">
                <a:solidFill>
                  <a:srgbClr val="FF0000"/>
                </a:solidFill>
                <a:sym typeface="+mn-ea"/>
              </a:rPr>
              <a:t>required</a:t>
            </a:r>
            <a:r>
              <a:rPr lang="en-US" dirty="0">
                <a:sym typeface="+mn-ea"/>
              </a:rPr>
              <a:t>:true,  				//</a:t>
            </a:r>
            <a:r>
              <a:rPr lang="zh-CN" altLang="en-US" dirty="0">
                <a:sym typeface="+mn-ea"/>
              </a:rPr>
              <a:t>必填</a:t>
            </a:r>
            <a:endParaRPr lang="zh-CN" altLang="en-US" dirty="0">
              <a:sym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sym typeface="+mn-ea"/>
              </a:rPr>
              <a:t>remote</a:t>
            </a:r>
            <a:r>
              <a:rPr lang="en-US" altLang="zh-CN" dirty="0">
                <a:sym typeface="+mn-ea"/>
              </a:rPr>
              <a:t>: {					//</a:t>
            </a:r>
            <a:r>
              <a:rPr lang="zh-CN" altLang="en-US" dirty="0">
                <a:sym typeface="+mn-ea"/>
              </a:rPr>
              <a:t>远程校验</a:t>
            </a:r>
            <a:endParaRPr lang="zh-CN" altLang="en-US" dirty="0"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 	        url:”remote.php”,</a:t>
            </a:r>
            <a:endParaRPr lang="en-US" altLang="zh-CN" dirty="0"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	        type:”post” ,</a:t>
            </a:r>
            <a:endParaRPr lang="en-US" altLang="zh-CN" dirty="0"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	  },	</a:t>
            </a:r>
            <a:endParaRPr lang="zh-CN" altLang="en-US" dirty="0">
              <a:sym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sym typeface="+mn-ea"/>
              </a:rPr>
              <a:t>minlength</a:t>
            </a:r>
            <a:r>
              <a:rPr lang="en-US" altLang="zh-CN" dirty="0">
                <a:sym typeface="+mn-ea"/>
              </a:rPr>
              <a:t>:5,				//</a:t>
            </a:r>
            <a:r>
              <a:rPr lang="zh-CN" altLang="en-US" dirty="0">
                <a:sym typeface="+mn-ea"/>
              </a:rPr>
              <a:t>最小长度</a:t>
            </a:r>
            <a:endParaRPr lang="zh-CN" altLang="en-US" dirty="0">
              <a:sym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sym typeface="+mn-ea"/>
              </a:rPr>
              <a:t>maxlength</a:t>
            </a:r>
            <a:r>
              <a:rPr lang="en-US" altLang="zh-CN" dirty="0">
                <a:sym typeface="+mn-ea"/>
              </a:rPr>
              <a:t>:18 , 				//</a:t>
            </a:r>
            <a:r>
              <a:rPr lang="zh-CN" altLang="en-US" dirty="0">
                <a:sym typeface="+mn-ea"/>
              </a:rPr>
              <a:t>最大长度</a:t>
            </a:r>
            <a:endParaRPr lang="zh-CN" altLang="en-US" dirty="0">
              <a:sym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sym typeface="+mn-ea"/>
              </a:rPr>
              <a:t>rangelength</a:t>
            </a:r>
            <a:r>
              <a:rPr lang="en-US" altLang="zh-CN" dirty="0">
                <a:sym typeface="+mn-ea"/>
              </a:rPr>
              <a:t>:[5,18] ,     		//</a:t>
            </a:r>
            <a:r>
              <a:rPr lang="zh-CN" altLang="en-US" dirty="0">
                <a:sym typeface="+mn-ea"/>
              </a:rPr>
              <a:t>长度范围</a:t>
            </a:r>
            <a:endParaRPr lang="zh-CN" altLang="en-US" dirty="0">
              <a:sym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sym typeface="+mn-ea"/>
              </a:rPr>
              <a:t>min</a:t>
            </a:r>
            <a:r>
              <a:rPr lang="en-US" altLang="zh-CN" dirty="0">
                <a:sym typeface="+mn-ea"/>
              </a:rPr>
              <a:t>:2,					//</a:t>
            </a:r>
            <a:r>
              <a:rPr lang="zh-CN" altLang="en-US" dirty="0">
                <a:sym typeface="+mn-ea"/>
              </a:rPr>
              <a:t>最小值</a:t>
            </a:r>
            <a:endParaRPr lang="zh-CN" altLang="en-US" dirty="0">
              <a:sym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sym typeface="+mn-ea"/>
              </a:rPr>
              <a:t>max</a:t>
            </a:r>
            <a:r>
              <a:rPr lang="en-US" altLang="zh-CN" dirty="0">
                <a:sym typeface="+mn-ea"/>
              </a:rPr>
              <a:t>:10,					//</a:t>
            </a:r>
            <a:r>
              <a:rPr lang="zh-CN" altLang="en-US" dirty="0">
                <a:sym typeface="+mn-ea"/>
              </a:rPr>
              <a:t>最大值</a:t>
            </a:r>
            <a:endParaRPr lang="zh-CN" altLang="en-US" dirty="0">
              <a:sym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sym typeface="+mn-ea"/>
              </a:rPr>
              <a:t>range</a:t>
            </a:r>
            <a:r>
              <a:rPr lang="en-US" altLang="zh-CN" dirty="0">
                <a:sym typeface="+mn-ea"/>
              </a:rPr>
              <a:t>:[2,10] ,   				//</a:t>
            </a:r>
            <a:r>
              <a:rPr lang="zh-CN" altLang="en-US" dirty="0">
                <a:sym typeface="+mn-ea"/>
              </a:rPr>
              <a:t>值范围</a:t>
            </a:r>
            <a:r>
              <a:rPr lang="en-US" altLang="zh-CN" dirty="0">
                <a:sym typeface="+mn-ea"/>
              </a:rPr>
              <a:t>   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>
                <a:sym typeface="Hiragino Sans GB W3" charset="0"/>
              </a:rPr>
              <a:t>验证规则</a:t>
            </a:r>
            <a:r>
              <a:rPr lang="en-US" altLang="zh-CN">
                <a:sym typeface="Hiragino Sans GB W3" charset="0"/>
              </a:rPr>
              <a:t>-2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9441815" cy="3605530"/>
          </a:xfrm>
        </p:spPr>
        <p:txBody>
          <a:bodyPr/>
          <a:p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email</a:t>
            </a:r>
            <a:r>
              <a:rPr lang="en-US" altLang="zh-CN" sz="2400" dirty="0">
                <a:sym typeface="+mn-ea"/>
              </a:rPr>
              <a:t>:</a:t>
            </a:r>
            <a:r>
              <a:rPr lang="en-US" sz="2400" dirty="0">
                <a:sym typeface="+mn-ea"/>
              </a:rPr>
              <a:t>true</a:t>
            </a:r>
            <a:r>
              <a:rPr lang="en-US" altLang="zh-CN" sz="2400" dirty="0">
                <a:sym typeface="+mn-ea"/>
              </a:rPr>
              <a:t>,</a:t>
            </a:r>
            <a:r>
              <a:rPr lang="en-US" altLang="zh-CN" sz="2400">
                <a:sym typeface="+mn-ea"/>
              </a:rPr>
              <a:t>		</a:t>
            </a:r>
            <a:r>
              <a:rPr lang="en-US" altLang="zh-CN" sz="2400" smtClean="0">
                <a:sym typeface="+mn-ea"/>
              </a:rPr>
              <a:t>//</a:t>
            </a:r>
            <a:r>
              <a:rPr lang="zh-CN" altLang="en-US" sz="2400" dirty="0">
                <a:sym typeface="+mn-ea"/>
              </a:rPr>
              <a:t>邮箱格式</a:t>
            </a:r>
            <a:r>
              <a:rPr lang="en-US" altLang="zh-CN" sz="2400" dirty="0">
                <a:sym typeface="+mn-ea"/>
              </a:rPr>
              <a:t> </a:t>
            </a:r>
            <a:endParaRPr lang="en-US" altLang="zh-CN" sz="2400" b="1" dirty="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url</a:t>
            </a:r>
            <a:r>
              <a:rPr lang="en-US" altLang="zh-CN" sz="2400" dirty="0">
                <a:sym typeface="+mn-ea"/>
              </a:rPr>
              <a:t>:</a:t>
            </a:r>
            <a:r>
              <a:rPr lang="en-US" sz="2400" dirty="0">
                <a:sym typeface="+mn-ea"/>
              </a:rPr>
              <a:t>true</a:t>
            </a:r>
            <a:r>
              <a:rPr lang="en-US" altLang="zh-CN" sz="2400" dirty="0">
                <a:sym typeface="+mn-ea"/>
              </a:rPr>
              <a:t>,			//url</a:t>
            </a:r>
            <a:r>
              <a:rPr lang="zh-CN" altLang="en-US" sz="2400" dirty="0">
                <a:sym typeface="+mn-ea"/>
              </a:rPr>
              <a:t>格式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date</a:t>
            </a:r>
            <a:r>
              <a:rPr lang="en-US" altLang="zh-CN" sz="2400" dirty="0">
                <a:sym typeface="+mn-ea"/>
              </a:rPr>
              <a:t>:true,</a:t>
            </a:r>
            <a:r>
              <a:rPr lang="en-US" altLang="zh-CN" sz="2400">
                <a:sym typeface="+mn-ea"/>
              </a:rPr>
              <a:t>			</a:t>
            </a:r>
            <a:r>
              <a:rPr lang="en-US" altLang="zh-CN" sz="2400" smtClean="0">
                <a:sym typeface="+mn-ea"/>
              </a:rPr>
              <a:t>//</a:t>
            </a:r>
            <a:r>
              <a:rPr lang="zh-CN" altLang="en-US" sz="2400" dirty="0">
                <a:sym typeface="+mn-ea"/>
              </a:rPr>
              <a:t>日期</a:t>
            </a:r>
            <a:r>
              <a:rPr lang="zh-CN" altLang="en-US" sz="2400">
                <a:sym typeface="+mn-ea"/>
              </a:rPr>
              <a:t>格</a:t>
            </a:r>
            <a:r>
              <a:rPr lang="zh-CN" altLang="en-US" sz="2400" smtClean="0">
                <a:sym typeface="+mn-ea"/>
              </a:rPr>
              <a:t>式 </a:t>
            </a:r>
            <a:endParaRPr lang="zh-CN" altLang="en-US" sz="2400" smtClean="0">
              <a:sym typeface="+mn-ea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dateISO</a:t>
            </a:r>
            <a:r>
              <a:rPr lang="en-US" altLang="zh-CN" sz="2400" dirty="0">
                <a:sym typeface="+mn-ea"/>
              </a:rPr>
              <a:t>:</a:t>
            </a:r>
            <a:r>
              <a:rPr lang="en-US" sz="2400" dirty="0">
                <a:sym typeface="+mn-ea"/>
              </a:rPr>
              <a:t>true, </a:t>
            </a:r>
            <a:r>
              <a:rPr lang="en-US" altLang="zh-CN" sz="2400" dirty="0">
                <a:sym typeface="+mn-ea"/>
              </a:rPr>
              <a:t>		//ISO</a:t>
            </a:r>
            <a:r>
              <a:rPr lang="zh-CN" altLang="en-US" sz="2400" dirty="0">
                <a:sym typeface="+mn-ea"/>
              </a:rPr>
              <a:t>日期格式 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en-US" altLang="zh-CN" sz="2400" dirty="0">
                <a:sym typeface="+mn-ea"/>
              </a:rPr>
              <a:t>:</a:t>
            </a:r>
            <a:r>
              <a:rPr lang="en-US" sz="2400" dirty="0">
                <a:sym typeface="+mn-ea"/>
              </a:rPr>
              <a:t>true, </a:t>
            </a:r>
            <a:r>
              <a:rPr lang="en-US" altLang="zh-CN" sz="2400" dirty="0">
                <a:sym typeface="+mn-ea"/>
              </a:rPr>
              <a:t>		//</a:t>
            </a:r>
            <a:r>
              <a:rPr lang="zh-CN" altLang="en-US" sz="2400" dirty="0">
                <a:sym typeface="+mn-ea"/>
              </a:rPr>
              <a:t>数字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digits</a:t>
            </a:r>
            <a:r>
              <a:rPr lang="en-US" altLang="zh-CN" sz="2400" dirty="0">
                <a:sym typeface="+mn-ea"/>
              </a:rPr>
              <a:t>:</a:t>
            </a:r>
            <a:r>
              <a:rPr lang="en-US" sz="2400" dirty="0">
                <a:sym typeface="+mn-ea"/>
              </a:rPr>
              <a:t>true</a:t>
            </a:r>
            <a:r>
              <a:rPr lang="en-US" altLang="zh-CN" sz="2400" dirty="0">
                <a:sym typeface="+mn-ea"/>
              </a:rPr>
              <a:t>,		//</a:t>
            </a:r>
            <a:r>
              <a:rPr lang="zh-CN" altLang="en-US" sz="2400" dirty="0">
                <a:sym typeface="+mn-ea"/>
              </a:rPr>
              <a:t>整数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equalTo</a:t>
            </a:r>
            <a:r>
              <a:rPr lang="en-US" altLang="zh-CN" sz="2400" dirty="0">
                <a:sym typeface="+mn-ea"/>
              </a:rPr>
              <a:t>:</a:t>
            </a:r>
            <a:r>
              <a:rPr lang="en-US" sz="2400" dirty="0">
                <a:sym typeface="+mn-ea"/>
              </a:rPr>
              <a:t>”#pwd” </a:t>
            </a:r>
            <a:r>
              <a:rPr lang="en-US" altLang="zh-CN" sz="2400" dirty="0">
                <a:sym typeface="+mn-ea"/>
              </a:rPr>
              <a:t>	//</a:t>
            </a:r>
            <a:r>
              <a:rPr lang="zh-CN" altLang="en-US" sz="2400" dirty="0">
                <a:sym typeface="+mn-ea"/>
              </a:rPr>
              <a:t>与另一元素值相等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2680"/>
            <a:ext cx="10515600" cy="5122545"/>
          </a:xfrm>
        </p:spPr>
        <p:txBody>
          <a:bodyPr>
            <a:normAutofit fontScale="80000"/>
          </a:bodyPr>
          <a:p>
            <a:r>
              <a:rPr sz="2800" dirty="0">
                <a:sym typeface="+mn-ea"/>
              </a:rPr>
              <a:t> 邮政编码验证   </a:t>
            </a:r>
            <a:endParaRPr sz="2800" dirty="0"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2800" dirty="0">
                <a:sym typeface="+mn-ea"/>
              </a:rPr>
              <a:t>jQuery.validator.addMethod("</a:t>
            </a:r>
            <a:r>
              <a:rPr lang="en-US" sz="2800" dirty="0">
                <a:sym typeface="+mn-ea"/>
              </a:rPr>
              <a:t>post</a:t>
            </a:r>
            <a:r>
              <a:rPr sz="2800" dirty="0">
                <a:sym typeface="+mn-ea"/>
              </a:rPr>
              <a:t>Code", function(value, element) {   </a:t>
            </a:r>
            <a:endParaRPr sz="2800" dirty="0"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2800" dirty="0">
                <a:sym typeface="+mn-ea"/>
              </a:rPr>
              <a:t>    var </a:t>
            </a:r>
            <a:r>
              <a:rPr lang="en-US" sz="2800" dirty="0">
                <a:sym typeface="+mn-ea"/>
              </a:rPr>
              <a:t>codeReg</a:t>
            </a:r>
            <a:r>
              <a:rPr sz="2800" dirty="0">
                <a:sym typeface="+mn-ea"/>
              </a:rPr>
              <a:t>= /^[0-9]{6}$/;</a:t>
            </a:r>
            <a:endParaRPr sz="2800" dirty="0"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2800" dirty="0">
                <a:sym typeface="+mn-ea"/>
              </a:rPr>
              <a:t>    return this.optional(element) || (</a:t>
            </a:r>
            <a:r>
              <a:rPr lang="en-US" sz="2800" dirty="0">
                <a:sym typeface="+mn-ea"/>
              </a:rPr>
              <a:t>codeReg.</a:t>
            </a:r>
            <a:r>
              <a:rPr sz="2800" dirty="0">
                <a:sym typeface="+mn-ea"/>
              </a:rPr>
              <a:t>test(value));</a:t>
            </a:r>
            <a:endParaRPr sz="2800" dirty="0"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2800" dirty="0">
                <a:sym typeface="+mn-ea"/>
              </a:rPr>
              <a:t>}, "请正确填写您的邮政编码");</a:t>
            </a:r>
            <a:endParaRPr sz="2800" dirty="0">
              <a:sym typeface="+mn-ea"/>
            </a:endParaRPr>
          </a:p>
          <a:p>
            <a:pPr lvl="1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lang="zh-CN" altLang="en-US"/>
          </a:p>
          <a:p>
            <a:r>
              <a:rPr lang="zh-CN" dirty="0">
                <a:sym typeface="+mn-ea"/>
              </a:rPr>
              <a:t>手机号码</a:t>
            </a:r>
            <a:r>
              <a:rPr dirty="0">
                <a:sym typeface="+mn-ea"/>
              </a:rPr>
              <a:t>验证   </a:t>
            </a:r>
            <a:endParaRPr dirty="0"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dirty="0">
                <a:sym typeface="+mn-ea"/>
              </a:rPr>
              <a:t>jQuery.validator.addMethod("</a:t>
            </a:r>
            <a:r>
              <a:rPr lang="en-US" dirty="0">
                <a:sym typeface="+mn-ea"/>
              </a:rPr>
              <a:t>mobile</a:t>
            </a:r>
            <a:r>
              <a:rPr dirty="0">
                <a:sym typeface="+mn-ea"/>
              </a:rPr>
              <a:t>", function(value, element) {   </a:t>
            </a:r>
            <a:endParaRPr dirty="0"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dirty="0">
                <a:sym typeface="+mn-ea"/>
              </a:rPr>
              <a:t>    var </a:t>
            </a:r>
            <a:r>
              <a:rPr lang="en-US" dirty="0">
                <a:sym typeface="+mn-ea"/>
              </a:rPr>
              <a:t>mobileReg</a:t>
            </a:r>
            <a:r>
              <a:rPr dirty="0">
                <a:sym typeface="+mn-ea"/>
              </a:rPr>
              <a:t> = /^</a:t>
            </a:r>
            <a:r>
              <a:rPr lang="en-US" dirty="0">
                <a:sym typeface="+mn-ea"/>
              </a:rPr>
              <a:t>1</a:t>
            </a:r>
            <a:r>
              <a:rPr dirty="0">
                <a:sym typeface="+mn-ea"/>
              </a:rPr>
              <a:t>[</a:t>
            </a:r>
            <a:r>
              <a:rPr lang="en-US" dirty="0">
                <a:sym typeface="+mn-ea"/>
              </a:rPr>
              <a:t>34578</a:t>
            </a:r>
            <a:r>
              <a:rPr dirty="0">
                <a:sym typeface="+mn-ea"/>
              </a:rPr>
              <a:t>]</a:t>
            </a:r>
            <a:r>
              <a:rPr lang="en-US" dirty="0">
                <a:sym typeface="+mn-ea"/>
              </a:rPr>
              <a:t>[0-9]{9}</a:t>
            </a:r>
            <a:r>
              <a:rPr dirty="0">
                <a:sym typeface="+mn-ea"/>
              </a:rPr>
              <a:t>$/;</a:t>
            </a:r>
            <a:endParaRPr dirty="0"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dirty="0">
                <a:sym typeface="+mn-ea"/>
              </a:rPr>
              <a:t>    return this.optional(element) || (</a:t>
            </a:r>
            <a:r>
              <a:rPr lang="en-US" dirty="0">
                <a:sym typeface="+mn-ea"/>
              </a:rPr>
              <a:t>mobileReg</a:t>
            </a:r>
            <a:r>
              <a:rPr dirty="0">
                <a:sym typeface="+mn-ea"/>
              </a:rPr>
              <a:t>.test(value));</a:t>
            </a:r>
            <a:endParaRPr dirty="0">
              <a:sym typeface="+mn-ea"/>
            </a:endParaRPr>
          </a:p>
          <a:p>
            <a:pPr indent="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dirty="0">
                <a:sym typeface="+mn-ea"/>
              </a:rPr>
              <a:t>}, "请正确填写您的</a:t>
            </a:r>
            <a:r>
              <a:rPr lang="zh-CN" dirty="0">
                <a:sym typeface="+mn-ea"/>
              </a:rPr>
              <a:t>手机号码</a:t>
            </a:r>
            <a:r>
              <a:rPr dirty="0">
                <a:sym typeface="+mn-ea"/>
              </a:rPr>
              <a:t>");</a:t>
            </a:r>
            <a:r>
              <a:rPr lang="zh-CN" altLang="en-US" dirty="0">
                <a:sym typeface="+mn-ea"/>
              </a:rPr>
              <a:t> </a:t>
            </a:r>
            <a:endParaRPr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130" y="16930"/>
            <a:ext cx="10515600" cy="1325563"/>
          </a:xfrm>
        </p:spPr>
        <p:txBody>
          <a:bodyPr/>
          <a:p>
            <a:r>
              <a:rPr lang="zh-CN" altLang="en-US">
                <a:sym typeface="+mn-ea"/>
              </a:rPr>
              <a:t>自定义提示样式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8130" y="1202690"/>
            <a:ext cx="6439535" cy="45231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t>&lt;style type=text/css&gt;</a:t>
            </a:r>
          </a:p>
          <a:p>
            <a:r>
              <a:t>        input.error { border: 1px solid #EA5200;background: #ffdbb3;}</a:t>
            </a:r>
          </a:p>
          <a:p/>
          <a:p>
            <a:r>
              <a:t>        label.error {</a:t>
            </a:r>
          </a:p>
          <a:p>
            <a:r>
              <a:t>            background:url("error.png") no-repeat 5px 2px;</a:t>
            </a:r>
          </a:p>
          <a:p>
            <a:r>
              <a:t>            padding-left: 22px;</a:t>
            </a:r>
          </a:p>
          <a:p>
            <a:r>
              <a:t>            padding-bottom: 2px;</a:t>
            </a:r>
          </a:p>
          <a:p>
            <a:r>
              <a:t>            font-weight: bold;</a:t>
            </a:r>
          </a:p>
          <a:p>
            <a:r>
              <a:t>            color: #EA5200;</a:t>
            </a:r>
          </a:p>
          <a:p>
            <a:r>
              <a:t>            vertical-align: middle</a:t>
            </a:r>
          </a:p>
          <a:p>
            <a:r>
              <a:t>        }</a:t>
            </a:r>
          </a:p>
          <a:p/>
          <a:p>
            <a:r>
              <a:t>        label.ok {</a:t>
            </a:r>
          </a:p>
          <a:p>
            <a:r>
              <a:t>            background:url("ok.png") no-repeat 5px 2px;</a:t>
            </a:r>
          </a:p>
          <a:p>
            <a:r>
              <a:t>        }</a:t>
            </a:r>
          </a:p>
          <a:p>
            <a:r>
              <a:t>    &lt;/style&gt;</a:t>
            </a:r>
            <a:endParaRPr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6849745" y="1202690"/>
            <a:ext cx="5219065" cy="43999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sz="2000"/>
          </a:p>
          <a:p>
            <a:r>
              <a:rPr lang="zh-CN" altLang="en-US" sz="2000"/>
              <a:t> $('#form1').validate({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ym typeface="+mn-ea"/>
              </a:rPr>
              <a:t>        </a:t>
            </a:r>
            <a:r>
              <a:rPr lang="en-US" altLang="zh-CN" sz="2000">
                <a:sym typeface="+mn-ea"/>
              </a:rPr>
              <a:t>errorElement</a:t>
            </a:r>
            <a:r>
              <a:rPr lang="zh-CN" altLang="en-US" sz="2000">
                <a:sym typeface="+mn-ea"/>
              </a:rPr>
              <a:t>: "</a:t>
            </a:r>
            <a:r>
              <a:rPr lang="en-US" altLang="zh-CN" sz="2000">
                <a:sym typeface="+mn-ea"/>
              </a:rPr>
              <a:t>label</a:t>
            </a:r>
            <a:r>
              <a:rPr lang="zh-CN" altLang="en-US" sz="2000">
                <a:sym typeface="+mn-ea"/>
              </a:rPr>
              <a:t>",</a:t>
            </a:r>
            <a:endParaRPr lang="zh-CN" altLang="en-US" sz="2000"/>
          </a:p>
          <a:p>
            <a:r>
              <a:rPr lang="zh-CN" altLang="en-US" sz="2000"/>
              <a:t>        success: function(label) {</a:t>
            </a:r>
            <a:endParaRPr lang="zh-CN" altLang="en-US" sz="2000"/>
          </a:p>
          <a:p>
            <a:r>
              <a:rPr lang="zh-CN" altLang="en-US" sz="2000"/>
              <a:t>            label.addClass("ok")</a:t>
            </a:r>
            <a:r>
              <a:rPr lang="en-US" altLang="zh-CN" sz="2000"/>
              <a:t>.html('</a:t>
            </a:r>
            <a:r>
              <a:rPr lang="zh-CN" altLang="en-US" sz="2000"/>
              <a:t>验证成功</a:t>
            </a:r>
            <a:r>
              <a:rPr lang="en-US" altLang="zh-CN" sz="2000"/>
              <a:t>')</a:t>
            </a:r>
            <a:r>
              <a:rPr lang="zh-CN" altLang="en-US" sz="2000"/>
              <a:t>;</a:t>
            </a:r>
            <a:endParaRPr lang="zh-CN" altLang="en-US" sz="2000"/>
          </a:p>
          <a:p>
            <a:r>
              <a:rPr lang="zh-CN" altLang="en-US" sz="2000"/>
              <a:t>        },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      validClass: "ok"</a:t>
            </a:r>
            <a:endParaRPr lang="zh-CN" altLang="en-US" sz="2000">
              <a:sym typeface="+mn-ea"/>
            </a:endParaRPr>
          </a:p>
          <a:p>
            <a:r>
              <a:rPr lang="zh-CN" altLang="en-US" sz="2000"/>
              <a:t>       </a:t>
            </a:r>
            <a:endParaRPr lang="zh-CN" altLang="en-US" sz="2000"/>
          </a:p>
          <a:p>
            <a:r>
              <a:rPr lang="zh-CN" altLang="en-US" sz="2000"/>
              <a:t>      </a:t>
            </a:r>
            <a:r>
              <a:rPr lang="en-US" altLang="zh-CN" sz="2000"/>
              <a:t>})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1987</Words>
  <Application>WPS 演示</Application>
  <PresentationFormat>自定义</PresentationFormat>
  <Paragraphs>107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Hiragino Sans GB W3</vt:lpstr>
      <vt:lpstr>Arial Unicode MS</vt:lpstr>
      <vt:lpstr>Segoe Print</vt:lpstr>
      <vt:lpstr>云和</vt:lpstr>
      <vt:lpstr>PowerPoint 演示文稿</vt:lpstr>
      <vt:lpstr>jquery.validate</vt:lpstr>
      <vt:lpstr>基本语法</vt:lpstr>
      <vt:lpstr> 验证规则-1</vt:lpstr>
      <vt:lpstr> 验证规则-2</vt:lpstr>
      <vt:lpstr>自定义规则</vt:lpstr>
      <vt:lpstr>自定义提示样式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309</cp:revision>
  <dcterms:created xsi:type="dcterms:W3CDTF">2016-09-06T02:25:00Z</dcterms:created>
  <dcterms:modified xsi:type="dcterms:W3CDTF">2019-10-22T02:04:50Z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