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98" r:id="rId5"/>
    <p:sldId id="299" r:id="rId6"/>
    <p:sldId id="300" r:id="rId7"/>
    <p:sldId id="301" r:id="rId8"/>
    <p:sldId id="373" r:id="rId9"/>
    <p:sldId id="374" r:id="rId10"/>
    <p:sldId id="330" r:id="rId11"/>
    <p:sldId id="332" r:id="rId12"/>
    <p:sldId id="334" r:id="rId13"/>
    <p:sldId id="333" r:id="rId14"/>
    <p:sldId id="375" r:id="rId15"/>
    <p:sldId id="345" r:id="rId16"/>
    <p:sldId id="331" r:id="rId17"/>
    <p:sldId id="338" r:id="rId18"/>
    <p:sldId id="335" r:id="rId19"/>
    <p:sldId id="336" r:id="rId20"/>
    <p:sldId id="339" r:id="rId21"/>
    <p:sldId id="340" r:id="rId22"/>
    <p:sldId id="26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73"/>
    <p:restoredTop sz="90295"/>
  </p:normalViewPr>
  <p:slideViewPr>
    <p:cSldViewPr snapToGrid="0" snapToObjects="1">
      <p:cViewPr varScale="1">
        <p:scale>
          <a:sx n="102" d="100"/>
          <a:sy n="102" d="100"/>
        </p:scale>
        <p:origin x="-135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框 3"/>
          <p:cNvSpPr txBox="1"/>
          <p:nvPr userDrawn="1"/>
        </p:nvSpPr>
        <p:spPr>
          <a:xfrm>
            <a:off x="11475720" y="6512560"/>
            <a:ext cx="657860"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2605" y="16930"/>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b="1" kern="1200">
          <a:solidFill>
            <a:schemeClr val="accent5">
              <a:lumMod val="75000"/>
            </a:schemeClr>
          </a:solidFill>
          <a:latin typeface="微软雅黑" panose="020B0503020204020204" pitchFamily="34" charset="-122"/>
          <a:ea typeface="微软雅黑" panose="020B0503020204020204" pitchFamily="34" charset="-122"/>
          <a:cs typeface="Heiti SC Light" charset="-122"/>
        </a:defRPr>
      </a:lvl1pPr>
    </p:titleStyle>
    <p:bodyStyle>
      <a:lvl1pPr marL="228600" indent="-228600" algn="l" defTabSz="914400" rtl="0" eaLnBrk="1" latinLnBrk="0" hangingPunct="1">
        <a:lnSpc>
          <a:spcPct val="90000"/>
        </a:lnSpc>
        <a:spcBef>
          <a:spcPts val="1000"/>
        </a:spcBef>
        <a:buClr>
          <a:srgbClr val="00B0F0"/>
        </a:buClr>
        <a:buFont typeface="Wingdings" panose="05000000000000000000" charset="0"/>
        <a:buChar char="v"/>
        <a:defRPr sz="2800" kern="1200">
          <a:solidFill>
            <a:schemeClr val="tx1"/>
          </a:solidFill>
          <a:latin typeface="微软雅黑" panose="020B0503020204020204" pitchFamily="34" charset="-122"/>
          <a:ea typeface="微软雅黑" panose="020B0503020204020204" pitchFamily="34" charset="-122"/>
          <a:cs typeface="Heiti SC Light" charset="-122"/>
        </a:defRPr>
      </a:lvl1pPr>
      <a:lvl2pPr marL="685800" indent="-228600" algn="l" defTabSz="914400" rtl="0" eaLnBrk="1" latinLnBrk="0" hangingPunct="1">
        <a:lnSpc>
          <a:spcPct val="90000"/>
        </a:lnSpc>
        <a:spcBef>
          <a:spcPts val="500"/>
        </a:spcBef>
        <a:buClr>
          <a:srgbClr val="00B0F0"/>
        </a:buClr>
        <a:buFont typeface="Wingdings" panose="05000000000000000000" charset="0"/>
        <a:buChar char="ü"/>
        <a:defRPr sz="2400" kern="1200">
          <a:solidFill>
            <a:schemeClr val="tx1"/>
          </a:solidFill>
          <a:latin typeface="微软雅黑" panose="020B0503020204020204" pitchFamily="34" charset="-122"/>
          <a:ea typeface="微软雅黑" panose="020B0503020204020204" pitchFamily="34" charset="-122"/>
          <a:cs typeface="Heiti SC Light" charset="-122"/>
        </a:defRPr>
      </a:lvl2pPr>
      <a:lvl3pPr marL="1143000" indent="-228600" algn="l" defTabSz="914400" rtl="0" eaLnBrk="1" latinLnBrk="0" hangingPunct="1">
        <a:lnSpc>
          <a:spcPct val="90000"/>
        </a:lnSpc>
        <a:spcBef>
          <a:spcPts val="500"/>
        </a:spcBef>
        <a:buClr>
          <a:srgbClr val="00B0F0"/>
        </a:buClr>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Heiti SC Light" charset="-122"/>
        </a:defRPr>
      </a:lvl3pPr>
      <a:lvl4pPr marL="16002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4pPr>
      <a:lvl5pPr marL="20574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93472" y="2304257"/>
            <a:ext cx="2382520" cy="1322070"/>
          </a:xfrm>
          <a:prstGeom prst="rect">
            <a:avLst/>
          </a:prstGeom>
          <a:noFill/>
        </p:spPr>
        <p:txBody>
          <a:bodyPr wrap="none">
            <a:spAutoFit/>
          </a:bodyPr>
          <a:lstStyle/>
          <a:p>
            <a:pPr algn="l">
              <a:defRPr/>
            </a:pPr>
            <a:r>
              <a:rPr lang="en-US" altLang="zh-CN" sz="8000" b="1" dirty="0">
                <a:solidFill>
                  <a:schemeClr val="tx1">
                    <a:lumMod val="65000"/>
                    <a:lumOff val="35000"/>
                  </a:schemeClr>
                </a:solidFill>
                <a:latin typeface="微软雅黑" panose="020B0503020204020204" pitchFamily="34" charset="-122"/>
                <a:ea typeface="微软雅黑" panose="020B0503020204020204" pitchFamily="34" charset="-122"/>
              </a:rPr>
              <a:t>SVN</a:t>
            </a:r>
            <a:endParaRPr lang="en-US" altLang="zh-CN"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七、</a:t>
            </a:r>
            <a:r>
              <a:rPr lang="en-US" altLang="zh-CN" dirty="0">
                <a:sym typeface="+mn-ea"/>
              </a:rPr>
              <a:t>Revert(</a:t>
            </a:r>
            <a:r>
              <a:rPr lang="zh-CN" altLang="en-US" dirty="0">
                <a:sym typeface="+mn-ea"/>
              </a:rPr>
              <a:t>撤销</a:t>
            </a:r>
            <a:r>
              <a:rPr lang="en-US" altLang="zh-CN" dirty="0">
                <a:sym typeface="+mn-ea"/>
              </a:rPr>
              <a:t>)</a:t>
            </a:r>
            <a:endParaRPr lang="zh-CN" altLang="en-US"/>
          </a:p>
        </p:txBody>
      </p:sp>
      <p:sp>
        <p:nvSpPr>
          <p:cNvPr id="3" name="内容占位符 2"/>
          <p:cNvSpPr>
            <a:spLocks noGrp="1"/>
          </p:cNvSpPr>
          <p:nvPr>
            <p:ph idx="1"/>
          </p:nvPr>
        </p:nvSpPr>
        <p:spPr/>
        <p:txBody>
          <a:bodyPr/>
          <a:lstStyle/>
          <a:p>
            <a:pPr eaLnBrk="1" hangingPunct="1"/>
            <a:r>
              <a:rPr lang="zh-CN" altLang="en-US" dirty="0">
                <a:sym typeface="+mn-ea"/>
              </a:rPr>
              <a:t>作用：撤销本地所有未提交的修改</a:t>
            </a:r>
            <a:endParaRPr lang="zh-CN" altLang="en-US" dirty="0">
              <a:solidFill>
                <a:schemeClr val="tx1"/>
              </a:solidFill>
            </a:endParaRPr>
          </a:p>
          <a:p>
            <a:pPr eaLnBrk="1" hangingPunct="1"/>
            <a:r>
              <a:rPr lang="zh-CN" altLang="en-US" dirty="0">
                <a:latin typeface="黑体" panose="02010609060101010101" pitchFamily="2" charset="-122"/>
                <a:sym typeface="+mn-ea"/>
              </a:rPr>
              <a:t>注意：还没有执行</a:t>
            </a:r>
            <a:r>
              <a:rPr lang="en-US" altLang="zh-CN" dirty="0">
                <a:latin typeface="黑体" panose="02010609060101010101" pitchFamily="2" charset="-122"/>
                <a:sym typeface="+mn-ea"/>
              </a:rPr>
              <a:t>Commit</a:t>
            </a:r>
            <a:r>
              <a:rPr lang="zh-CN" altLang="en-US" dirty="0">
                <a:latin typeface="黑体" panose="02010609060101010101" pitchFamily="2" charset="-122"/>
                <a:sym typeface="+mn-ea"/>
              </a:rPr>
              <a:t>操作之前执行此命令才可以，否则无效</a:t>
            </a:r>
            <a:endParaRPr lang="zh-CN" altLang="en-US"/>
          </a:p>
        </p:txBody>
      </p:sp>
      <p:pic>
        <p:nvPicPr>
          <p:cNvPr id="5" name="图片 4"/>
          <p:cNvPicPr>
            <a:picLocks noChangeAspect="1"/>
          </p:cNvPicPr>
          <p:nvPr/>
        </p:nvPicPr>
        <p:blipFill>
          <a:blip r:embed="rId1"/>
          <a:stretch>
            <a:fillRect/>
          </a:stretch>
        </p:blipFill>
        <p:spPr>
          <a:xfrm>
            <a:off x="1262380" y="2542540"/>
            <a:ext cx="3144520" cy="38030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八、</a:t>
            </a:r>
            <a:r>
              <a:rPr lang="en-US" altLang="zh-CN"/>
              <a:t>show log(</a:t>
            </a:r>
            <a:r>
              <a:rPr lang="zh-CN" altLang="en-US"/>
              <a:t>查看历史版本</a:t>
            </a:r>
            <a:r>
              <a:rPr lang="en-US" altLang="zh-CN"/>
              <a:t>)</a:t>
            </a:r>
            <a:endParaRPr lang="en-US" altLang="zh-CN"/>
          </a:p>
        </p:txBody>
      </p:sp>
      <p:sp>
        <p:nvSpPr>
          <p:cNvPr id="3" name="内容占位符 2"/>
          <p:cNvSpPr>
            <a:spLocks noGrp="1"/>
          </p:cNvSpPr>
          <p:nvPr>
            <p:ph idx="1"/>
          </p:nvPr>
        </p:nvSpPr>
        <p:spPr/>
        <p:txBody>
          <a:bodyPr/>
          <a:lstStyle/>
          <a:p>
            <a:r>
              <a:rPr lang="zh-CN" altLang="en-US"/>
              <a:t>显示过去所有版本状态信息</a:t>
            </a:r>
            <a:endParaRPr lang="zh-CN" altLang="en-US"/>
          </a:p>
        </p:txBody>
      </p:sp>
      <p:pic>
        <p:nvPicPr>
          <p:cNvPr id="5" name="图片 4"/>
          <p:cNvPicPr>
            <a:picLocks noChangeAspect="1"/>
          </p:cNvPicPr>
          <p:nvPr/>
        </p:nvPicPr>
        <p:blipFill>
          <a:blip r:embed="rId1"/>
          <a:stretch>
            <a:fillRect/>
          </a:stretch>
        </p:blipFill>
        <p:spPr>
          <a:xfrm>
            <a:off x="1223010" y="2178050"/>
            <a:ext cx="4213225" cy="4064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九、还原到历史版本</a:t>
            </a:r>
            <a:endParaRPr lang="zh-CN" altLang="en-US"/>
          </a:p>
        </p:txBody>
      </p:sp>
      <p:sp>
        <p:nvSpPr>
          <p:cNvPr id="3" name="内容占位符 2"/>
          <p:cNvSpPr>
            <a:spLocks noGrp="1"/>
          </p:cNvSpPr>
          <p:nvPr>
            <p:ph idx="1"/>
          </p:nvPr>
        </p:nvSpPr>
        <p:spPr/>
        <p:txBody>
          <a:bodyPr/>
          <a:p>
            <a:r>
              <a:rPr lang="zh-CN" altLang="en-US"/>
              <a:t>还原到之前的某个历史版本</a:t>
            </a:r>
            <a:endParaRPr lang="zh-CN" altLang="en-US"/>
          </a:p>
        </p:txBody>
      </p:sp>
      <p:pic>
        <p:nvPicPr>
          <p:cNvPr id="5" name="图片 4"/>
          <p:cNvPicPr>
            <a:picLocks noChangeAspect="1"/>
          </p:cNvPicPr>
          <p:nvPr/>
        </p:nvPicPr>
        <p:blipFill>
          <a:blip r:embed="rId1"/>
          <a:stretch>
            <a:fillRect/>
          </a:stretch>
        </p:blipFill>
        <p:spPr>
          <a:xfrm>
            <a:off x="1228090" y="2076450"/>
            <a:ext cx="4415790" cy="40938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十、</a:t>
            </a:r>
            <a:r>
              <a:rPr lang="en-US" altLang="zh-CN"/>
              <a:t>Delete</a:t>
            </a:r>
            <a:r>
              <a:rPr lang="zh-CN" altLang="en-US"/>
              <a:t>（删除）</a:t>
            </a:r>
            <a:endParaRPr lang="zh-CN" altLang="en-US"/>
          </a:p>
        </p:txBody>
      </p:sp>
      <p:sp>
        <p:nvSpPr>
          <p:cNvPr id="3" name="内容占位符 2"/>
          <p:cNvSpPr>
            <a:spLocks noGrp="1"/>
          </p:cNvSpPr>
          <p:nvPr>
            <p:ph idx="1"/>
          </p:nvPr>
        </p:nvSpPr>
        <p:spPr/>
        <p:txBody>
          <a:bodyPr/>
          <a:lstStyle/>
          <a:p>
            <a:r>
              <a:rPr lang="zh-CN" altLang="en-US"/>
              <a:t>删除文件</a:t>
            </a:r>
            <a:endParaRPr lang="zh-CN" altLang="en-US"/>
          </a:p>
        </p:txBody>
      </p:sp>
      <p:pic>
        <p:nvPicPr>
          <p:cNvPr id="5" name="图片 4"/>
          <p:cNvPicPr>
            <a:picLocks noChangeAspect="1"/>
          </p:cNvPicPr>
          <p:nvPr/>
        </p:nvPicPr>
        <p:blipFill>
          <a:blip r:embed="rId1"/>
          <a:stretch>
            <a:fillRect/>
          </a:stretch>
        </p:blipFill>
        <p:spPr>
          <a:xfrm>
            <a:off x="1024255" y="2188845"/>
            <a:ext cx="4077335" cy="3970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十一、</a:t>
            </a:r>
            <a:r>
              <a:rPr lang="en-US" altLang="zh-CN" dirty="0">
                <a:sym typeface="+mn-ea"/>
              </a:rPr>
              <a:t>Add to Ignore List </a:t>
            </a:r>
            <a:r>
              <a:rPr lang="zh-CN" altLang="en-US" dirty="0">
                <a:sym typeface="+mn-ea"/>
              </a:rPr>
              <a:t>（忽略文件）</a:t>
            </a:r>
            <a:endParaRPr lang="zh-CN" altLang="en-US"/>
          </a:p>
        </p:txBody>
      </p:sp>
      <p:sp>
        <p:nvSpPr>
          <p:cNvPr id="3" name="内容占位符 2"/>
          <p:cNvSpPr>
            <a:spLocks noGrp="1"/>
          </p:cNvSpPr>
          <p:nvPr>
            <p:ph idx="1"/>
          </p:nvPr>
        </p:nvSpPr>
        <p:spPr/>
        <p:txBody>
          <a:bodyPr/>
          <a:lstStyle/>
          <a:p>
            <a:r>
              <a:rPr lang="zh-CN" altLang="en-US"/>
              <a:t>如果不想被提交至</a:t>
            </a:r>
            <a:r>
              <a:rPr lang="en-US" altLang="zh-CN"/>
              <a:t>SVN</a:t>
            </a:r>
            <a:r>
              <a:rPr lang="zh-CN" altLang="en-US"/>
              <a:t>服务器可添加至忽略列表</a:t>
            </a:r>
            <a:endParaRPr lang="zh-CN" altLang="en-US"/>
          </a:p>
          <a:p>
            <a:r>
              <a:rPr lang="en-US" altLang="zh-CN"/>
              <a:t>laravel</a:t>
            </a:r>
            <a:r>
              <a:rPr lang="zh-CN" altLang="en-US"/>
              <a:t>中可以忽略提交的文件</a:t>
            </a:r>
            <a:endParaRPr lang="zh-CN" altLang="en-US"/>
          </a:p>
          <a:p>
            <a:pPr lvl="1"/>
            <a:r>
              <a:rPr lang="zh-CN" altLang="en-US"/>
              <a:t>bootstrap/cache 程序运行时产生的缓存文件目录</a:t>
            </a:r>
            <a:endParaRPr lang="zh-CN" altLang="en-US"/>
          </a:p>
          <a:p>
            <a:pPr lvl="1"/>
            <a:r>
              <a:rPr lang="zh-CN" altLang="en-US"/>
              <a:t>storage 子目录中的文件，这些文件也是程序运行时产生的文件</a:t>
            </a:r>
            <a:endParaRPr lang="zh-CN" altLang="en-US"/>
          </a:p>
        </p:txBody>
      </p:sp>
      <p:pic>
        <p:nvPicPr>
          <p:cNvPr id="6" name="图片 5"/>
          <p:cNvPicPr>
            <a:picLocks noChangeAspect="1"/>
          </p:cNvPicPr>
          <p:nvPr/>
        </p:nvPicPr>
        <p:blipFill>
          <a:blip r:embed="rId1"/>
          <a:stretch>
            <a:fillRect/>
          </a:stretch>
        </p:blipFill>
        <p:spPr>
          <a:xfrm>
            <a:off x="1200150" y="3388360"/>
            <a:ext cx="4991735" cy="3063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十二、</a:t>
            </a:r>
            <a:r>
              <a:rPr lang="en-US" altLang="zh-CN"/>
              <a:t>Update(</a:t>
            </a:r>
            <a:r>
              <a:rPr lang="zh-CN" altLang="en-US"/>
              <a:t>更新</a:t>
            </a:r>
            <a:r>
              <a:rPr lang="en-US" altLang="zh-CN"/>
              <a:t>)</a:t>
            </a:r>
            <a:endParaRPr lang="en-US" altLang="zh-CN"/>
          </a:p>
        </p:txBody>
      </p:sp>
      <p:sp>
        <p:nvSpPr>
          <p:cNvPr id="3" name="内容占位符 2"/>
          <p:cNvSpPr>
            <a:spLocks noGrp="1"/>
          </p:cNvSpPr>
          <p:nvPr>
            <p:ph idx="1"/>
          </p:nvPr>
        </p:nvSpPr>
        <p:spPr>
          <a:xfrm>
            <a:off x="718457" y="1465865"/>
            <a:ext cx="10515600" cy="4351338"/>
          </a:xfrm>
        </p:spPr>
        <p:txBody>
          <a:bodyPr/>
          <a:lstStyle/>
          <a:p>
            <a:pPr eaLnBrk="1" hangingPunct="1"/>
            <a:r>
              <a:rPr lang="zh-CN" altLang="en-US" dirty="0">
                <a:latin typeface="黑体" panose="02010609060101010101" pitchFamily="2" charset="-122"/>
                <a:sym typeface="+mn-ea"/>
              </a:rPr>
              <a:t>作用：更新工作副本使其成为版本库中的最新版本</a:t>
            </a:r>
            <a:endParaRPr lang="zh-CN" altLang="en-US" dirty="0">
              <a:latin typeface="黑体" panose="02010609060101010101" pitchFamily="2" charset="-122"/>
            </a:endParaRPr>
          </a:p>
          <a:p>
            <a:pPr eaLnBrk="1" hangingPunct="1"/>
            <a:r>
              <a:rPr lang="en-US" altLang="zh-CN" dirty="0">
                <a:latin typeface="黑体" panose="02010609060101010101" pitchFamily="2" charset="-122"/>
                <a:sym typeface="+mn-ea"/>
              </a:rPr>
              <a:t>SVN</a:t>
            </a:r>
            <a:r>
              <a:rPr lang="zh-CN" altLang="en-US" dirty="0">
                <a:latin typeface="黑体" panose="02010609060101010101" pitchFamily="2" charset="-122"/>
                <a:sym typeface="+mn-ea"/>
              </a:rPr>
              <a:t>将显示出更新的文件和更新的次数</a:t>
            </a:r>
            <a:endParaRPr lang="zh-CN" altLang="en-US"/>
          </a:p>
          <a:p>
            <a:pPr eaLnBrk="1" hangingPunct="1"/>
            <a:r>
              <a:rPr lang="zh-CN" altLang="en-US">
                <a:solidFill>
                  <a:srgbClr val="FF0000"/>
                </a:solidFill>
              </a:rPr>
              <a:t>建议每次操作之前先执行更新操作</a:t>
            </a:r>
            <a:endParaRPr lang="zh-CN" altLang="en-US">
              <a:solidFill>
                <a:srgbClr val="FF0000"/>
              </a:solidFill>
            </a:endParaRPr>
          </a:p>
        </p:txBody>
      </p:sp>
      <p:pic>
        <p:nvPicPr>
          <p:cNvPr id="5" name="图片 4"/>
          <p:cNvPicPr>
            <a:picLocks noChangeAspect="1"/>
          </p:cNvPicPr>
          <p:nvPr/>
        </p:nvPicPr>
        <p:blipFill>
          <a:blip r:embed="rId1"/>
          <a:stretch>
            <a:fillRect/>
          </a:stretch>
        </p:blipFill>
        <p:spPr>
          <a:xfrm>
            <a:off x="1102360" y="3126105"/>
            <a:ext cx="3144520" cy="29013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十三、</a:t>
            </a:r>
            <a:r>
              <a:rPr lang="zh-CN" altLang="en-US" dirty="0">
                <a:sym typeface="+mn-ea"/>
              </a:rPr>
              <a:t>冲突</a:t>
            </a:r>
            <a:endParaRPr lang="zh-CN" altLang="en-US"/>
          </a:p>
        </p:txBody>
      </p:sp>
      <p:sp>
        <p:nvSpPr>
          <p:cNvPr id="3" name="内容占位符 2"/>
          <p:cNvSpPr>
            <a:spLocks noGrp="1"/>
          </p:cNvSpPr>
          <p:nvPr>
            <p:ph idx="1"/>
          </p:nvPr>
        </p:nvSpPr>
        <p:spPr>
          <a:xfrm>
            <a:off x="662473" y="1465865"/>
            <a:ext cx="10515600" cy="4351338"/>
          </a:xfrm>
        </p:spPr>
        <p:txBody>
          <a:bodyPr/>
          <a:lstStyle/>
          <a:p>
            <a:r>
              <a:rPr lang="zh-CN" altLang="en-US" dirty="0">
                <a:sym typeface="+mn-ea"/>
              </a:rPr>
              <a:t>团队协同工作时，当多位团队成员同时修改同一个文件，造成本地文件与</a:t>
            </a:r>
            <a:r>
              <a:rPr lang="en-US" altLang="zh-CN" dirty="0">
                <a:sym typeface="+mn-ea"/>
              </a:rPr>
              <a:t>SVN</a:t>
            </a:r>
            <a:r>
              <a:rPr lang="zh-CN" altLang="en-US" dirty="0">
                <a:sym typeface="+mn-ea"/>
              </a:rPr>
              <a:t>系统中的文件版本不一致，而导致文件无法提交的</a:t>
            </a:r>
            <a:r>
              <a:rPr lang="zh-CN" altLang="en-US">
                <a:sym typeface="+mn-ea"/>
              </a:rPr>
              <a:t>情</a:t>
            </a:r>
            <a:r>
              <a:rPr lang="zh-CN" altLang="en-US" smtClean="0">
                <a:sym typeface="+mn-ea"/>
              </a:rPr>
              <a:t>况</a:t>
            </a:r>
            <a:endParaRPr lang="en-US" altLang="zh-CN" smtClean="0">
              <a:sym typeface="+mn-ea"/>
            </a:endParaRPr>
          </a:p>
          <a:p>
            <a:r>
              <a:rPr lang="zh-CN" altLang="en-US" smtClean="0">
                <a:sym typeface="+mn-ea"/>
              </a:rPr>
              <a:t>产生冲突的原因</a:t>
            </a:r>
            <a:endParaRPr lang="en-US" altLang="zh-CN" smtClean="0">
              <a:sym typeface="+mn-ea"/>
            </a:endParaRPr>
          </a:p>
          <a:p>
            <a:pPr lvl="1"/>
            <a:r>
              <a:rPr lang="zh-CN" altLang="en-US" smtClean="0">
                <a:sym typeface="+mn-ea"/>
              </a:rPr>
              <a:t>改了同一个文件</a:t>
            </a:r>
            <a:endParaRPr lang="en-US" altLang="zh-CN" smtClean="0">
              <a:sym typeface="+mn-ea"/>
            </a:endParaRPr>
          </a:p>
          <a:p>
            <a:pPr lvl="1"/>
            <a:r>
              <a:rPr lang="zh-CN" altLang="en-US" smtClean="0">
                <a:sym typeface="+mn-ea"/>
              </a:rPr>
              <a:t>改之前没有更新最新版本</a:t>
            </a:r>
            <a:endParaRPr lang="zh-CN" altLang="en-US" dirty="0">
              <a:sym typeface="+mn-ea"/>
            </a:endParaRPr>
          </a:p>
          <a:p>
            <a:r>
              <a:rPr lang="zh-CN" altLang="en-US"/>
              <a:t>冲突形式</a:t>
            </a:r>
            <a:endParaRPr lang="zh-CN" altLang="en-US"/>
          </a:p>
          <a:p>
            <a:pPr lvl="1"/>
            <a:r>
              <a:rPr lang="zh-CN" altLang="en-US"/>
              <a:t>大家修改的代码不在同一处</a:t>
            </a:r>
            <a:endParaRPr lang="zh-CN" altLang="en-US"/>
          </a:p>
          <a:p>
            <a:pPr lvl="1"/>
            <a:r>
              <a:rPr lang="zh-CN" altLang="en-US"/>
              <a:t>大家修改的代码在同一处</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a:t>
            </a:r>
            <a:r>
              <a:rPr lang="zh-CN" altLang="en-US">
                <a:sym typeface="+mn-ea"/>
              </a:rPr>
              <a:t>大家修改的代码不在同一处</a:t>
            </a:r>
            <a:endParaRPr lang="zh-CN" altLang="en-US"/>
          </a:p>
        </p:txBody>
      </p:sp>
      <p:sp>
        <p:nvSpPr>
          <p:cNvPr id="4" name="内容占位符 3"/>
          <p:cNvSpPr>
            <a:spLocks noGrp="1"/>
          </p:cNvSpPr>
          <p:nvPr>
            <p:ph idx="1"/>
          </p:nvPr>
        </p:nvSpPr>
        <p:spPr/>
        <p:txBody>
          <a:bodyPr/>
          <a:lstStyle/>
          <a:p>
            <a:r>
              <a:rPr lang="zh-CN" altLang="en-US"/>
              <a:t>解决：</a:t>
            </a:r>
            <a:endParaRPr lang="zh-CN" altLang="en-US"/>
          </a:p>
          <a:p>
            <a:pPr lvl="1"/>
            <a:r>
              <a:rPr lang="zh-CN" altLang="en-US"/>
              <a:t>执行update操作，把仓库最新的文件更新到本地，并和本地文件做Merge融合操作。</a:t>
            </a:r>
            <a:endParaRPr lang="zh-CN" altLang="en-US"/>
          </a:p>
          <a:p>
            <a:pPr lvl="1"/>
            <a:r>
              <a:rPr lang="zh-CN" altLang="en-US"/>
              <a:t>继续提交文件即可</a:t>
            </a:r>
            <a:endParaRPr lang="zh-CN" altLang="en-US"/>
          </a:p>
        </p:txBody>
      </p:sp>
      <p:pic>
        <p:nvPicPr>
          <p:cNvPr id="3" name="图片 76"/>
          <p:cNvPicPr>
            <a:picLocks noChangeAspect="1"/>
          </p:cNvPicPr>
          <p:nvPr/>
        </p:nvPicPr>
        <p:blipFill>
          <a:blip r:embed="rId1"/>
          <a:stretch>
            <a:fillRect/>
          </a:stretch>
        </p:blipFill>
        <p:spPr>
          <a:xfrm>
            <a:off x="838200" y="3404235"/>
            <a:ext cx="4023360" cy="2223770"/>
          </a:xfrm>
          <a:prstGeom prst="rect">
            <a:avLst/>
          </a:prstGeom>
          <a:noFill/>
          <a:ln w="9525">
            <a:noFill/>
          </a:ln>
        </p:spPr>
      </p:pic>
      <p:pic>
        <p:nvPicPr>
          <p:cNvPr id="5" name="图片 77"/>
          <p:cNvPicPr>
            <a:picLocks noChangeAspect="1"/>
          </p:cNvPicPr>
          <p:nvPr/>
        </p:nvPicPr>
        <p:blipFill>
          <a:blip r:embed="rId2"/>
          <a:stretch>
            <a:fillRect/>
          </a:stretch>
        </p:blipFill>
        <p:spPr>
          <a:xfrm>
            <a:off x="4818380" y="3404235"/>
            <a:ext cx="4286250" cy="2223770"/>
          </a:xfrm>
          <a:prstGeom prst="rect">
            <a:avLst/>
          </a:prstGeom>
          <a:noFill/>
          <a:ln w="9525">
            <a:noFill/>
          </a:ln>
        </p:spPr>
      </p:pic>
      <p:pic>
        <p:nvPicPr>
          <p:cNvPr id="6" name="图片 78"/>
          <p:cNvPicPr>
            <a:picLocks noChangeAspect="1"/>
          </p:cNvPicPr>
          <p:nvPr/>
        </p:nvPicPr>
        <p:blipFill>
          <a:blip r:embed="rId3"/>
          <a:stretch>
            <a:fillRect/>
          </a:stretch>
        </p:blipFill>
        <p:spPr>
          <a:xfrm>
            <a:off x="9104630" y="3404235"/>
            <a:ext cx="2901950" cy="252603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sym typeface="+mn-ea"/>
              </a:rPr>
              <a:t>大家修改的代码在同一处</a:t>
            </a:r>
            <a:endParaRPr lang="en-US" altLang="zh-CN"/>
          </a:p>
        </p:txBody>
      </p:sp>
      <p:sp>
        <p:nvSpPr>
          <p:cNvPr id="3" name="内容占位符 2"/>
          <p:cNvSpPr>
            <a:spLocks noGrp="1"/>
          </p:cNvSpPr>
          <p:nvPr>
            <p:ph idx="1"/>
          </p:nvPr>
        </p:nvSpPr>
        <p:spPr/>
        <p:txBody>
          <a:bodyPr/>
          <a:lstStyle/>
          <a:p>
            <a:r>
              <a:rPr lang="zh-CN" altLang="en-US"/>
              <a:t>解决：</a:t>
            </a:r>
            <a:endParaRPr lang="zh-CN" altLang="en-US"/>
          </a:p>
          <a:p>
            <a:pPr lvl="1"/>
            <a:r>
              <a:rPr lang="zh-CN" altLang="en-US"/>
              <a:t>通过update把最新的版本更新到本地，文件手动修改后点击</a:t>
            </a:r>
            <a:r>
              <a:rPr lang="en-US" altLang="zh-CN"/>
              <a:t>resolve</a:t>
            </a:r>
            <a:r>
              <a:rPr lang="zh-CN" altLang="en-US"/>
              <a:t>后就可以正常</a:t>
            </a:r>
            <a:r>
              <a:rPr lang="en-US" altLang="zh-CN"/>
              <a:t>commit</a:t>
            </a:r>
            <a:r>
              <a:rPr lang="zh-CN" altLang="en-US"/>
              <a:t>提交了。</a:t>
            </a:r>
            <a:endParaRPr lang="zh-CN" altLang="en-US"/>
          </a:p>
        </p:txBody>
      </p:sp>
      <p:pic>
        <p:nvPicPr>
          <p:cNvPr id="4" name="图片 79"/>
          <p:cNvPicPr>
            <a:picLocks noChangeAspect="1"/>
          </p:cNvPicPr>
          <p:nvPr/>
        </p:nvPicPr>
        <p:blipFill>
          <a:blip r:embed="rId1"/>
          <a:stretch>
            <a:fillRect/>
          </a:stretch>
        </p:blipFill>
        <p:spPr>
          <a:xfrm>
            <a:off x="838200" y="2971165"/>
            <a:ext cx="3458210" cy="1793875"/>
          </a:xfrm>
          <a:prstGeom prst="rect">
            <a:avLst/>
          </a:prstGeom>
          <a:noFill/>
          <a:ln w="9525">
            <a:noFill/>
          </a:ln>
        </p:spPr>
      </p:pic>
      <p:pic>
        <p:nvPicPr>
          <p:cNvPr id="5" name="图片 -2147482583"/>
          <p:cNvPicPr>
            <a:picLocks noChangeAspect="1"/>
          </p:cNvPicPr>
          <p:nvPr/>
        </p:nvPicPr>
        <p:blipFill>
          <a:blip r:embed="rId2"/>
          <a:stretch>
            <a:fillRect/>
          </a:stretch>
        </p:blipFill>
        <p:spPr>
          <a:xfrm>
            <a:off x="4501833" y="3069590"/>
            <a:ext cx="3733165" cy="1695450"/>
          </a:xfrm>
          <a:prstGeom prst="rect">
            <a:avLst/>
          </a:prstGeom>
          <a:noFill/>
          <a:ln w="9525">
            <a:noFill/>
          </a:ln>
        </p:spPr>
      </p:pic>
      <p:pic>
        <p:nvPicPr>
          <p:cNvPr id="6" name="图片 81"/>
          <p:cNvPicPr>
            <a:picLocks noChangeAspect="1"/>
          </p:cNvPicPr>
          <p:nvPr/>
        </p:nvPicPr>
        <p:blipFill>
          <a:blip r:embed="rId3"/>
          <a:stretch>
            <a:fillRect/>
          </a:stretch>
        </p:blipFill>
        <p:spPr>
          <a:xfrm>
            <a:off x="8519795" y="2971165"/>
            <a:ext cx="3192780" cy="316547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3.</a:t>
            </a:r>
            <a:r>
              <a:rPr lang="zh-CN" altLang="en-US" dirty="0">
                <a:sym typeface="+mn-ea"/>
              </a:rPr>
              <a:t>关于冲突的建议</a:t>
            </a:r>
            <a:endParaRPr lang="zh-CN" altLang="en-US"/>
          </a:p>
        </p:txBody>
      </p:sp>
      <p:sp>
        <p:nvSpPr>
          <p:cNvPr id="3" name="内容占位符 2"/>
          <p:cNvSpPr>
            <a:spLocks noGrp="1"/>
          </p:cNvSpPr>
          <p:nvPr>
            <p:ph idx="1"/>
          </p:nvPr>
        </p:nvSpPr>
        <p:spPr/>
        <p:txBody>
          <a:bodyPr/>
          <a:lstStyle/>
          <a:p>
            <a:pPr eaLnBrk="1" hangingPunct="1"/>
            <a:r>
              <a:rPr lang="zh-CN" altLang="en-US" dirty="0">
                <a:sym typeface="+mn-ea"/>
              </a:rPr>
              <a:t>修改文件之前，先进行一次</a:t>
            </a:r>
            <a:r>
              <a:rPr lang="en-US" altLang="zh-CN" dirty="0">
                <a:sym typeface="+mn-ea"/>
              </a:rPr>
              <a:t>update</a:t>
            </a:r>
            <a:r>
              <a:rPr lang="zh-CN" altLang="en-US" dirty="0">
                <a:sym typeface="+mn-ea"/>
              </a:rPr>
              <a:t>操作</a:t>
            </a:r>
            <a:endParaRPr lang="zh-CN" altLang="en-US" dirty="0"/>
          </a:p>
          <a:p>
            <a:pPr eaLnBrk="1" hangingPunct="1"/>
            <a:endParaRPr lang="zh-CN" altLang="en-US" dirty="0"/>
          </a:p>
          <a:p>
            <a:pPr eaLnBrk="1" hangingPunct="1"/>
            <a:r>
              <a:rPr lang="zh-CN" altLang="en-US" dirty="0">
                <a:sym typeface="+mn-ea"/>
              </a:rPr>
              <a:t>修改完成后，及时</a:t>
            </a:r>
            <a:r>
              <a:rPr lang="en-US" altLang="zh-CN" dirty="0">
                <a:sym typeface="+mn-ea"/>
              </a:rPr>
              <a:t>commit</a:t>
            </a:r>
            <a:r>
              <a:rPr lang="zh-CN" altLang="en-US" dirty="0">
                <a:sym typeface="+mn-ea"/>
              </a:rPr>
              <a:t>，不要在本地停留过长时间</a:t>
            </a:r>
            <a:endParaRPr lang="zh-CN" altLang="en-US" dirty="0"/>
          </a:p>
          <a:p>
            <a:pPr eaLnBrk="1" hangingPunct="1"/>
            <a:endParaRPr lang="zh-CN" altLang="en-US" dirty="0"/>
          </a:p>
          <a:p>
            <a:pPr eaLnBrk="1" hangingPunct="1"/>
            <a:r>
              <a:rPr lang="zh-CN" altLang="en-US" dirty="0">
                <a:sym typeface="+mn-ea"/>
              </a:rPr>
              <a:t>在多位团</a:t>
            </a:r>
            <a:r>
              <a:rPr lang="zh-CN" altLang="en-US">
                <a:sym typeface="+mn-ea"/>
              </a:rPr>
              <a:t>队</a:t>
            </a:r>
            <a:r>
              <a:rPr lang="zh-CN" altLang="en-US" smtClean="0">
                <a:sym typeface="+mn-ea"/>
              </a:rPr>
              <a:t>成员</a:t>
            </a:r>
            <a:r>
              <a:rPr lang="zh-CN" altLang="en-US" dirty="0">
                <a:sym typeface="+mn-ea"/>
              </a:rPr>
              <a:t>协作时，尽量修</a:t>
            </a:r>
            <a:r>
              <a:rPr lang="zh-CN" altLang="en-US">
                <a:sym typeface="+mn-ea"/>
              </a:rPr>
              <a:t>改</a:t>
            </a:r>
            <a:r>
              <a:rPr lang="zh-CN" altLang="en-US" smtClean="0">
                <a:sym typeface="+mn-ea"/>
              </a:rPr>
              <a:t>自己撰写的部分，尽量不要修改不属于自己撰写的部分</a:t>
            </a:r>
            <a:endParaRPr lang="zh-CN" altLang="en-US" dirty="0"/>
          </a:p>
          <a:p>
            <a:pPr eaLnBrk="1" hangingPunct="1"/>
            <a:endParaRPr lang="zh-CN" altLang="en-US" dirty="0"/>
          </a:p>
          <a:p>
            <a:pPr eaLnBrk="1" hangingPunct="1"/>
            <a:r>
              <a:rPr lang="zh-CN" altLang="en-US" dirty="0">
                <a:sym typeface="+mn-ea"/>
              </a:rPr>
              <a:t>出现冲突很正常，可以通过前面的方法解决，不要相互覆盖</a:t>
            </a:r>
            <a:endParaRPr lang="zh-CN" altLang="en-US" dirty="0"/>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72415" y="1325245"/>
            <a:ext cx="6720205" cy="4763135"/>
          </a:xfrm>
        </p:spPr>
        <p:txBody>
          <a:bodyPr>
            <a:normAutofit fontScale="97500"/>
          </a:bodyPr>
          <a:lstStyle/>
          <a:p>
            <a:r>
              <a:rPr lang="zh-CN" altLang="en-US"/>
              <a:t>SVN</a:t>
            </a:r>
            <a:r>
              <a:rPr lang="zh-CN" altLang="en-US" smtClean="0"/>
              <a:t>是Subversion的简</a:t>
            </a:r>
            <a:r>
              <a:rPr lang="zh-CN" altLang="en-US"/>
              <a:t>称，是一个开放源代码的版本控制</a:t>
            </a:r>
            <a:r>
              <a:rPr lang="zh-CN" altLang="en-US" smtClean="0"/>
              <a:t>系统</a:t>
            </a:r>
            <a:r>
              <a:rPr lang="en-US" altLang="zh-CN"/>
              <a:t>,</a:t>
            </a:r>
            <a:r>
              <a:rPr lang="zh-CN" altLang="en-US" dirty="0">
                <a:latin typeface="黑体" panose="02010609060101010101" pitchFamily="2" charset="-122"/>
                <a:sym typeface="+mn-ea"/>
              </a:rPr>
              <a:t>用来代替</a:t>
            </a:r>
            <a:r>
              <a:rPr lang="en-US" altLang="zh-CN" dirty="0">
                <a:latin typeface="黑体" panose="02010609060101010101" pitchFamily="2" charset="-122"/>
                <a:sym typeface="+mn-ea"/>
              </a:rPr>
              <a:t>CVS </a:t>
            </a:r>
            <a:endParaRPr lang="en-US" altLang="zh-CN" dirty="0">
              <a:latin typeface="黑体" panose="02010609060101010101" pitchFamily="2" charset="-122"/>
              <a:sym typeface="+mn-ea"/>
            </a:endParaRPr>
          </a:p>
          <a:p>
            <a:r>
              <a:rPr lang="en-US" altLang="zh-CN"/>
              <a:t>SVN</a:t>
            </a:r>
            <a:r>
              <a:rPr lang="zh-CN" altLang="en-US"/>
              <a:t>采用</a:t>
            </a:r>
            <a:r>
              <a:rPr lang="en-US" altLang="zh-CN"/>
              <a:t>集中式管理</a:t>
            </a:r>
            <a:endParaRPr lang="en-US" altLang="zh-CN"/>
          </a:p>
          <a:p>
            <a:pPr lvl="1"/>
            <a:r>
              <a:rPr lang="en-US" altLang="zh-CN"/>
              <a:t>集中式代码管理的核心是服务器，所有开发者在开始新一天的工作之前必须从服务器获取代码，然后开发</a:t>
            </a:r>
            <a:r>
              <a:rPr lang="en-US" altLang="zh-CN" smtClean="0"/>
              <a:t>，</a:t>
            </a:r>
            <a:endParaRPr lang="en-US" altLang="zh-CN"/>
          </a:p>
          <a:p>
            <a:r>
              <a:rPr lang="en-US" altLang="zh-CN"/>
              <a:t>SVN</a:t>
            </a:r>
            <a:r>
              <a:rPr lang="zh-CN" altLang="en-US"/>
              <a:t>作</a:t>
            </a:r>
            <a:r>
              <a:rPr lang="zh-CN" altLang="en-US" smtClean="0"/>
              <a:t>用</a:t>
            </a:r>
            <a:r>
              <a:rPr lang="en-US" altLang="zh-CN" smtClean="0"/>
              <a:t>最后解决冲突，提交</a:t>
            </a:r>
            <a:endParaRPr lang="zh-CN" altLang="en-US"/>
          </a:p>
          <a:p>
            <a:pPr lvl="1"/>
            <a:r>
              <a:rPr lang="zh-CN" altLang="en-US"/>
              <a:t>多人开发同一个项目不会出现代码覆盖情况。</a:t>
            </a:r>
            <a:endParaRPr lang="zh-CN" altLang="en-US"/>
          </a:p>
          <a:p>
            <a:pPr lvl="1"/>
            <a:r>
              <a:rPr lang="zh-CN" altLang="en-US"/>
              <a:t>针对一个文件可以创建许多不同版本，并且可以随时查看不同版本的内容。</a:t>
            </a:r>
            <a:endParaRPr lang="zh-CN" altLang="en-US"/>
          </a:p>
          <a:p>
            <a:pPr lvl="1"/>
            <a:r>
              <a:rPr lang="zh-CN" altLang="en-US"/>
              <a:t>公司领导可以通过svn查看每个人的工作情况</a:t>
            </a:r>
            <a:endParaRPr lang="zh-CN" altLang="en-US"/>
          </a:p>
          <a:p>
            <a:pPr marL="0" indent="0">
              <a:buNone/>
            </a:pPr>
            <a:endParaRPr lang="zh-CN" altLang="en-US"/>
          </a:p>
          <a:p>
            <a:endParaRPr lang="zh-CN" altLang="en-US"/>
          </a:p>
        </p:txBody>
      </p:sp>
      <p:sp>
        <p:nvSpPr>
          <p:cNvPr id="3" name="标题 2"/>
          <p:cNvSpPr>
            <a:spLocks noGrp="1"/>
          </p:cNvSpPr>
          <p:nvPr>
            <p:ph type="title"/>
          </p:nvPr>
        </p:nvSpPr>
        <p:spPr/>
        <p:txBody>
          <a:bodyPr/>
          <a:lstStyle/>
          <a:p>
            <a:r>
              <a:rPr lang="zh-CN" altLang="en-US"/>
              <a:t>一、什么是</a:t>
            </a:r>
            <a:r>
              <a:rPr lang="en-US" altLang="zh-CN"/>
              <a:t>SVN</a:t>
            </a:r>
            <a:endParaRPr lang="en-US" altLang="zh-CN"/>
          </a:p>
        </p:txBody>
      </p:sp>
      <p:pic>
        <p:nvPicPr>
          <p:cNvPr id="4" name="图片 3"/>
          <p:cNvPicPr>
            <a:picLocks noChangeAspect="1"/>
          </p:cNvPicPr>
          <p:nvPr/>
        </p:nvPicPr>
        <p:blipFill>
          <a:blip r:embed="rId1"/>
          <a:stretch>
            <a:fillRect/>
          </a:stretch>
        </p:blipFill>
        <p:spPr>
          <a:xfrm>
            <a:off x="7303135" y="2186940"/>
            <a:ext cx="4000500" cy="31997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二、SVN的安装</a:t>
            </a:r>
            <a:endParaRPr lang="zh-CN" altLang="en-US"/>
          </a:p>
        </p:txBody>
      </p:sp>
      <p:sp>
        <p:nvSpPr>
          <p:cNvPr id="2" name="内容占位符 1"/>
          <p:cNvSpPr>
            <a:spLocks noGrp="1"/>
          </p:cNvSpPr>
          <p:nvPr>
            <p:ph sz="quarter" idx="13"/>
          </p:nvPr>
        </p:nvSpPr>
        <p:spPr>
          <a:xfrm>
            <a:off x="398145" y="1470660"/>
            <a:ext cx="11593195" cy="2740660"/>
          </a:xfrm>
        </p:spPr>
        <p:txBody>
          <a:bodyPr>
            <a:normAutofit lnSpcReduction="10000"/>
          </a:bodyPr>
          <a:lstStyle/>
          <a:p>
            <a:r>
              <a:rPr lang="zh-CN" altLang="en-US" sz="2665"/>
              <a:t>Svn是个</a:t>
            </a:r>
            <a:r>
              <a:rPr lang="en-US" altLang="zh-CN" sz="2665"/>
              <a:t>C/S</a:t>
            </a:r>
            <a:r>
              <a:rPr lang="zh-CN" altLang="en-US" sz="2665"/>
              <a:t>结构软件，分为服务器端和客户端</a:t>
            </a:r>
            <a:endParaRPr lang="zh-CN" altLang="en-US" sz="2665"/>
          </a:p>
          <a:p>
            <a:pPr lvl="1"/>
            <a:r>
              <a:rPr lang="zh-CN" altLang="en-US" sz="2280"/>
              <a:t>服务器端安装</a:t>
            </a:r>
            <a:endParaRPr lang="zh-CN" altLang="en-US" sz="2280"/>
          </a:p>
          <a:p>
            <a:pPr lvl="2"/>
            <a:r>
              <a:rPr lang="zh-CN" altLang="en-US" sz="1900"/>
              <a:t>安装VisualSVN-Server-2.7.5.msi</a:t>
            </a:r>
            <a:endParaRPr lang="zh-CN" altLang="en-US" sz="1900"/>
          </a:p>
          <a:p>
            <a:pPr lvl="2"/>
            <a:r>
              <a:rPr lang="zh-CN" altLang="en-US" sz="1900">
                <a:sym typeface="+mn-ea"/>
              </a:rPr>
              <a:t>创建用户、组</a:t>
            </a:r>
            <a:endParaRPr lang="zh-CN" altLang="en-US" sz="1900"/>
          </a:p>
          <a:p>
            <a:pPr lvl="2"/>
            <a:r>
              <a:rPr lang="zh-CN" altLang="en-US" sz="1900">
                <a:sym typeface="+mn-ea"/>
              </a:rPr>
              <a:t>创建仓库</a:t>
            </a:r>
            <a:endParaRPr lang="zh-CN" altLang="en-US" sz="1900"/>
          </a:p>
          <a:p>
            <a:pPr lvl="2"/>
            <a:r>
              <a:rPr lang="zh-CN" altLang="en-US" sz="1900"/>
              <a:t>将仓库</a:t>
            </a:r>
            <a:r>
              <a:rPr lang="en-US" altLang="zh-CN" sz="1900"/>
              <a:t>url</a:t>
            </a:r>
            <a:r>
              <a:rPr lang="zh-CN" altLang="en-US" sz="1900"/>
              <a:t>地址分发给客户端用户</a:t>
            </a:r>
            <a:endParaRPr lang="zh-CN" altLang="en-US" sz="1900"/>
          </a:p>
          <a:p>
            <a:pPr lvl="1"/>
            <a:r>
              <a:rPr lang="zh-CN" altLang="en-US" sz="2280"/>
              <a:t>客户端安装 </a:t>
            </a:r>
            <a:endParaRPr lang="zh-CN" altLang="en-US" sz="2280"/>
          </a:p>
          <a:p>
            <a:pPr lvl="2"/>
            <a:r>
              <a:rPr lang="zh-CN" altLang="en-US" sz="1900"/>
              <a:t>TortoiseSVN-1.8.12.26645-win32-svn-1.8.14.msi</a:t>
            </a:r>
            <a:endParaRPr lang="zh-CN" altLang="en-US" sz="1900"/>
          </a:p>
          <a:p>
            <a:pPr lvl="2"/>
            <a:endParaRPr lang="zh-CN" altLang="en-US" sz="1900"/>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14867" y="1035473"/>
            <a:ext cx="11593407" cy="5321300"/>
          </a:xfrm>
        </p:spPr>
        <p:txBody>
          <a:bodyPr>
            <a:normAutofit/>
          </a:bodyPr>
          <a:lstStyle/>
          <a:p>
            <a:pPr marL="0" indent="0">
              <a:buNone/>
            </a:pPr>
            <a:endParaRPr lang="zh-CN" altLang="en-US"/>
          </a:p>
          <a:p>
            <a:endParaRPr lang="zh-CN" altLang="en-US"/>
          </a:p>
          <a:p>
            <a:endParaRPr lang="zh-CN" altLang="en-US"/>
          </a:p>
          <a:p>
            <a:pPr lvl="1"/>
            <a:endParaRPr lang="zh-CN" altLang="en-US" sz="2665"/>
          </a:p>
          <a:p>
            <a:pPr lvl="1"/>
            <a:endParaRPr lang="zh-CN" altLang="en-US"/>
          </a:p>
        </p:txBody>
      </p:sp>
      <p:sp>
        <p:nvSpPr>
          <p:cNvPr id="3" name="标题 2"/>
          <p:cNvSpPr>
            <a:spLocks noGrp="1"/>
          </p:cNvSpPr>
          <p:nvPr>
            <p:ph type="title"/>
          </p:nvPr>
        </p:nvSpPr>
        <p:spPr/>
        <p:txBody>
          <a:bodyPr/>
          <a:lstStyle/>
          <a:p>
            <a:r>
              <a:rPr lang="zh-CN" altLang="en-US"/>
              <a:t>三、客户端操作流程</a:t>
            </a:r>
            <a:endParaRPr lang="zh-CN" altLang="en-US"/>
          </a:p>
        </p:txBody>
      </p:sp>
      <p:graphicFrame>
        <p:nvGraphicFramePr>
          <p:cNvPr id="10243" name="Object 8"/>
          <p:cNvGraphicFramePr/>
          <p:nvPr>
            <p:ph idx="1"/>
          </p:nvPr>
        </p:nvGraphicFramePr>
        <p:xfrm>
          <a:off x="1731645" y="1035685"/>
          <a:ext cx="5948680" cy="5398770"/>
        </p:xfrm>
        <a:graphic>
          <a:graphicData uri="http://schemas.openxmlformats.org/presentationml/2006/ole">
            <mc:AlternateContent xmlns:mc="http://schemas.openxmlformats.org/markup-compatibility/2006">
              <mc:Choice xmlns:v="urn:schemas-microsoft-com:vml" Requires="v">
                <p:oleObj spid="_x0000_s1025" name="" r:id="rId1" imgW="6174740" imgH="6028055" progId="">
                  <p:embed/>
                </p:oleObj>
              </mc:Choice>
              <mc:Fallback>
                <p:oleObj name="" r:id="rId1" imgW="6174740" imgH="6028055" progId="">
                  <p:embed/>
                  <p:pic>
                    <p:nvPicPr>
                      <p:cNvPr id="0" name="图片 1024" descr="image3"/>
                      <p:cNvPicPr/>
                      <p:nvPr/>
                    </p:nvPicPr>
                    <p:blipFill>
                      <a:blip r:embed="rId2"/>
                      <a:stretch>
                        <a:fillRect/>
                      </a:stretch>
                    </p:blipFill>
                    <p:spPr>
                      <a:xfrm>
                        <a:off x="1731645" y="1035685"/>
                        <a:ext cx="5948680" cy="5398770"/>
                      </a:xfrm>
                      <a:prstGeom prst="rect">
                        <a:avLst/>
                      </a:prstGeom>
                      <a:noFill/>
                      <a:ln w="38100">
                        <a:noFill/>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23147" y="1316567"/>
            <a:ext cx="10698480" cy="2419773"/>
          </a:xfrm>
        </p:spPr>
        <p:txBody>
          <a:bodyPr>
            <a:normAutofit/>
          </a:bodyPr>
          <a:lstStyle/>
          <a:p>
            <a:r>
              <a:rPr lang="zh-CN" altLang="en-US" sz="2400" dirty="0">
                <a:sym typeface="+mn-ea"/>
              </a:rPr>
              <a:t>将版本库中的内容检出到本地</a:t>
            </a:r>
            <a:endParaRPr lang="en-US" altLang="zh-CN" sz="2400">
              <a:sym typeface="+mn-ea"/>
            </a:endParaRPr>
          </a:p>
          <a:p>
            <a:endParaRPr lang="en-US" altLang="zh-CN" dirty="0">
              <a:solidFill>
                <a:srgbClr val="0070C0"/>
              </a:solidFill>
              <a:sym typeface="Arial" panose="020B0604020202020204" pitchFamily="34" charset="0"/>
            </a:endParaRPr>
          </a:p>
          <a:p>
            <a:endParaRPr lang="zh-CN" altLang="en-US"/>
          </a:p>
        </p:txBody>
      </p:sp>
      <p:sp>
        <p:nvSpPr>
          <p:cNvPr id="3" name="标题 2"/>
          <p:cNvSpPr>
            <a:spLocks noGrp="1"/>
          </p:cNvSpPr>
          <p:nvPr>
            <p:ph type="title"/>
          </p:nvPr>
        </p:nvSpPr>
        <p:spPr/>
        <p:txBody>
          <a:bodyPr/>
          <a:lstStyle/>
          <a:p>
            <a:r>
              <a:rPr lang="zh-CN" altLang="en-US"/>
              <a:t>四、</a:t>
            </a:r>
            <a:r>
              <a:rPr lang="en-US" altLang="zh-CN" dirty="0">
                <a:sym typeface="+mn-ea"/>
              </a:rPr>
              <a:t>CheckOut(</a:t>
            </a:r>
            <a:r>
              <a:rPr lang="zh-CN" altLang="en-US" dirty="0">
                <a:sym typeface="+mn-ea"/>
              </a:rPr>
              <a:t>检出</a:t>
            </a:r>
            <a:r>
              <a:rPr lang="en-US" altLang="zh-CN" dirty="0">
                <a:sym typeface="+mn-ea"/>
              </a:rPr>
              <a:t>)</a:t>
            </a:r>
            <a:endParaRPr lang="zh-CN" altLang="en-US"/>
          </a:p>
        </p:txBody>
      </p:sp>
      <p:pic>
        <p:nvPicPr>
          <p:cNvPr id="79876" name="Picture 4"/>
          <p:cNvPicPr>
            <a:picLocks noChangeAspect="1"/>
          </p:cNvPicPr>
          <p:nvPr/>
        </p:nvPicPr>
        <p:blipFill>
          <a:blip r:embed="rId1"/>
          <a:stretch>
            <a:fillRect/>
          </a:stretch>
        </p:blipFill>
        <p:spPr>
          <a:xfrm>
            <a:off x="788035" y="2597150"/>
            <a:ext cx="1790700" cy="2447925"/>
          </a:xfrm>
          <a:prstGeom prst="rect">
            <a:avLst/>
          </a:prstGeom>
          <a:noFill/>
          <a:ln w="9525">
            <a:noFill/>
          </a:ln>
        </p:spPr>
      </p:pic>
      <p:pic>
        <p:nvPicPr>
          <p:cNvPr id="79882" name="Picture 10"/>
          <p:cNvPicPr>
            <a:picLocks noChangeAspect="1"/>
          </p:cNvPicPr>
          <p:nvPr/>
        </p:nvPicPr>
        <p:blipFill>
          <a:blip r:embed="rId2"/>
          <a:stretch>
            <a:fillRect/>
          </a:stretch>
        </p:blipFill>
        <p:spPr>
          <a:xfrm>
            <a:off x="3732530" y="2233295"/>
            <a:ext cx="4371975" cy="3371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 calcmode="lin" valueType="num">
                                      <p:cBhvr additive="base">
                                        <p:cTn id="7" dur="500" fill="hold"/>
                                        <p:tgtEl>
                                          <p:spTgt spid="79876"/>
                                        </p:tgtEl>
                                        <p:attrNameLst>
                                          <p:attrName>ppt_x</p:attrName>
                                        </p:attrNameLst>
                                      </p:cBhvr>
                                      <p:tavLst>
                                        <p:tav tm="0">
                                          <p:val>
                                            <p:strVal val="1+#ppt_w/2"/>
                                          </p:val>
                                        </p:tav>
                                        <p:tav tm="100000">
                                          <p:val>
                                            <p:strVal val="#ppt_x"/>
                                          </p:val>
                                        </p:tav>
                                      </p:tavLst>
                                    </p:anim>
                                    <p:anim calcmode="lin" valueType="num">
                                      <p:cBhvr additive="base">
                                        <p:cTn id="8" dur="500" fill="hold"/>
                                        <p:tgtEl>
                                          <p:spTgt spid="798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9882"/>
                                        </p:tgtEl>
                                        <p:attrNameLst>
                                          <p:attrName>style.visibility</p:attrName>
                                        </p:attrNameLst>
                                      </p:cBhvr>
                                      <p:to>
                                        <p:strVal val="visible"/>
                                      </p:to>
                                    </p:set>
                                    <p:anim calcmode="lin" valueType="num">
                                      <p:cBhvr additive="base">
                                        <p:cTn id="13" dur="500" fill="hold"/>
                                        <p:tgtEl>
                                          <p:spTgt spid="79882"/>
                                        </p:tgtEl>
                                        <p:attrNameLst>
                                          <p:attrName>ppt_x</p:attrName>
                                        </p:attrNameLst>
                                      </p:cBhvr>
                                      <p:tavLst>
                                        <p:tav tm="0">
                                          <p:val>
                                            <p:strVal val="0-#ppt_w/2"/>
                                          </p:val>
                                        </p:tav>
                                        <p:tav tm="100000">
                                          <p:val>
                                            <p:strVal val="#ppt_x"/>
                                          </p:val>
                                        </p:tav>
                                      </p:tavLst>
                                    </p:anim>
                                    <p:anim calcmode="lin" valueType="num">
                                      <p:cBhvr additive="base">
                                        <p:cTn id="14" dur="500" fill="hold"/>
                                        <p:tgtEl>
                                          <p:spTgt spid="798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SVN图标未显示解决办法</a:t>
            </a:r>
            <a:endParaRPr lang="zh-CN" altLang="en-US"/>
          </a:p>
        </p:txBody>
      </p:sp>
      <p:sp>
        <p:nvSpPr>
          <p:cNvPr id="3" name="内容占位符 2"/>
          <p:cNvSpPr>
            <a:spLocks noGrp="1"/>
          </p:cNvSpPr>
          <p:nvPr>
            <p:ph idx="1"/>
          </p:nvPr>
        </p:nvSpPr>
        <p:spPr>
          <a:xfrm>
            <a:off x="614045" y="1047115"/>
            <a:ext cx="6262370" cy="2626360"/>
          </a:xfrm>
        </p:spPr>
        <p:txBody>
          <a:bodyPr>
            <a:normAutofit fontScale="87500" lnSpcReduction="20000"/>
          </a:bodyPr>
          <a:lstStyle/>
          <a:p>
            <a:pPr>
              <a:lnSpc>
                <a:spcPct val="130000"/>
              </a:lnSpc>
            </a:pPr>
            <a:r>
              <a:rPr lang="zh-CN" altLang="en-US"/>
              <a:t>项目文件夹右键--TortoiseSVN--Settings(设置)弹出对话框，点击Icon Overlays--Status cache,选择Shell--确定</a:t>
            </a:r>
            <a:endParaRPr lang="zh-CN" altLang="en-US"/>
          </a:p>
          <a:p>
            <a:pPr>
              <a:lnSpc>
                <a:spcPct val="130000"/>
              </a:lnSpc>
            </a:pPr>
            <a:r>
              <a:rPr lang="zh-CN" altLang="en-US">
                <a:sym typeface="+mn-ea"/>
              </a:rPr>
              <a:t>双击打开</a:t>
            </a:r>
            <a:r>
              <a:rPr lang="zh-CN" altLang="en-US"/>
              <a:t>SVN客户端安装包，点击Next--选择Repair（修复），修复完成后，重新启动系统。</a:t>
            </a:r>
            <a:endParaRPr lang="zh-CN" altLang="en-US"/>
          </a:p>
          <a:p>
            <a:endParaRPr lang="zh-CN" altLang="en-US"/>
          </a:p>
        </p:txBody>
      </p:sp>
      <p:pic>
        <p:nvPicPr>
          <p:cNvPr id="4" name="图片 3"/>
          <p:cNvPicPr>
            <a:picLocks noChangeAspect="1"/>
          </p:cNvPicPr>
          <p:nvPr/>
        </p:nvPicPr>
        <p:blipFill>
          <a:blip r:embed="rId1"/>
          <a:stretch>
            <a:fillRect/>
          </a:stretch>
        </p:blipFill>
        <p:spPr>
          <a:xfrm>
            <a:off x="7171055" y="840740"/>
            <a:ext cx="4446270" cy="2832735"/>
          </a:xfrm>
          <a:prstGeom prst="rect">
            <a:avLst/>
          </a:prstGeom>
        </p:spPr>
      </p:pic>
      <p:pic>
        <p:nvPicPr>
          <p:cNvPr id="6" name="图片 5"/>
          <p:cNvPicPr>
            <a:picLocks noChangeAspect="1"/>
          </p:cNvPicPr>
          <p:nvPr/>
        </p:nvPicPr>
        <p:blipFill>
          <a:blip r:embed="rId2"/>
          <a:stretch>
            <a:fillRect/>
          </a:stretch>
        </p:blipFill>
        <p:spPr>
          <a:xfrm>
            <a:off x="937260" y="3764915"/>
            <a:ext cx="4365625" cy="2706370"/>
          </a:xfrm>
          <a:prstGeom prst="rect">
            <a:avLst/>
          </a:prstGeom>
        </p:spPr>
      </p:pic>
      <p:pic>
        <p:nvPicPr>
          <p:cNvPr id="7" name="图片 6"/>
          <p:cNvPicPr>
            <a:picLocks noChangeAspect="1"/>
          </p:cNvPicPr>
          <p:nvPr/>
        </p:nvPicPr>
        <p:blipFill>
          <a:blip r:embed="rId3"/>
          <a:stretch>
            <a:fillRect/>
          </a:stretch>
        </p:blipFill>
        <p:spPr>
          <a:xfrm>
            <a:off x="5396230" y="3764915"/>
            <a:ext cx="3841115" cy="26904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8039100" y="4100195"/>
            <a:ext cx="3933190" cy="2198370"/>
          </a:xfrm>
          <a:prstGeom prst="rect">
            <a:avLst/>
          </a:prstGeom>
        </p:spPr>
      </p:pic>
      <p:sp>
        <p:nvSpPr>
          <p:cNvPr id="2" name="标题 1"/>
          <p:cNvSpPr>
            <a:spLocks noGrp="1"/>
          </p:cNvSpPr>
          <p:nvPr>
            <p:ph type="title"/>
          </p:nvPr>
        </p:nvSpPr>
        <p:spPr/>
        <p:txBody>
          <a:bodyPr/>
          <a:lstStyle/>
          <a:p>
            <a:r>
              <a:rPr lang="en-US" altLang="zh-CN" dirty="0">
                <a:sym typeface="+mn-ea"/>
              </a:rPr>
              <a:t>SVN</a:t>
            </a:r>
            <a:r>
              <a:rPr lang="zh-CN" altLang="en-US" dirty="0">
                <a:sym typeface="+mn-ea"/>
              </a:rPr>
              <a:t>使用图标说明</a:t>
            </a:r>
            <a:endParaRPr lang="zh-CN" altLang="en-US"/>
          </a:p>
        </p:txBody>
      </p:sp>
      <p:sp>
        <p:nvSpPr>
          <p:cNvPr id="73731" name="Rectangle 3"/>
          <p:cNvSpPr>
            <a:spLocks noGrp="1"/>
          </p:cNvSpPr>
          <p:nvPr/>
        </p:nvSpPr>
        <p:spPr>
          <a:xfrm>
            <a:off x="634365" y="867410"/>
            <a:ext cx="9956165" cy="5328920"/>
          </a:xfrm>
          <a:prstGeom prst="rect">
            <a:avLst/>
          </a:prstGeom>
          <a:noFill/>
          <a:ln w="9525">
            <a:noFill/>
          </a:ln>
        </p:spPr>
        <p:txBody>
          <a:bodyPr vert="horz" wrap="square" lIns="91440" tIns="45720" rIns="91440" bIns="45720" anchor="t"/>
          <a:lstStyle>
            <a:lvl1pPr marL="342900" indent="-342900" algn="l" rtl="0" fontAlgn="base">
              <a:spcBef>
                <a:spcPct val="20000"/>
              </a:spcBef>
              <a:spcAft>
                <a:spcPct val="0"/>
              </a:spcAft>
              <a:buSzPct val="60000"/>
              <a:buFont typeface="Wingdings" panose="05000000000000000000" pitchFamily="2" charset="2"/>
              <a:buChar char="n"/>
              <a:defRPr sz="2400" b="1">
                <a:solidFill>
                  <a:srgbClr val="CC3300"/>
                </a:solidFill>
                <a:latin typeface="+mn-lt"/>
                <a:ea typeface="+mn-ea"/>
                <a:cs typeface="+mn-cs"/>
              </a:defRPr>
            </a:lvl1pPr>
            <a:lvl2pPr marL="742950" indent="-285750" algn="l" rtl="0" fontAlgn="base">
              <a:spcBef>
                <a:spcPct val="20000"/>
              </a:spcBef>
              <a:spcAft>
                <a:spcPct val="0"/>
              </a:spcAft>
              <a:buClr>
                <a:srgbClr val="CC3300"/>
              </a:buClr>
              <a:buSzPct val="60000"/>
              <a:buFont typeface="Wingdings" panose="05000000000000000000" pitchFamily="2" charset="2"/>
              <a:buChar char="n"/>
              <a:defRPr sz="2000" b="1">
                <a:solidFill>
                  <a:schemeClr val="bg2"/>
                </a:solidFill>
                <a:latin typeface="+mn-lt"/>
                <a:ea typeface="+mn-ea"/>
              </a:defRPr>
            </a:lvl2pPr>
            <a:lvl3pPr marL="1143000" indent="-228600" algn="l" rtl="0" fontAlgn="base">
              <a:spcBef>
                <a:spcPct val="20000"/>
              </a:spcBef>
              <a:spcAft>
                <a:spcPct val="0"/>
              </a:spcAft>
              <a:buChar char="•"/>
              <a:defRPr b="1">
                <a:solidFill>
                  <a:schemeClr val="bg2"/>
                </a:solidFill>
                <a:latin typeface="+mn-lt"/>
                <a:ea typeface="宋体" panose="02010600030101010101" pitchFamily="2" charset="-122"/>
              </a:defRPr>
            </a:lvl3pPr>
            <a:lvl4pPr marL="1600200" indent="-228600" algn="l" rtl="0" fontAlgn="base">
              <a:spcBef>
                <a:spcPct val="20000"/>
              </a:spcBef>
              <a:spcAft>
                <a:spcPct val="0"/>
              </a:spcAft>
              <a:buChar char="–"/>
              <a:defRPr b="1">
                <a:solidFill>
                  <a:schemeClr val="bg2"/>
                </a:solidFill>
                <a:latin typeface="+mn-lt"/>
                <a:ea typeface="宋体" panose="02010600030101010101" pitchFamily="2" charset="-122"/>
              </a:defRPr>
            </a:lvl4pPr>
            <a:lvl5pPr marL="2057400" indent="-228600" algn="l" rtl="0" fontAlgn="base">
              <a:spcBef>
                <a:spcPct val="20000"/>
              </a:spcBef>
              <a:spcAft>
                <a:spcPct val="0"/>
              </a:spcAft>
              <a:buChar char="»"/>
              <a:defRPr>
                <a:solidFill>
                  <a:schemeClr val="bg2"/>
                </a:solidFill>
                <a:latin typeface="+mn-lt"/>
                <a:ea typeface="宋体" panose="02010600030101010101" pitchFamily="2" charset="-122"/>
              </a:defRPr>
            </a:lvl5pPr>
            <a:lvl6pPr marL="2514600" indent="-228600" algn="l" rtl="0" fontAlgn="base">
              <a:spcBef>
                <a:spcPct val="20000"/>
              </a:spcBef>
              <a:spcAft>
                <a:spcPct val="0"/>
              </a:spcAft>
              <a:buChar char="»"/>
              <a:defRPr>
                <a:solidFill>
                  <a:schemeClr val="bg2"/>
                </a:solidFill>
                <a:latin typeface="+mn-lt"/>
                <a:ea typeface="宋体" panose="02010600030101010101" pitchFamily="2" charset="-122"/>
              </a:defRPr>
            </a:lvl6pPr>
            <a:lvl7pPr marL="2971800" indent="-228600" algn="l" rtl="0" fontAlgn="base">
              <a:spcBef>
                <a:spcPct val="20000"/>
              </a:spcBef>
              <a:spcAft>
                <a:spcPct val="0"/>
              </a:spcAft>
              <a:buChar char="»"/>
              <a:defRPr>
                <a:solidFill>
                  <a:schemeClr val="bg2"/>
                </a:solidFill>
                <a:latin typeface="+mn-lt"/>
                <a:ea typeface="宋体" panose="02010600030101010101" pitchFamily="2" charset="-122"/>
              </a:defRPr>
            </a:lvl7pPr>
            <a:lvl8pPr marL="3429000" indent="-228600" algn="l" rtl="0" fontAlgn="base">
              <a:spcBef>
                <a:spcPct val="20000"/>
              </a:spcBef>
              <a:spcAft>
                <a:spcPct val="0"/>
              </a:spcAft>
              <a:buChar char="»"/>
              <a:defRPr>
                <a:solidFill>
                  <a:schemeClr val="bg2"/>
                </a:solidFill>
                <a:latin typeface="+mn-lt"/>
                <a:ea typeface="宋体" panose="02010600030101010101" pitchFamily="2" charset="-122"/>
              </a:defRPr>
            </a:lvl8pPr>
            <a:lvl9pPr marL="3886200" indent="-228600" algn="l" rtl="0" fontAlgn="base">
              <a:spcBef>
                <a:spcPct val="20000"/>
              </a:spcBef>
              <a:spcAft>
                <a:spcPct val="0"/>
              </a:spcAft>
              <a:buChar char="»"/>
              <a:defRPr>
                <a:solidFill>
                  <a:schemeClr val="bg2"/>
                </a:solidFill>
                <a:latin typeface="+mn-lt"/>
                <a:ea typeface="宋体" panose="02010600030101010101" pitchFamily="2" charset="-122"/>
              </a:defRPr>
            </a:lvl9pPr>
          </a:lstStyle>
          <a:p>
            <a:pPr eaLnBrk="1" hangingPunct="1">
              <a:buNone/>
            </a:pPr>
            <a:r>
              <a:rPr lang="en-US" altLang="zh-CN" dirty="0"/>
              <a:t>       </a:t>
            </a:r>
            <a:r>
              <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rPr>
              <a:t>一个新检出的工作副本使用绿色的对勾做重载。表示</a:t>
            </a:r>
            <a:r>
              <a:rPr lang="en-US" altLang="zh-CN" sz="2000" b="0" dirty="0">
                <a:solidFill>
                  <a:schemeClr val="tx1">
                    <a:lumMod val="95000"/>
                    <a:lumOff val="5000"/>
                  </a:schemeClr>
                </a:solidFill>
                <a:latin typeface="微软雅黑" panose="020B0503020204020204" pitchFamily="34" charset="-122"/>
                <a:ea typeface="微软雅黑" panose="020B0503020204020204" pitchFamily="34" charset="-122"/>
              </a:rPr>
              <a:t>Subversion</a:t>
            </a:r>
            <a:r>
              <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rPr>
              <a:t>状态正常</a:t>
            </a:r>
            <a:r>
              <a:rPr lang="en-US" altLang="zh-CN" sz="2000" b="0" dirty="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2000" b="0" dirty="0">
              <a:solidFill>
                <a:schemeClr val="tx1">
                  <a:lumMod val="95000"/>
                  <a:lumOff val="5000"/>
                </a:schemeClr>
              </a:solidFill>
              <a:latin typeface="微软雅黑" panose="020B0503020204020204" pitchFamily="34" charset="-122"/>
              <a:ea typeface="微软雅黑" panose="020B0503020204020204" pitchFamily="34" charset="-122"/>
            </a:endParaRPr>
          </a:p>
          <a:p>
            <a:pPr eaLnBrk="1" hangingPunct="1">
              <a:buNone/>
            </a:pPr>
            <a:r>
              <a:rPr lang="en-US" altLang="zh-CN" b="0" dirty="0">
                <a:solidFill>
                  <a:schemeClr val="tx1">
                    <a:lumMod val="95000"/>
                    <a:lumOff val="5000"/>
                  </a:schemeClr>
                </a:solidFill>
                <a:latin typeface="微软雅黑" panose="020B0503020204020204" pitchFamily="34" charset="-122"/>
                <a:ea typeface="微软雅黑" panose="020B0503020204020204" pitchFamily="34" charset="-122"/>
              </a:rPr>
              <a:t>       </a:t>
            </a:r>
            <a:endParaRPr lang="en-US" altLang="zh-CN" b="0" dirty="0">
              <a:solidFill>
                <a:schemeClr val="tx1">
                  <a:lumMod val="95000"/>
                  <a:lumOff val="5000"/>
                </a:schemeClr>
              </a:solidFill>
              <a:latin typeface="微软雅黑" panose="020B0503020204020204" pitchFamily="34" charset="-122"/>
              <a:ea typeface="微软雅黑" panose="020B0503020204020204" pitchFamily="34" charset="-122"/>
            </a:endParaRPr>
          </a:p>
          <a:p>
            <a:pPr eaLnBrk="1" hangingPunct="1">
              <a:buNone/>
            </a:pPr>
            <a:r>
              <a:rPr lang="en-US" altLang="zh-CN" b="0"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rPr>
              <a:t>当我们开始编辑一个文件后，图标将变成红色感叹号。通过这种方式，可以很容易地看出我们对哪些文件进行了修改操作，但是还没有提交到版本库中；</a:t>
            </a:r>
            <a:endPar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endParaRPr>
          </a:p>
          <a:p>
            <a:pPr eaLnBrk="1" hangingPunct="1">
              <a:buNone/>
            </a:pPr>
            <a:r>
              <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rPr>
              <a:t> </a:t>
            </a:r>
            <a:endPar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endParaRPr>
          </a:p>
          <a:p>
            <a:pPr eaLnBrk="1" hangingPunct="1">
              <a:buNone/>
            </a:pPr>
            <a:r>
              <a:rPr lang="zh-CN" altLang="en-US" b="0"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rPr>
              <a:t>如果在提交的过程中出现了冲突，图标将变成黄色感叹号。</a:t>
            </a:r>
            <a:endPar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endParaRPr>
          </a:p>
          <a:p>
            <a:pPr eaLnBrk="1" hangingPunct="1">
              <a:buNone/>
            </a:pPr>
            <a:endPar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endParaRPr>
          </a:p>
          <a:p>
            <a:pPr eaLnBrk="1" hangingPunct="1">
              <a:buNone/>
            </a:pPr>
            <a:r>
              <a:rPr lang="zh-CN" altLang="en-US" dirty="0"/>
              <a:t>      </a:t>
            </a:r>
            <a:r>
              <a:rPr lang="en-US" altLang="zh-CN" dirty="0">
                <a:sym typeface="+mn-ea"/>
              </a:rPr>
              <a:t>  </a:t>
            </a:r>
            <a:r>
              <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sym typeface="+mn-ea"/>
              </a:rPr>
              <a:t>这个图标表示当前文件夹下的某些文件或文件夹已经被计划从版本控制中删除，或是该文件夹下某个受控的文件丢失了。</a:t>
            </a:r>
            <a:endPar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a:p>
            <a:pPr eaLnBrk="1" hangingPunct="1">
              <a:buNone/>
            </a:pPr>
            <a:r>
              <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sym typeface="+mn-ea"/>
              </a:rPr>
              <a:t>       </a:t>
            </a:r>
            <a:endPar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a:p>
            <a:pPr eaLnBrk="1" hangingPunct="1">
              <a:buNone/>
            </a:pPr>
            <a:r>
              <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sym typeface="+mn-ea"/>
              </a:rPr>
              <a:t>       加号告诉我们有一个文件或是目录已经被计划加入版本控制。</a:t>
            </a:r>
            <a:endParaRPr lang="zh-CN" altLang="en-US" sz="2000" b="0"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pic>
        <p:nvPicPr>
          <p:cNvPr id="73734" name="Picture 6"/>
          <p:cNvPicPr>
            <a:picLocks noChangeAspect="1"/>
          </p:cNvPicPr>
          <p:nvPr/>
        </p:nvPicPr>
        <p:blipFill>
          <a:blip r:embed="rId2"/>
          <a:stretch>
            <a:fillRect/>
          </a:stretch>
        </p:blipFill>
        <p:spPr>
          <a:xfrm>
            <a:off x="634365" y="867410"/>
            <a:ext cx="503555" cy="391160"/>
          </a:xfrm>
          <a:prstGeom prst="rect">
            <a:avLst/>
          </a:prstGeom>
          <a:noFill/>
          <a:ln w="9525">
            <a:noFill/>
          </a:ln>
        </p:spPr>
      </p:pic>
      <p:pic>
        <p:nvPicPr>
          <p:cNvPr id="73735" name="Picture 7"/>
          <p:cNvPicPr>
            <a:picLocks noChangeAspect="1"/>
          </p:cNvPicPr>
          <p:nvPr/>
        </p:nvPicPr>
        <p:blipFill>
          <a:blip r:embed="rId3"/>
          <a:stretch>
            <a:fillRect/>
          </a:stretch>
        </p:blipFill>
        <p:spPr>
          <a:xfrm>
            <a:off x="634365" y="1838325"/>
            <a:ext cx="419100" cy="451485"/>
          </a:xfrm>
          <a:prstGeom prst="rect">
            <a:avLst/>
          </a:prstGeom>
          <a:noFill/>
          <a:ln w="9525">
            <a:noFill/>
          </a:ln>
        </p:spPr>
      </p:pic>
      <p:pic>
        <p:nvPicPr>
          <p:cNvPr id="73736" name="Picture 8"/>
          <p:cNvPicPr>
            <a:picLocks noChangeAspect="1"/>
          </p:cNvPicPr>
          <p:nvPr/>
        </p:nvPicPr>
        <p:blipFill>
          <a:blip r:embed="rId4"/>
          <a:stretch>
            <a:fillRect/>
          </a:stretch>
        </p:blipFill>
        <p:spPr>
          <a:xfrm>
            <a:off x="565785" y="2811145"/>
            <a:ext cx="487680" cy="511175"/>
          </a:xfrm>
          <a:prstGeom prst="rect">
            <a:avLst/>
          </a:prstGeom>
          <a:noFill/>
          <a:ln w="9525">
            <a:noFill/>
          </a:ln>
        </p:spPr>
      </p:pic>
      <p:pic>
        <p:nvPicPr>
          <p:cNvPr id="74756" name="Picture 4"/>
          <p:cNvPicPr>
            <a:picLocks noChangeAspect="1"/>
          </p:cNvPicPr>
          <p:nvPr/>
        </p:nvPicPr>
        <p:blipFill>
          <a:blip r:embed="rId5"/>
          <a:stretch>
            <a:fillRect/>
          </a:stretch>
        </p:blipFill>
        <p:spPr>
          <a:xfrm>
            <a:off x="664210" y="3755390"/>
            <a:ext cx="443865" cy="443865"/>
          </a:xfrm>
          <a:prstGeom prst="rect">
            <a:avLst/>
          </a:prstGeom>
          <a:noFill/>
          <a:ln w="9525">
            <a:noFill/>
          </a:ln>
        </p:spPr>
      </p:pic>
      <p:pic>
        <p:nvPicPr>
          <p:cNvPr id="74757" name="Picture 5"/>
          <p:cNvPicPr>
            <a:picLocks noChangeAspect="1"/>
          </p:cNvPicPr>
          <p:nvPr/>
        </p:nvPicPr>
        <p:blipFill>
          <a:blip r:embed="rId6"/>
          <a:stretch>
            <a:fillRect/>
          </a:stretch>
        </p:blipFill>
        <p:spPr>
          <a:xfrm>
            <a:off x="694690" y="4789805"/>
            <a:ext cx="393065" cy="36449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box(in)">
                                      <p:cBhvr>
                                        <p:cTn id="7" dur="500"/>
                                        <p:tgtEl>
                                          <p:spTgt spid="7373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3731">
                                            <p:txEl>
                                              <p:charRg st="0" end="29"/>
                                            </p:txEl>
                                          </p:spTgt>
                                        </p:tgtEl>
                                        <p:attrNameLst>
                                          <p:attrName>style.visibility</p:attrName>
                                        </p:attrNameLst>
                                      </p:cBhvr>
                                      <p:to>
                                        <p:strVal val="visible"/>
                                      </p:to>
                                    </p:set>
                                    <p:animEffect transition="in" filter="diamond(in)">
                                      <p:cBhvr>
                                        <p:cTn id="12" dur="500"/>
                                        <p:tgtEl>
                                          <p:spTgt spid="73731">
                                            <p:txEl>
                                              <p:charRg st="0"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35"/>
                                        </p:tgtEl>
                                        <p:attrNameLst>
                                          <p:attrName>style.visibility</p:attrName>
                                        </p:attrNameLst>
                                      </p:cBhvr>
                                      <p:to>
                                        <p:strVal val="visible"/>
                                      </p:to>
                                    </p:set>
                                    <p:animEffect transition="in" filter="blinds(horizontal)">
                                      <p:cBhvr>
                                        <p:cTn id="17" dur="500"/>
                                        <p:tgtEl>
                                          <p:spTgt spid="7373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3731">
                                            <p:txEl>
                                              <p:charRg st="57" end="132"/>
                                            </p:txEl>
                                          </p:spTgt>
                                        </p:tgtEl>
                                        <p:attrNameLst>
                                          <p:attrName>style.visibility</p:attrName>
                                        </p:attrNameLst>
                                      </p:cBhvr>
                                      <p:to>
                                        <p:strVal val="visible"/>
                                      </p:to>
                                    </p:set>
                                    <p:animEffect transition="in" filter="box(in)">
                                      <p:cBhvr>
                                        <p:cTn id="22" dur="500"/>
                                        <p:tgtEl>
                                          <p:spTgt spid="73731">
                                            <p:txEl>
                                              <p:charRg st="57" end="13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3731">
                                            <p:txEl>
                                              <p:charRg st="2" end="2"/>
                                            </p:txEl>
                                          </p:spTgt>
                                        </p:tgtEl>
                                        <p:attrNameLst>
                                          <p:attrName>style.visibility</p:attrName>
                                        </p:attrNameLst>
                                      </p:cBhvr>
                                      <p:to>
                                        <p:strVal val="visible"/>
                                      </p:to>
                                    </p:set>
                                    <p:animEffect transition="in" filter="box(in)">
                                      <p:cBhvr>
                                        <p:cTn id="27" dur="500"/>
                                        <p:tgtEl>
                                          <p:spTgt spid="73731">
                                            <p:txEl>
                                              <p:char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3731">
                                            <p:txEl>
                                              <p:charRg st="3" end="3"/>
                                            </p:txEl>
                                          </p:spTgt>
                                        </p:tgtEl>
                                        <p:attrNameLst>
                                          <p:attrName>style.visibility</p:attrName>
                                        </p:attrNameLst>
                                      </p:cBhvr>
                                      <p:to>
                                        <p:strVal val="visible"/>
                                      </p:to>
                                    </p:set>
                                    <p:animEffect transition="in" filter="box(in)">
                                      <p:cBhvr>
                                        <p:cTn id="32" dur="500"/>
                                        <p:tgtEl>
                                          <p:spTgt spid="73731">
                                            <p:txEl>
                                              <p:char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73736"/>
                                        </p:tgtEl>
                                        <p:attrNameLst>
                                          <p:attrName>style.visibility</p:attrName>
                                        </p:attrNameLst>
                                      </p:cBhvr>
                                      <p:to>
                                        <p:strVal val="visible"/>
                                      </p:to>
                                    </p:set>
                                    <p:animEffect transition="in" filter="diamond(in)">
                                      <p:cBhvr>
                                        <p:cTn id="37" dur="500"/>
                                        <p:tgtEl>
                                          <p:spTgt spid="7373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73731">
                                            <p:txEl>
                                              <p:charRg st="133" end="165"/>
                                            </p:txEl>
                                          </p:spTgt>
                                        </p:tgtEl>
                                        <p:attrNameLst>
                                          <p:attrName>style.visibility</p:attrName>
                                        </p:attrNameLst>
                                      </p:cBhvr>
                                      <p:to>
                                        <p:strVal val="visible"/>
                                      </p:to>
                                    </p:set>
                                    <p:animEffect transition="in" filter="box(in)">
                                      <p:cBhvr>
                                        <p:cTn id="42" dur="500"/>
                                        <p:tgtEl>
                                          <p:spTgt spid="73731">
                                            <p:txEl>
                                              <p:charRg st="133" end="16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73731">
                                            <p:txEl>
                                              <p:charRg st="166" end="252"/>
                                            </p:txEl>
                                          </p:spTgt>
                                        </p:tgtEl>
                                        <p:attrNameLst>
                                          <p:attrName>style.visibility</p:attrName>
                                        </p:attrNameLst>
                                      </p:cBhvr>
                                      <p:to>
                                        <p:strVal val="visible"/>
                                      </p:to>
                                    </p:set>
                                    <p:animEffect transition="in" filter="box(in)">
                                      <p:cBhvr>
                                        <p:cTn id="47" dur="500"/>
                                        <p:tgtEl>
                                          <p:spTgt spid="73731">
                                            <p:txEl>
                                              <p:charRg st="166" end="25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73731">
                                            <p:txEl>
                                              <p:charRg st="9" end="9"/>
                                            </p:txEl>
                                          </p:spTgt>
                                        </p:tgtEl>
                                        <p:attrNameLst>
                                          <p:attrName>style.visibility</p:attrName>
                                        </p:attrNameLst>
                                      </p:cBhvr>
                                      <p:to>
                                        <p:strVal val="visible"/>
                                      </p:to>
                                    </p:set>
                                    <p:animEffect transition="in" filter="box(in)">
                                      <p:cBhvr>
                                        <p:cTn id="52" dur="500"/>
                                        <p:tgtEl>
                                          <p:spTgt spid="73731">
                                            <p:txEl>
                                              <p:char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73731">
                                            <p:txEl>
                                              <p:charRg st="9" end="9"/>
                                            </p:txEl>
                                          </p:spTgt>
                                        </p:tgtEl>
                                        <p:attrNameLst>
                                          <p:attrName>style.visibility</p:attrName>
                                        </p:attrNameLst>
                                      </p:cBhvr>
                                      <p:to>
                                        <p:strVal val="visible"/>
                                      </p:to>
                                    </p:set>
                                    <p:animEffect transition="in" filter="box(in)">
                                      <p:cBhvr>
                                        <p:cTn id="57" dur="500"/>
                                        <p:tgtEl>
                                          <p:spTgt spid="73731">
                                            <p:txEl>
                                              <p:char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74756"/>
                                        </p:tgtEl>
                                        <p:attrNameLst>
                                          <p:attrName>style.visibility</p:attrName>
                                        </p:attrNameLst>
                                      </p:cBhvr>
                                      <p:to>
                                        <p:strVal val="visible"/>
                                      </p:to>
                                    </p:set>
                                    <p:animEffect transition="in" filter="box(in)">
                                      <p:cBhvr>
                                        <p:cTn id="62" dur="500"/>
                                        <p:tgtEl>
                                          <p:spTgt spid="74756"/>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74757"/>
                                        </p:tgtEl>
                                        <p:attrNameLst>
                                          <p:attrName>style.visibility</p:attrName>
                                        </p:attrNameLst>
                                      </p:cBhvr>
                                      <p:to>
                                        <p:strVal val="visible"/>
                                      </p:to>
                                    </p:set>
                                    <p:animEffect transition="in" filter="box(in)">
                                      <p:cBhvr>
                                        <p:cTn id="67"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五、</a:t>
            </a:r>
            <a:r>
              <a:rPr lang="en-US" altLang="zh-CN"/>
              <a:t>Add(</a:t>
            </a:r>
            <a:r>
              <a:rPr lang="zh-CN" altLang="en-US"/>
              <a:t>新增</a:t>
            </a:r>
            <a:r>
              <a:rPr lang="en-US" altLang="zh-CN"/>
              <a:t>)</a:t>
            </a:r>
            <a:endParaRPr lang="en-US" altLang="zh-CN"/>
          </a:p>
        </p:txBody>
      </p:sp>
      <p:sp>
        <p:nvSpPr>
          <p:cNvPr id="3" name="内容占位符 2"/>
          <p:cNvSpPr>
            <a:spLocks noGrp="1"/>
          </p:cNvSpPr>
          <p:nvPr>
            <p:ph idx="1"/>
          </p:nvPr>
        </p:nvSpPr>
        <p:spPr/>
        <p:txBody>
          <a:bodyPr/>
          <a:lstStyle/>
          <a:p>
            <a:r>
              <a:rPr lang="zh-CN" altLang="en-US"/>
              <a:t>将新文件添加至版本控制</a:t>
            </a:r>
            <a:endParaRPr lang="zh-CN" altLang="en-US"/>
          </a:p>
        </p:txBody>
      </p:sp>
      <p:pic>
        <p:nvPicPr>
          <p:cNvPr id="7" name="图片 6"/>
          <p:cNvPicPr>
            <a:picLocks noChangeAspect="1"/>
          </p:cNvPicPr>
          <p:nvPr/>
        </p:nvPicPr>
        <p:blipFill>
          <a:blip r:embed="rId1"/>
          <a:stretch>
            <a:fillRect/>
          </a:stretch>
        </p:blipFill>
        <p:spPr>
          <a:xfrm>
            <a:off x="1115695" y="2290445"/>
            <a:ext cx="3406140" cy="2910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六、</a:t>
            </a:r>
            <a:r>
              <a:rPr lang="en-US" altLang="zh-CN" dirty="0">
                <a:sym typeface="+mn-ea"/>
              </a:rPr>
              <a:t>Commit(</a:t>
            </a:r>
            <a:r>
              <a:rPr lang="zh-CN" altLang="en-US" dirty="0">
                <a:sym typeface="+mn-ea"/>
              </a:rPr>
              <a:t>提交</a:t>
            </a:r>
            <a:r>
              <a:rPr lang="en-US" altLang="zh-CN" dirty="0">
                <a:sym typeface="+mn-ea"/>
              </a:rPr>
              <a:t>)</a:t>
            </a:r>
            <a:endParaRPr lang="zh-CN" altLang="en-US"/>
          </a:p>
        </p:txBody>
      </p:sp>
      <p:sp>
        <p:nvSpPr>
          <p:cNvPr id="3" name="内容占位符 2"/>
          <p:cNvSpPr>
            <a:spLocks noGrp="1"/>
          </p:cNvSpPr>
          <p:nvPr>
            <p:ph idx="1"/>
          </p:nvPr>
        </p:nvSpPr>
        <p:spPr/>
        <p:txBody>
          <a:bodyPr/>
          <a:lstStyle/>
          <a:p>
            <a:r>
              <a:rPr lang="zh-CN" altLang="en-US"/>
              <a:t>将新增或修改的内容提交至服务器</a:t>
            </a:r>
            <a:endParaRPr lang="zh-CN" altLang="en-US"/>
          </a:p>
        </p:txBody>
      </p:sp>
      <p:pic>
        <p:nvPicPr>
          <p:cNvPr id="5" name="图片 4"/>
          <p:cNvPicPr>
            <a:picLocks noChangeAspect="1"/>
          </p:cNvPicPr>
          <p:nvPr/>
        </p:nvPicPr>
        <p:blipFill>
          <a:blip r:embed="rId1"/>
          <a:srcRect t="1589"/>
          <a:stretch>
            <a:fillRect/>
          </a:stretch>
        </p:blipFill>
        <p:spPr>
          <a:xfrm>
            <a:off x="1376680" y="2418080"/>
            <a:ext cx="2310130" cy="3145790"/>
          </a:xfrm>
          <a:prstGeom prst="rect">
            <a:avLst/>
          </a:prstGeom>
        </p:spPr>
      </p:pic>
      <p:pic>
        <p:nvPicPr>
          <p:cNvPr id="7" name="图片 6"/>
          <p:cNvPicPr>
            <a:picLocks noChangeAspect="1"/>
          </p:cNvPicPr>
          <p:nvPr/>
        </p:nvPicPr>
        <p:blipFill>
          <a:blip r:embed="rId2"/>
          <a:srcRect t="2151"/>
          <a:stretch>
            <a:fillRect/>
          </a:stretch>
        </p:blipFill>
        <p:spPr>
          <a:xfrm>
            <a:off x="4827905" y="2494280"/>
            <a:ext cx="2067560" cy="3010535"/>
          </a:xfrm>
          <a:prstGeom prst="rect">
            <a:avLst/>
          </a:prstGeom>
        </p:spPr>
      </p:pic>
    </p:spTree>
  </p:cSld>
  <p:clrMapOvr>
    <a:masterClrMapping/>
  </p:clrMapOvr>
</p:sld>
</file>

<file path=ppt/theme/theme1.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1532</Words>
  <Application>WPS 演示</Application>
  <PresentationFormat>自定义</PresentationFormat>
  <Paragraphs>132</Paragraphs>
  <Slides>20</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20</vt:i4>
      </vt:variant>
    </vt:vector>
  </HeadingPairs>
  <TitlesOfParts>
    <vt:vector size="32" baseType="lpstr">
      <vt:lpstr>Arial</vt:lpstr>
      <vt:lpstr>宋体</vt:lpstr>
      <vt:lpstr>Wingdings</vt:lpstr>
      <vt:lpstr>微软雅黑</vt:lpstr>
      <vt:lpstr>Heiti SC Light</vt:lpstr>
      <vt:lpstr>Wingdings</vt:lpstr>
      <vt:lpstr>Arial</vt:lpstr>
      <vt:lpstr>Calibri</vt:lpstr>
      <vt:lpstr>Impact</vt:lpstr>
      <vt:lpstr>黑体</vt:lpstr>
      <vt:lpstr>Arial Unicode MS</vt:lpstr>
      <vt:lpstr>云和</vt:lpstr>
      <vt:lpstr>PowerPoint 演示文稿</vt:lpstr>
      <vt:lpstr>一、什么是SVN</vt:lpstr>
      <vt:lpstr>二、SVN的安装</vt:lpstr>
      <vt:lpstr>三、客户端操作流程</vt:lpstr>
      <vt:lpstr>四、CheckOut(检出)</vt:lpstr>
      <vt:lpstr>SVN图标未显示解决办法</vt:lpstr>
      <vt:lpstr>SVN使用图标说明</vt:lpstr>
      <vt:lpstr>五、Add(新增)</vt:lpstr>
      <vt:lpstr>六、Commit(提交)</vt:lpstr>
      <vt:lpstr>九、Revert(撤销)</vt:lpstr>
      <vt:lpstr>十、show log(查看历史版本)</vt:lpstr>
      <vt:lpstr>PowerPoint 演示文稿</vt:lpstr>
      <vt:lpstr>七、Delete（删除）</vt:lpstr>
      <vt:lpstr>八、Add to Ignore List （忽略文件）</vt:lpstr>
      <vt:lpstr>十一、Update(更新)</vt:lpstr>
      <vt:lpstr>十二、冲突</vt:lpstr>
      <vt:lpstr>1.大家修改的代码不在同一处</vt:lpstr>
      <vt:lpstr>2.大家修改的代码在同一处</vt:lpstr>
      <vt:lpstr>3.关于冲突的建议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195</cp:revision>
  <dcterms:created xsi:type="dcterms:W3CDTF">2016-09-06T02:25:00Z</dcterms:created>
  <dcterms:modified xsi:type="dcterms:W3CDTF">2019-10-08T17:00:30Z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