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57" r:id="rId5"/>
    <p:sldId id="363" r:id="rId6"/>
    <p:sldId id="358" r:id="rId7"/>
    <p:sldId id="360" r:id="rId8"/>
    <p:sldId id="359" r:id="rId9"/>
    <p:sldId id="362" r:id="rId10"/>
    <p:sldId id="364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73"/>
    <p:restoredTop sz="90295"/>
  </p:normalViewPr>
  <p:slideViewPr>
    <p:cSldViewPr snapToGrid="0" snapToObjects="1">
      <p:cViewPr varScale="1">
        <p:scale>
          <a:sx n="89" d="100"/>
          <a:sy n="89" d="100"/>
        </p:scale>
        <p:origin x="13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ul.validate-error{</a:t>
            </a:r>
            <a:endParaRPr lang="zh-CN" altLang="en-US"/>
          </a:p>
          <a:p>
            <a:r>
              <a:rPr lang="zh-CN" altLang="en-US"/>
              <a:t>        width: 80%;</a:t>
            </a:r>
            <a:endParaRPr lang="zh-CN" altLang="en-US"/>
          </a:p>
          <a:p>
            <a:r>
              <a:rPr lang="zh-CN" altLang="en-US"/>
              <a:t>        padding:10px;</a:t>
            </a:r>
            <a:endParaRPr lang="zh-CN" altLang="en-US"/>
          </a:p>
          <a:p>
            <a:r>
              <a:rPr lang="zh-CN" altLang="en-US"/>
              <a:t>        margin:30px;</a:t>
            </a:r>
            <a:endParaRPr lang="zh-CN" altLang="en-US"/>
          </a:p>
          <a:p>
            <a:r>
              <a:rPr lang="zh-CN" altLang="en-US"/>
              <a:t>        background-color: #fdd;</a:t>
            </a:r>
            <a:endParaRPr lang="zh-CN" altLang="en-US"/>
          </a:p>
          <a:p>
            <a:r>
              <a:rPr lang="zh-CN" altLang="en-US"/>
              <a:t>        border:1px solid #fbb;</a:t>
            </a:r>
            <a:endParaRPr lang="zh-CN" altLang="en-US"/>
          </a:p>
          <a:p>
            <a:r>
              <a:rPr lang="zh-CN" altLang="en-US"/>
              <a:t>        border-radius:5px;</a:t>
            </a:r>
            <a:endParaRPr lang="zh-CN" altLang="en-US"/>
          </a:p>
          <a:p>
            <a:r>
              <a:rPr lang="zh-CN" altLang="en-US"/>
              <a:t>        color:#f44;</a:t>
            </a:r>
            <a:endParaRPr lang="zh-CN" altLang="en-US"/>
          </a:p>
          <a:p>
            <a:r>
              <a:rPr lang="zh-CN" altLang="en-US"/>
              <a:t>        font-weight: bold;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ul.validate-error li{</a:t>
            </a:r>
            <a:endParaRPr lang="zh-CN" altLang="en-US"/>
          </a:p>
          <a:p>
            <a:r>
              <a:rPr lang="zh-CN" altLang="en-US"/>
              <a:t>        padding-left:30px ;</a:t>
            </a:r>
            <a:endParaRPr lang="zh-CN" altLang="en-US"/>
          </a:p>
          <a:p>
            <a:r>
              <a:rPr lang="zh-CN" altLang="en-US"/>
              <a:t>        background: url({{asset('admin/images/error.png')}})  no-repeat 10px 10px;</a:t>
            </a:r>
            <a:endParaRPr lang="zh-CN" altLang="en-US"/>
          </a:p>
          <a:p>
            <a:r>
              <a:rPr lang="zh-CN" altLang="en-US"/>
              <a:t>        line-height: 2.5em;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div.validate-error{</a:t>
            </a:r>
            <a:endParaRPr lang="zh-CN" altLang="en-US"/>
          </a:p>
          <a:p>
            <a:r>
              <a:rPr lang="zh-CN" altLang="en-US"/>
              <a:t>        position: relative;</a:t>
            </a:r>
            <a:endParaRPr lang="zh-CN" altLang="en-US"/>
          </a:p>
          <a:p>
            <a:r>
              <a:rPr lang="zh-CN" altLang="en-US"/>
              <a:t>        left:88px;</a:t>
            </a:r>
            <a:endParaRPr lang="zh-CN" altLang="en-US"/>
          </a:p>
          <a:p>
            <a:r>
              <a:rPr lang="zh-CN" altLang="en-US"/>
              <a:t>        padding-left:20px ;</a:t>
            </a:r>
            <a:endParaRPr lang="zh-CN" altLang="en-US"/>
          </a:p>
          <a:p>
            <a:r>
              <a:rPr lang="zh-CN" altLang="en-US"/>
              <a:t>        background: url(/admin/images/error.png)  no-repeat 2px 10px;</a:t>
            </a:r>
            <a:endParaRPr lang="zh-CN" altLang="en-US"/>
          </a:p>
          <a:p>
            <a:r>
              <a:rPr lang="zh-CN" altLang="en-US"/>
              <a:t>        line-height: 2.5em;</a:t>
            </a:r>
            <a:endParaRPr lang="zh-CN" altLang="en-US"/>
          </a:p>
          <a:p>
            <a:r>
              <a:rPr lang="zh-CN" altLang="en-US"/>
              <a:t>        color:#f44;</a:t>
            </a:r>
            <a:endParaRPr lang="zh-CN" altLang="en-US"/>
          </a:p>
          <a:p>
            <a:r>
              <a:rPr lang="zh-CN" altLang="en-US"/>
              <a:t>        font-weight: bold;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2102" y="2283302"/>
            <a:ext cx="4246880" cy="1322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表单验证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 </a:t>
            </a:r>
            <a:r>
              <a:rPr lang="zh-CN" altLang="en-US"/>
              <a:t>控制器中编写验证逻辑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505523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2400"/>
              <a:t> $this-&gt;</a:t>
            </a:r>
            <a:r>
              <a:rPr lang="zh-CN" altLang="en-US" sz="2400" b="1">
                <a:solidFill>
                  <a:srgbClr val="FF0000"/>
                </a:solidFill>
              </a:rPr>
              <a:t>validate</a:t>
            </a:r>
            <a:r>
              <a:rPr lang="zh-CN" altLang="en-US" sz="2400"/>
              <a:t>(request</a:t>
            </a:r>
            <a:r>
              <a:rPr lang="en-US" altLang="zh-CN" sz="2400"/>
              <a:t>()</a:t>
            </a:r>
            <a:r>
              <a:rPr lang="zh-CN" altLang="en-US" sz="2400"/>
              <a:t>, [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//</a:t>
            </a:r>
            <a:r>
              <a:rPr lang="en-US" altLang="zh-CN" sz="2400">
                <a:solidFill>
                  <a:srgbClr val="FF0000"/>
                </a:solidFill>
              </a:rPr>
              <a:t>'</a:t>
            </a:r>
            <a:r>
              <a:rPr lang="zh-CN" altLang="zh-CN" sz="2400">
                <a:solidFill>
                  <a:srgbClr val="FF0000"/>
                </a:solidFill>
              </a:rPr>
              <a:t>字段名</a:t>
            </a:r>
            <a:r>
              <a:rPr lang="en-US" altLang="zh-CN" sz="2400">
                <a:solidFill>
                  <a:srgbClr val="FF0000"/>
                </a:solidFill>
              </a:rPr>
              <a:t>'   =&gt; '</a:t>
            </a:r>
            <a:r>
              <a:rPr lang="zh-CN" altLang="en-US" sz="2400">
                <a:solidFill>
                  <a:srgbClr val="FF0000"/>
                </a:solidFill>
              </a:rPr>
              <a:t>规则</a:t>
            </a:r>
            <a:r>
              <a:rPr lang="en-US" altLang="zh-CN" sz="2400">
                <a:solidFill>
                  <a:srgbClr val="FF0000"/>
                </a:solidFill>
              </a:rPr>
              <a:t>1|</a:t>
            </a:r>
            <a:r>
              <a:rPr lang="zh-CN" altLang="en-US" sz="2400">
                <a:solidFill>
                  <a:srgbClr val="FF0000"/>
                </a:solidFill>
              </a:rPr>
              <a:t>规则</a:t>
            </a:r>
            <a:r>
              <a:rPr lang="en-US" altLang="zh-CN" sz="2400">
                <a:solidFill>
                  <a:srgbClr val="FF0000"/>
                </a:solidFill>
              </a:rPr>
              <a:t>2|</a:t>
            </a:r>
            <a:r>
              <a:rPr lang="zh-CN" altLang="en-US" sz="2400">
                <a:solidFill>
                  <a:srgbClr val="FF0000"/>
                </a:solidFill>
              </a:rPr>
              <a:t>规则</a:t>
            </a:r>
            <a:r>
              <a:rPr lang="en-US" altLang="zh-CN" sz="2400">
                <a:solidFill>
                  <a:srgbClr val="FF0000"/>
                </a:solidFill>
              </a:rPr>
              <a:t>3......'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/>
              <a:t>        </a:t>
            </a:r>
            <a:r>
              <a:rPr sz="2400"/>
              <a:t>'username'  =&gt;  'required|unique:admin|regex:/^\w{5,10}$/' ,</a:t>
            </a:r>
            <a:endParaRPr sz="2400"/>
          </a:p>
          <a:p>
            <a:pPr marL="0" indent="0">
              <a:buNone/>
            </a:pPr>
            <a:r>
              <a:rPr sz="2400"/>
              <a:t>        'password'  =&gt;  'bail|required|between:3,15' ,</a:t>
            </a:r>
            <a:endParaRPr sz="2400"/>
          </a:p>
          <a:p>
            <a:pPr marL="0" indent="0">
              <a:buNone/>
            </a:pPr>
            <a:r>
              <a:rPr sz="2400"/>
              <a:t>        'repwd'  =&gt;  'bail|required|same:password'</a:t>
            </a:r>
            <a:r>
              <a:rPr lang="zh-CN" altLang="en-US" sz="2400"/>
              <a:t>   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]);</a:t>
            </a:r>
            <a:endParaRPr lang="zh-CN" altLang="en-US"/>
          </a:p>
          <a:p>
            <a:pPr marL="0" indent="0">
              <a:lnSpc>
                <a:spcPct val="130000"/>
              </a:lnSpc>
              <a:buNone/>
            </a:pPr>
            <a:endParaRPr lang="zh-CN" altLang="en-US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>
                <a:sym typeface="+mn-ea"/>
              </a:rPr>
              <a:t>La</a:t>
            </a:r>
            <a:r>
              <a:rPr lang="en-US" altLang="zh-CN">
                <a:sym typeface="+mn-ea"/>
              </a:rPr>
              <a:t>rave</a:t>
            </a:r>
            <a:r>
              <a:rPr lang="zh-CN" altLang="en-US">
                <a:sym typeface="+mn-ea"/>
              </a:rPr>
              <a:t>l 会将所有的验证错误信息自动闪存至 session</a:t>
            </a:r>
            <a:endParaRPr lang="zh-CN" altLang="en-US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>
                <a:sym typeface="+mn-ea"/>
              </a:rPr>
              <a:t>La</a:t>
            </a:r>
            <a:r>
              <a:rPr lang="en-US" altLang="zh-CN">
                <a:sym typeface="+mn-ea"/>
              </a:rPr>
              <a:t>rav</a:t>
            </a:r>
            <a:r>
              <a:rPr lang="zh-CN" altLang="en-US">
                <a:sym typeface="+mn-ea"/>
              </a:rPr>
              <a:t>el 会检查在 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ession 数据中的错误信息，并自动将其绑定到视图变量 $errors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 b="1">
                <a:solidFill>
                  <a:srgbClr val="FF0000"/>
                </a:solidFill>
              </a:rPr>
              <a:t>required </a:t>
            </a:r>
            <a:r>
              <a:rPr lang="en-US" altLang="zh-CN"/>
              <a:t>            </a:t>
            </a:r>
            <a:r>
              <a:rPr lang="zh-CN" altLang="en-US">
                <a:sym typeface="+mn-ea"/>
              </a:rPr>
              <a:t>字段</a:t>
            </a:r>
            <a:r>
              <a:rPr lang="zh-CN" altLang="en-US"/>
              <a:t>不能为空</a:t>
            </a:r>
            <a:endParaRPr lang="en-US" altLang="zh-CN"/>
          </a:p>
          <a:p>
            <a:r>
              <a:rPr lang="en-US" altLang="zh-CN" b="1">
                <a:solidFill>
                  <a:srgbClr val="FF0000"/>
                </a:solidFill>
              </a:rPr>
              <a:t>unique:</a:t>
            </a:r>
            <a:r>
              <a:rPr lang="zh-CN" altLang="en-US" b="1">
                <a:solidFill>
                  <a:srgbClr val="FF0000"/>
                </a:solidFill>
              </a:rPr>
              <a:t>表名 </a:t>
            </a:r>
            <a:r>
              <a:rPr lang="zh-CN" altLang="en-US"/>
              <a:t>      </a:t>
            </a:r>
            <a:r>
              <a:rPr lang="zh-CN" altLang="en-US">
                <a:sym typeface="+mn-ea"/>
              </a:rPr>
              <a:t>字段</a:t>
            </a:r>
            <a:r>
              <a:rPr lang="zh-CN" altLang="en-US"/>
              <a:t>唯一</a:t>
            </a:r>
            <a:endParaRPr lang="zh-CN" altLang="en-US"/>
          </a:p>
          <a:p>
            <a:r>
              <a:rPr lang="en-US" altLang="zh-CN" b="1">
                <a:solidFill>
                  <a:srgbClr val="FF0000"/>
                </a:solidFill>
              </a:rPr>
              <a:t>max:</a:t>
            </a:r>
            <a:r>
              <a:rPr lang="zh-CN" altLang="en-US" b="1">
                <a:solidFill>
                  <a:srgbClr val="FF0000"/>
                </a:solidFill>
              </a:rPr>
              <a:t>值</a:t>
            </a:r>
            <a:r>
              <a:rPr lang="zh-CN" altLang="en-US" b="1"/>
              <a:t>   </a:t>
            </a:r>
            <a:r>
              <a:rPr lang="zh-CN" altLang="en-US"/>
              <a:t>           </a:t>
            </a:r>
            <a:r>
              <a:rPr lang="zh-CN" altLang="en-US">
                <a:sym typeface="+mn-ea"/>
              </a:rPr>
              <a:t>字段</a:t>
            </a:r>
            <a:r>
              <a:rPr lang="zh-CN" altLang="en-US"/>
              <a:t>最大值     （默认</a:t>
            </a:r>
            <a:r>
              <a:rPr lang="zh-CN" altLang="en-US">
                <a:sym typeface="+mn-ea"/>
              </a:rPr>
              <a:t>指</a:t>
            </a:r>
            <a:r>
              <a:rPr lang="zh-CN" altLang="en-US"/>
              <a:t>字符串长度、为数字类型时指数字大小）</a:t>
            </a:r>
            <a:endParaRPr lang="zh-CN" altLang="en-US"/>
          </a:p>
          <a:p>
            <a:r>
              <a:rPr lang="en-US" altLang="zh-CN" b="1">
                <a:solidFill>
                  <a:srgbClr val="FF0000"/>
                </a:solidFill>
              </a:rPr>
              <a:t>min:</a:t>
            </a:r>
            <a:r>
              <a:rPr lang="zh-CN" altLang="en-US" b="1">
                <a:solidFill>
                  <a:srgbClr val="FF0000"/>
                </a:solidFill>
              </a:rPr>
              <a:t>值  </a:t>
            </a:r>
            <a:r>
              <a:rPr lang="zh-CN" altLang="en-US" b="1"/>
              <a:t> </a:t>
            </a:r>
            <a:r>
              <a:rPr lang="zh-CN" altLang="en-US"/>
              <a:t>            </a:t>
            </a:r>
            <a:r>
              <a:rPr lang="zh-CN" altLang="en-US">
                <a:sym typeface="+mn-ea"/>
              </a:rPr>
              <a:t>字段</a:t>
            </a:r>
            <a:r>
              <a:rPr lang="zh-CN" altLang="en-US"/>
              <a:t>最小值      </a:t>
            </a:r>
            <a:r>
              <a:rPr lang="zh-CN" altLang="en-US">
                <a:sym typeface="+mn-ea"/>
              </a:rPr>
              <a:t>（默认指字符串长度、为数字类型时指数字大小）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between:min,max</a:t>
            </a:r>
            <a:r>
              <a:rPr lang="zh-CN" altLang="en-US"/>
              <a:t>    </a:t>
            </a:r>
            <a:r>
              <a:rPr lang="zh-CN" altLang="en-US">
                <a:sym typeface="+mn-ea"/>
              </a:rPr>
              <a:t>字段</a:t>
            </a:r>
            <a:r>
              <a:rPr lang="zh-CN" altLang="en-US"/>
              <a:t>在</a:t>
            </a:r>
            <a:r>
              <a:rPr lang="en-US" altLang="zh-CN"/>
              <a:t>min</a:t>
            </a:r>
            <a:r>
              <a:rPr lang="zh-CN" altLang="en-US"/>
              <a:t>和</a:t>
            </a:r>
            <a:r>
              <a:rPr lang="en-US" altLang="zh-CN"/>
              <a:t>max</a:t>
            </a:r>
            <a:r>
              <a:rPr lang="zh-CN" altLang="en-US"/>
              <a:t>之间   </a:t>
            </a:r>
            <a:r>
              <a:rPr lang="zh-CN" altLang="en-US">
                <a:sym typeface="+mn-ea"/>
              </a:rPr>
              <a:t>（默认指字符串长度、为数字类型时指数字大小）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same:字段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/>
              <a:t>      字段</a:t>
            </a:r>
            <a:r>
              <a:rPr lang="en-US" altLang="zh-CN"/>
              <a:t>2</a:t>
            </a:r>
            <a:r>
              <a:rPr lang="zh-CN" altLang="en-US"/>
              <a:t>必须与验证的字段匹配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numeric</a:t>
            </a:r>
            <a:r>
              <a:rPr lang="zh-CN" altLang="en-US"/>
              <a:t>  </a:t>
            </a:r>
            <a:r>
              <a:rPr lang="zh-CN" altLang="en-US">
                <a:sym typeface="+mn-ea"/>
              </a:rPr>
              <a:t>字段</a:t>
            </a:r>
            <a:r>
              <a:rPr lang="zh-CN" altLang="en-US"/>
              <a:t>必须是数字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integer</a:t>
            </a:r>
            <a:r>
              <a:rPr lang="zh-CN" altLang="en-US"/>
              <a:t>   </a:t>
            </a:r>
            <a:r>
              <a:rPr lang="zh-CN" altLang="en-US">
                <a:sym typeface="+mn-ea"/>
              </a:rPr>
              <a:t>字段</a:t>
            </a:r>
            <a:r>
              <a:rPr lang="zh-CN" altLang="en-US"/>
              <a:t>必须是整数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email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    </a:t>
            </a:r>
            <a:r>
              <a:rPr lang="zh-CN" altLang="en-US">
                <a:sym typeface="+mn-ea"/>
              </a:rPr>
              <a:t>字段必须为</a:t>
            </a:r>
            <a:r>
              <a:rPr lang="en-US" altLang="zh-CN">
                <a:sym typeface="+mn-ea"/>
              </a:rPr>
              <a:t>email</a:t>
            </a:r>
            <a:r>
              <a:rPr lang="zh-CN" altLang="en-US">
                <a:sym typeface="+mn-ea"/>
              </a:rPr>
              <a:t>地址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ip</a:t>
            </a:r>
            <a:r>
              <a:rPr lang="zh-CN" altLang="en-US" b="1"/>
              <a:t> </a:t>
            </a:r>
            <a:r>
              <a:rPr lang="zh-CN" altLang="en-US"/>
              <a:t>  </a:t>
            </a:r>
            <a:r>
              <a:rPr lang="zh-CN" altLang="en-US">
                <a:sym typeface="+mn-ea"/>
              </a:rPr>
              <a:t>字段</a:t>
            </a:r>
            <a:r>
              <a:rPr lang="zh-CN" altLang="en-US"/>
              <a:t>必须是 IP 地址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nullable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/>
              <a:t> 字段可以为 null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regex:正则表达式</a:t>
            </a:r>
            <a:r>
              <a:rPr lang="zh-CN" altLang="en-US"/>
              <a:t>  </a:t>
            </a:r>
            <a:r>
              <a:rPr lang="zh-CN" altLang="en-US">
                <a:sym typeface="+mn-ea"/>
              </a:rPr>
              <a:t>字段</a:t>
            </a:r>
            <a:r>
              <a:rPr lang="zh-CN" altLang="en-US"/>
              <a:t>必须与给定的正则表达式匹配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在第一次验证失败后停止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1087100" cy="4351655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 $this-&gt;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validate</a:t>
            </a:r>
            <a:r>
              <a:rPr lang="zh-CN" altLang="en-US">
                <a:sym typeface="+mn-ea"/>
              </a:rPr>
              <a:t>(request</a:t>
            </a:r>
            <a:r>
              <a:rPr lang="en-US" altLang="zh-CN">
                <a:sym typeface="+mn-ea"/>
              </a:rPr>
              <a:t>()</a:t>
            </a:r>
            <a:r>
              <a:rPr lang="zh-CN" altLang="en-US">
                <a:sym typeface="+mn-ea"/>
              </a:rPr>
              <a:t>, [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'</a:t>
            </a:r>
            <a:r>
              <a:rPr lang="en-US" altLang="zh-CN">
                <a:sym typeface="+mn-ea"/>
              </a:rPr>
              <a:t>username</a:t>
            </a:r>
            <a:r>
              <a:rPr lang="zh-CN" altLang="en-US">
                <a:sym typeface="+mn-ea"/>
              </a:rPr>
              <a:t>' =&gt; '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bail</a:t>
            </a:r>
            <a:r>
              <a:rPr lang="en-US" altLang="zh-CN">
                <a:sym typeface="+mn-ea"/>
              </a:rPr>
              <a:t>|</a:t>
            </a:r>
            <a:r>
              <a:rPr lang="zh-CN" altLang="en-US">
                <a:sym typeface="+mn-ea"/>
              </a:rPr>
              <a:t>required|unique:</a:t>
            </a:r>
            <a:r>
              <a:rPr lang="en-US" altLang="zh-CN">
                <a:sym typeface="+mn-ea"/>
              </a:rPr>
              <a:t>admin</a:t>
            </a:r>
            <a:r>
              <a:rPr lang="zh-CN" altLang="en-US">
                <a:sym typeface="+mn-ea"/>
              </a:rPr>
              <a:t>|</a:t>
            </a:r>
            <a:r>
              <a:rPr lang="en-US" altLang="zh-CN">
                <a:sym typeface="+mn-ea"/>
              </a:rPr>
              <a:t>between3,10</a:t>
            </a:r>
            <a:r>
              <a:rPr lang="zh-CN" altLang="en-US">
                <a:sym typeface="+mn-ea"/>
              </a:rPr>
              <a:t>',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'</a:t>
            </a:r>
            <a:r>
              <a:rPr lang="en-US" altLang="zh-CN">
                <a:sym typeface="+mn-ea"/>
              </a:rPr>
              <a:t>password</a:t>
            </a:r>
            <a:r>
              <a:rPr lang="zh-CN" altLang="en-US">
                <a:sym typeface="+mn-ea"/>
              </a:rPr>
              <a:t>' =&gt; 'required',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]);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 自定义错误消息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 $this-&gt;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validate</a:t>
            </a:r>
            <a:r>
              <a:rPr lang="zh-CN" altLang="en-US">
                <a:sym typeface="+mn-ea"/>
              </a:rPr>
              <a:t>(request</a:t>
            </a:r>
            <a:r>
              <a:rPr lang="en-US" altLang="zh-CN">
                <a:sym typeface="+mn-ea"/>
              </a:rPr>
              <a:t>()</a:t>
            </a:r>
            <a:r>
              <a:rPr lang="zh-CN" altLang="en-US">
                <a:sym typeface="+mn-ea"/>
              </a:rPr>
              <a:t>, [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'</a:t>
            </a:r>
            <a:r>
              <a:rPr lang="en-US" altLang="zh-CN">
                <a:sym typeface="+mn-ea"/>
              </a:rPr>
              <a:t>username</a:t>
            </a:r>
            <a:r>
              <a:rPr lang="zh-CN" altLang="en-US">
                <a:sym typeface="+mn-ea"/>
              </a:rPr>
              <a:t>' =&gt; 'required|unique:</a:t>
            </a:r>
            <a:r>
              <a:rPr lang="en-US" altLang="zh-CN">
                <a:sym typeface="+mn-ea"/>
              </a:rPr>
              <a:t>admin</a:t>
            </a:r>
            <a:r>
              <a:rPr lang="zh-CN" altLang="en-US">
                <a:sym typeface="+mn-ea"/>
              </a:rPr>
              <a:t>|max:</a:t>
            </a:r>
            <a:r>
              <a:rPr lang="en-US" altLang="zh-CN">
                <a:sym typeface="+mn-ea"/>
              </a:rPr>
              <a:t>15</a:t>
            </a:r>
            <a:r>
              <a:rPr lang="zh-CN" altLang="en-US">
                <a:sym typeface="+mn-ea"/>
              </a:rPr>
              <a:t>',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'</a:t>
            </a:r>
            <a:r>
              <a:rPr lang="en-US" altLang="zh-CN">
                <a:sym typeface="+mn-ea"/>
              </a:rPr>
              <a:t>password</a:t>
            </a:r>
            <a:r>
              <a:rPr lang="zh-CN" altLang="en-US">
                <a:sym typeface="+mn-ea"/>
              </a:rPr>
              <a:t>' =&gt; 'required',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]</a:t>
            </a:r>
            <a:r>
              <a:rPr lang="en-US" altLang="zh-CN">
                <a:sym typeface="+mn-ea"/>
              </a:rPr>
              <a:t>,[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	'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username.required</a:t>
            </a:r>
            <a:r>
              <a:rPr lang="en-US" altLang="zh-CN">
                <a:sym typeface="+mn-ea"/>
              </a:rPr>
              <a:t>'=&gt;'</a:t>
            </a:r>
            <a:r>
              <a:rPr lang="zh-CN" altLang="en-US">
                <a:sym typeface="+mn-ea"/>
              </a:rPr>
              <a:t>用户不名能为空</a:t>
            </a:r>
            <a:r>
              <a:rPr lang="en-US" altLang="zh-CN">
                <a:sym typeface="+mn-ea"/>
              </a:rPr>
              <a:t>',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'username.unique'=&gt;'</a:t>
            </a:r>
            <a:r>
              <a:rPr lang="zh-CN" altLang="en-US">
                <a:sym typeface="+mn-ea"/>
              </a:rPr>
              <a:t>用户名已被占用</a:t>
            </a:r>
            <a:r>
              <a:rPr lang="en-US" altLang="zh-CN">
                <a:sym typeface="+mn-ea"/>
              </a:rPr>
              <a:t>',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........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]</a:t>
            </a:r>
            <a:r>
              <a:rPr lang="zh-CN" altLang="en-US">
                <a:sym typeface="+mn-ea"/>
              </a:rPr>
              <a:t>);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 </a:t>
            </a:r>
            <a:r>
              <a:rPr lang="zh-CN" altLang="en-US"/>
              <a:t>视图中显示验证错误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3460" y="1115060"/>
            <a:ext cx="10515600" cy="4883785"/>
          </a:xfrm>
        </p:spPr>
        <p:txBody>
          <a:bodyPr>
            <a:normAutofit fontScale="60000"/>
          </a:bodyPr>
          <a:p>
            <a:pPr>
              <a:lnSpc>
                <a:spcPct val="110000"/>
              </a:lnSpc>
            </a:pPr>
            <a:r>
              <a:rPr lang="zh-CN" altLang="en-US"/>
              <a:t>方法一：</a:t>
            </a:r>
            <a:endParaRPr lang="zh-CN" altLang="en-US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800">
                <a:sym typeface="+mn-ea"/>
              </a:rPr>
              <a:t>@if (count($errors) &gt; 0)</a:t>
            </a:r>
            <a:endParaRPr lang="zh-CN" altLang="en-US" sz="280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800">
                <a:sym typeface="+mn-ea"/>
              </a:rPr>
              <a:t>        &lt;ul class="validate-error"&gt;</a:t>
            </a:r>
            <a:endParaRPr lang="zh-CN" altLang="en-US" sz="280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800">
                <a:sym typeface="+mn-ea"/>
              </a:rPr>
              <a:t>            @foreach ($errors-&gt;all() as $error)</a:t>
            </a:r>
            <a:endParaRPr lang="zh-CN" altLang="en-US" sz="280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800">
                <a:sym typeface="+mn-ea"/>
              </a:rPr>
              <a:t>                &lt;li&gt;{{ $error }}&lt;/li&gt;</a:t>
            </a:r>
            <a:endParaRPr lang="zh-CN" altLang="en-US" sz="280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800">
                <a:sym typeface="+mn-ea"/>
              </a:rPr>
              <a:t>            @endforeach</a:t>
            </a:r>
            <a:endParaRPr lang="zh-CN" altLang="en-US" sz="280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800">
                <a:sym typeface="+mn-ea"/>
              </a:rPr>
              <a:t>        &lt;/ul&gt;</a:t>
            </a:r>
            <a:endParaRPr lang="zh-CN" altLang="en-US" sz="280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800">
                <a:sym typeface="+mn-ea"/>
              </a:rPr>
              <a:t>    @endi</a:t>
            </a:r>
            <a:r>
              <a:rPr lang="en-US" altLang="zh-CN" sz="2800">
                <a:sym typeface="+mn-ea"/>
              </a:rPr>
              <a:t>f</a:t>
            </a:r>
            <a:endParaRPr lang="en-US" altLang="zh-CN" sz="2800"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方法二</a:t>
            </a:r>
            <a:endParaRPr lang="zh-CN" altLang="en-US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/>
              <a:t>&lt;div class="validate-error"&gt; </a:t>
            </a:r>
            <a:endParaRPr lang="zh-CN" altLang="en-US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/>
              <a:t>	   </a:t>
            </a:r>
            <a:r>
              <a:rPr lang="zh-CN" altLang="en-US"/>
              <a:t>{{$errors -&gt; first('username')}}</a:t>
            </a:r>
            <a:endParaRPr lang="zh-CN" altLang="en-US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/>
              <a:t>&lt;/div&gt;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AJAX 请求验证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 AJAX 的请求中使用 validate 方法时，Laravel 并不会生成一个重定向响应，而是会生成一个包含所有验证错误信息的 JSON 响应。这个 JSON 响应会包含一个 HTTP 状态码 422 被发送出去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4320" y="82550"/>
            <a:ext cx="5537835" cy="62471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1600"/>
              <a:t> &lt;div id="validate_div"&gt;&lt;/div&gt;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$('form').submit(function(){</a:t>
            </a:r>
            <a:endParaRPr lang="zh-CN" altLang="en-US" sz="1600"/>
          </a:p>
          <a:p>
            <a:r>
              <a:rPr lang="zh-CN" altLang="en-US" sz="1600"/>
              <a:t>        $.ajax({</a:t>
            </a:r>
            <a:endParaRPr lang="zh-CN" altLang="en-US" sz="1600"/>
          </a:p>
          <a:p>
            <a:r>
              <a:rPr lang="zh-CN" altLang="en-US" sz="1600"/>
              <a:t>           url:'',</a:t>
            </a:r>
            <a:endParaRPr lang="zh-CN" altLang="en-US" sz="1600"/>
          </a:p>
          <a:p>
            <a:r>
              <a:rPr lang="zh-CN" altLang="en-US" sz="1600"/>
              <a:t>           type:'post',</a:t>
            </a:r>
            <a:endParaRPr lang="zh-CN" altLang="en-US" sz="1600"/>
          </a:p>
          <a:p>
            <a:r>
              <a:rPr lang="zh-CN" altLang="en-US" sz="1600"/>
              <a:t>           data:$(this).serialize(),</a:t>
            </a:r>
            <a:endParaRPr lang="zh-CN" altLang="en-US" sz="1600"/>
          </a:p>
          <a:p>
            <a:r>
              <a:rPr lang="zh-CN" altLang="en-US" sz="1600"/>
              <a:t>           datatype:'json',</a:t>
            </a:r>
            <a:endParaRPr lang="zh-CN" altLang="en-US" sz="1600"/>
          </a:p>
          <a:p>
            <a:r>
              <a:rPr lang="zh-CN" altLang="en-US" sz="1600"/>
              <a:t>           success:function(data){</a:t>
            </a:r>
            <a:endParaRPr lang="zh-CN" altLang="en-US" sz="1600"/>
          </a:p>
          <a:p>
            <a:r>
              <a:rPr lang="zh-CN" altLang="en-US" sz="1600"/>
              <a:t>              console.log(data);</a:t>
            </a:r>
            <a:endParaRPr lang="zh-CN" altLang="en-US" sz="1600"/>
          </a:p>
          <a:p>
            <a:r>
              <a:rPr lang="zh-CN" altLang="en-US" sz="1600"/>
              <a:t>           },</a:t>
            </a:r>
            <a:endParaRPr lang="zh-CN" altLang="en-US" sz="1600"/>
          </a:p>
          <a:p>
            <a:r>
              <a:rPr lang="zh-CN" altLang="en-US" sz="1600"/>
              <a:t>          </a:t>
            </a:r>
            <a:r>
              <a:rPr lang="zh-CN" altLang="en-US" sz="1600">
                <a:solidFill>
                  <a:schemeClr val="tx1"/>
                </a:solidFill>
              </a:rPr>
              <a:t> error:function(xhr){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         var  errors = JSON.parse(xhr.responseText).errors;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         //方法一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           if(errors){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               var str = '&lt;ul class="validate-error"&gt;';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               for(var i in errors){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                  str += '&lt;li&gt;'+errors[i][0]+'&lt;/li&gt;';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               }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               str += '&lt;/ul&gt;';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               $('#validate_div').html(str);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           }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   }</a:t>
            </a:r>
            <a:r>
              <a:rPr lang="zh-CN" altLang="en-US" sz="1600"/>
              <a:t>);</a:t>
            </a:r>
            <a:endParaRPr lang="zh-CN" altLang="en-US" sz="1600"/>
          </a:p>
          <a:p>
            <a:r>
              <a:rPr lang="zh-CN" altLang="en-US" sz="1600"/>
              <a:t>        return false;</a:t>
            </a:r>
            <a:endParaRPr lang="zh-CN" altLang="en-US" sz="1600"/>
          </a:p>
          <a:p>
            <a:r>
              <a:rPr lang="zh-CN" altLang="en-US" sz="1600"/>
              <a:t>   })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6045200" y="82550"/>
            <a:ext cx="5851525" cy="62471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1600"/>
              <a:t> &lt;div class="validate-error </a:t>
            </a:r>
            <a:r>
              <a:rPr lang="zh-CN" altLang="en-US" sz="1600">
                <a:solidFill>
                  <a:srgbClr val="FF0000"/>
                </a:solidFill>
              </a:rPr>
              <a:t>username</a:t>
            </a:r>
            <a:r>
              <a:rPr lang="zh-CN" altLang="en-US" sz="1600"/>
              <a:t>"&gt; &lt;/div&gt;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$('form').submit(function(){</a:t>
            </a:r>
            <a:endParaRPr lang="zh-CN" altLang="en-US" sz="1600"/>
          </a:p>
          <a:p>
            <a:r>
              <a:rPr lang="zh-CN" altLang="en-US" sz="1600"/>
              <a:t>        $.ajax({</a:t>
            </a:r>
            <a:endParaRPr lang="zh-CN" altLang="en-US" sz="1600"/>
          </a:p>
          <a:p>
            <a:r>
              <a:rPr lang="zh-CN" altLang="en-US" sz="1600"/>
              <a:t>           url:'',</a:t>
            </a:r>
            <a:endParaRPr lang="zh-CN" altLang="en-US" sz="1600"/>
          </a:p>
          <a:p>
            <a:r>
              <a:rPr lang="zh-CN" altLang="en-US" sz="1600"/>
              <a:t>           type:'post',</a:t>
            </a:r>
            <a:endParaRPr lang="zh-CN" altLang="en-US" sz="1600"/>
          </a:p>
          <a:p>
            <a:r>
              <a:rPr lang="zh-CN" altLang="en-US" sz="1600"/>
              <a:t>           data:$(this).serialize(),</a:t>
            </a:r>
            <a:endParaRPr lang="zh-CN" altLang="en-US" sz="1600"/>
          </a:p>
          <a:p>
            <a:r>
              <a:rPr lang="zh-CN" altLang="en-US" sz="1600"/>
              <a:t>           datatype:'json',</a:t>
            </a:r>
            <a:endParaRPr lang="zh-CN" altLang="en-US" sz="1600"/>
          </a:p>
          <a:p>
            <a:r>
              <a:rPr lang="zh-CN" altLang="en-US" sz="1600"/>
              <a:t>           success:function(data){</a:t>
            </a:r>
            <a:endParaRPr lang="zh-CN" altLang="en-US" sz="1600"/>
          </a:p>
          <a:p>
            <a:r>
              <a:rPr lang="zh-CN" altLang="en-US" sz="1600"/>
              <a:t>              console.log(data);</a:t>
            </a:r>
            <a:endParaRPr lang="zh-CN" altLang="en-US" sz="1600"/>
          </a:p>
          <a:p>
            <a:r>
              <a:rPr lang="zh-CN" altLang="en-US" sz="1600"/>
              <a:t>           },</a:t>
            </a:r>
            <a:endParaRPr lang="zh-CN" altLang="en-US" sz="1600"/>
          </a:p>
          <a:p>
            <a:r>
              <a:rPr lang="zh-CN" altLang="en-US" sz="1600"/>
              <a:t>          </a:t>
            </a:r>
            <a:r>
              <a:rPr lang="zh-CN" altLang="en-US" sz="1600">
                <a:solidFill>
                  <a:srgbClr val="FF0000"/>
                </a:solidFill>
              </a:rPr>
              <a:t> </a:t>
            </a:r>
            <a:r>
              <a:rPr lang="zh-CN" altLang="en-US" sz="1600">
                <a:solidFill>
                  <a:schemeClr val="tx1"/>
                </a:solidFill>
              </a:rPr>
              <a:t>error:function(xhr){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         var  errors = JSON.parse(xhr.responseText).errors;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         //方法二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         $('div.validate-error').html('');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         if(errors){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            for(var i in errors){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                $('.'+i).text(errors[i][0])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            }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         }       </a:t>
            </a:r>
            <a:endParaRPr lang="zh-CN" altLang="en-US" sz="1600">
              <a:solidFill>
                <a:schemeClr val="tx1"/>
              </a:solidFill>
            </a:endParaRPr>
          </a:p>
          <a:p>
            <a:r>
              <a:rPr lang="zh-CN" altLang="en-US" sz="1600">
                <a:solidFill>
                  <a:schemeClr val="tx1"/>
                </a:solidFill>
              </a:rPr>
              <a:t>      }</a:t>
            </a:r>
            <a:r>
              <a:rPr lang="zh-CN" altLang="en-US" sz="1600"/>
              <a:t>);</a:t>
            </a:r>
            <a:endParaRPr lang="zh-CN" altLang="en-US" sz="1600"/>
          </a:p>
          <a:p>
            <a:r>
              <a:rPr lang="zh-CN" altLang="en-US" sz="1600"/>
              <a:t>        return false;</a:t>
            </a:r>
            <a:endParaRPr lang="zh-CN" altLang="en-US" sz="1600"/>
          </a:p>
          <a:p>
            <a:r>
              <a:rPr lang="zh-CN" altLang="en-US" sz="1600"/>
              <a:t>   })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2772</Words>
  <Application>WPS 演示</Application>
  <PresentationFormat>宽屏</PresentationFormat>
  <Paragraphs>129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云和</vt:lpstr>
      <vt:lpstr>PowerPoint 演示文稿</vt:lpstr>
      <vt:lpstr>1 控制器中编写验证逻辑</vt:lpstr>
      <vt:lpstr>常见规则</vt:lpstr>
      <vt:lpstr>在第一次验证失败后停止</vt:lpstr>
      <vt:lpstr>2 自定义错误消息</vt:lpstr>
      <vt:lpstr>3 视图中显示验证错误</vt:lpstr>
      <vt:lpstr>AJAX 请求验证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254</cp:revision>
  <dcterms:created xsi:type="dcterms:W3CDTF">2016-09-06T02:25:00Z</dcterms:created>
  <dcterms:modified xsi:type="dcterms:W3CDTF">2019-10-13T08:57:30Z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