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356" r:id="rId5"/>
    <p:sldId id="357" r:id="rId6"/>
    <p:sldId id="358" r:id="rId7"/>
    <p:sldId id="359" r:id="rId8"/>
    <p:sldId id="360" r:id="rId9"/>
    <p:sldId id="370" r:id="rId10"/>
    <p:sldId id="361" r:id="rId11"/>
    <p:sldId id="362" r:id="rId12"/>
    <p:sldId id="371" r:id="rId13"/>
    <p:sldId id="363" r:id="rId14"/>
    <p:sldId id="364" r:id="rId15"/>
    <p:sldId id="365" r:id="rId16"/>
    <p:sldId id="385" r:id="rId17"/>
    <p:sldId id="368" r:id="rId18"/>
    <p:sldId id="366" r:id="rId19"/>
    <p:sldId id="367" r:id="rId20"/>
    <p:sldId id="386" r:id="rId21"/>
    <p:sldId id="387" r:id="rId22"/>
    <p:sldId id="372" r:id="rId23"/>
    <p:sldId id="373" r:id="rId24"/>
    <p:sldId id="374" r:id="rId25"/>
    <p:sldId id="375" r:id="rId26"/>
    <p:sldId id="26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90"/>
    <p:restoredTop sz="93772" autoAdjust="0"/>
  </p:normalViewPr>
  <p:slideViewPr>
    <p:cSldViewPr snapToGrid="0" snapToObjects="1">
      <p:cViewPr varScale="1">
        <p:scale>
          <a:sx n="106" d="100"/>
          <a:sy n="106" d="100"/>
        </p:scale>
        <p:origin x="-50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lvl1pPr>
              <a:buClr>
                <a:srgbClr val="00B0F0"/>
              </a:buClr>
              <a:buFont typeface="Wingdings" panose="05000000000000000000" charset="0"/>
              <a:buChar char="v"/>
              <a:defRPr>
                <a:latin typeface="微软雅黑" panose="020B0503020204020204" pitchFamily="34" charset="-122"/>
                <a:ea typeface="微软雅黑" panose="020B0503020204020204" pitchFamily="34" charset="-122"/>
              </a:defRPr>
            </a:lvl1pPr>
            <a:lvl2pPr>
              <a:buClr>
                <a:srgbClr val="00B0F0"/>
              </a:buClr>
              <a:buFont typeface="Wingdings" panose="05000000000000000000" charset="0"/>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9547" y="3077687"/>
            <a:ext cx="9919467" cy="1107996"/>
          </a:xfrm>
          <a:prstGeom prst="rect">
            <a:avLst/>
          </a:prstGeom>
          <a:noFill/>
        </p:spPr>
        <p:txBody>
          <a:bodyPr wrap="square">
            <a:spAutoFit/>
          </a:bodyPr>
          <a:lstStyle/>
          <a:p>
            <a:pPr>
              <a:defRPr/>
            </a:pPr>
            <a:r>
              <a:rPr lang="en-US" sz="6600" b="1" smtClean="0">
                <a:solidFill>
                  <a:schemeClr val="tx1">
                    <a:lumMod val="65000"/>
                    <a:lumOff val="35000"/>
                  </a:schemeClr>
                </a:solidFill>
                <a:latin typeface="微软雅黑" panose="020B0503020204020204" pitchFamily="34" charset="-122"/>
                <a:ea typeface="微软雅黑" panose="020B0503020204020204" pitchFamily="34" charset="-122"/>
              </a:rPr>
              <a:t>TP</a:t>
            </a:r>
            <a:r>
              <a:rPr lang="zh-CN" altLang="en-US" sz="6600" b="1" smtClean="0">
                <a:solidFill>
                  <a:schemeClr val="tx1">
                    <a:lumMod val="65000"/>
                    <a:lumOff val="35000"/>
                  </a:schemeClr>
                </a:solidFill>
                <a:latin typeface="微软雅黑" panose="020B0503020204020204" pitchFamily="34" charset="-122"/>
                <a:ea typeface="微软雅黑" panose="020B0503020204020204" pitchFamily="34" charset="-122"/>
              </a:rPr>
              <a:t>安装、路由、控制器</a:t>
            </a:r>
            <a:endParaRPr lang="zh-CN" sz="6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TP5.1</a:t>
            </a:r>
            <a:r>
              <a:rPr lang="zh-CN" altLang="en-US"/>
              <a:t>环境变量文件</a:t>
            </a:r>
            <a:endParaRPr lang="en-US" altLang="zh-CN"/>
          </a:p>
        </p:txBody>
      </p:sp>
      <p:sp>
        <p:nvSpPr>
          <p:cNvPr id="3" name="内容占位符 2"/>
          <p:cNvSpPr>
            <a:spLocks noGrp="1"/>
          </p:cNvSpPr>
          <p:nvPr>
            <p:ph idx="1"/>
          </p:nvPr>
        </p:nvSpPr>
        <p:spPr>
          <a:xfrm>
            <a:off x="838200" y="986155"/>
            <a:ext cx="10515600" cy="5549265"/>
          </a:xfrm>
        </p:spPr>
        <p:txBody>
          <a:bodyPr>
            <a:normAutofit fontScale="90000" lnSpcReduction="10000"/>
          </a:bodyPr>
          <a:lstStyle/>
          <a:p>
            <a:pPr>
              <a:lnSpc>
                <a:spcPct val="110000"/>
              </a:lnSpc>
            </a:pPr>
            <a:r>
              <a:rPr lang="zh-CN" altLang="en-US"/>
              <a:t>可以在应用的根目录下定义一个特殊的.env环境变量文件，.env文件中的配置参数定义格式采用ini方式</a:t>
            </a:r>
            <a:endParaRPr lang="zh-CN" altLang="en-US"/>
          </a:p>
          <a:p>
            <a:pPr marL="457200" lvl="1" indent="0">
              <a:lnSpc>
                <a:spcPct val="110000"/>
              </a:lnSpc>
              <a:buNone/>
            </a:pPr>
            <a:r>
              <a:rPr lang="zh-CN" altLang="en-US"/>
              <a:t>[DATABASE]</a:t>
            </a:r>
            <a:endParaRPr lang="zh-CN" altLang="en-US"/>
          </a:p>
          <a:p>
            <a:pPr marL="457200" lvl="1" indent="0">
              <a:lnSpc>
                <a:spcPct val="110000"/>
              </a:lnSpc>
              <a:buNone/>
            </a:pPr>
            <a:r>
              <a:rPr lang="en-US" altLang="zh-CN"/>
              <a:t>HOSTNAME=  127.0.0.1</a:t>
            </a:r>
            <a:endParaRPr lang="zh-CN" altLang="en-US"/>
          </a:p>
          <a:p>
            <a:pPr marL="457200" lvl="1" indent="0">
              <a:lnSpc>
                <a:spcPct val="110000"/>
              </a:lnSpc>
              <a:buNone/>
            </a:pPr>
            <a:r>
              <a:rPr lang="zh-CN" altLang="en-US"/>
              <a:t>USERNAME =  root</a:t>
            </a:r>
            <a:endParaRPr lang="zh-CN" altLang="en-US"/>
          </a:p>
          <a:p>
            <a:pPr marL="457200" lvl="1" indent="0">
              <a:lnSpc>
                <a:spcPct val="110000"/>
              </a:lnSpc>
              <a:buNone/>
            </a:pPr>
            <a:r>
              <a:rPr lang="zh-CN" altLang="en-US"/>
              <a:t>PASSWORD =  123456</a:t>
            </a:r>
            <a:endParaRPr lang="zh-CN" altLang="en-US"/>
          </a:p>
          <a:p>
            <a:pPr>
              <a:lnSpc>
                <a:spcPct val="110000"/>
              </a:lnSpc>
            </a:pPr>
            <a:r>
              <a:rPr lang="zh-CN" altLang="en-US"/>
              <a:t>获取环境变量的值：</a:t>
            </a:r>
            <a:endParaRPr lang="zh-CN" altLang="en-US"/>
          </a:p>
          <a:p>
            <a:pPr lvl="1">
              <a:lnSpc>
                <a:spcPct val="110000"/>
              </a:lnSpc>
            </a:pPr>
            <a:r>
              <a:rPr lang="en-US" altLang="zh-CN"/>
              <a:t>use think\facade\Env;		</a:t>
            </a:r>
            <a:endParaRPr lang="zh-CN" altLang="en-US"/>
          </a:p>
          <a:p>
            <a:pPr lvl="1">
              <a:lnSpc>
                <a:spcPct val="110000"/>
              </a:lnSpc>
            </a:pPr>
            <a:r>
              <a:rPr lang="zh-CN" altLang="en-US"/>
              <a:t>Env::get('database.username');</a:t>
            </a:r>
            <a:endParaRPr lang="zh-CN" altLang="en-US"/>
          </a:p>
          <a:p>
            <a:pPr lvl="0">
              <a:lnSpc>
                <a:spcPct val="110000"/>
              </a:lnSpc>
            </a:pPr>
            <a:r>
              <a:rPr lang="zh-CN" altLang="en-US"/>
              <a:t>可以直接在配置文件中使用环境变量进行本地环境和服务器的自动配置</a:t>
            </a:r>
            <a:endParaRPr lang="zh-CN" altLang="en-US"/>
          </a:p>
          <a:p>
            <a:pPr marL="457200" lvl="1" indent="0">
              <a:lnSpc>
                <a:spcPct val="110000"/>
              </a:lnSpc>
              <a:buNone/>
            </a:pPr>
            <a:r>
              <a:rPr lang="zh-CN" altLang="en-US"/>
              <a:t>return [</a:t>
            </a:r>
            <a:endParaRPr lang="zh-CN" altLang="en-US"/>
          </a:p>
          <a:p>
            <a:pPr marL="457200" lvl="1" indent="0">
              <a:lnSpc>
                <a:spcPct val="110000"/>
              </a:lnSpc>
              <a:buNone/>
            </a:pPr>
            <a:r>
              <a:rPr lang="zh-CN" altLang="en-US"/>
              <a:t>    'hostname'  =&gt;  Env::get('hostname','127.0.0.1'),</a:t>
            </a:r>
            <a:endParaRPr lang="zh-CN" altLang="en-US"/>
          </a:p>
          <a:p>
            <a:pPr marL="457200" lvl="1" indent="0">
              <a:lnSpc>
                <a:spcPct val="110000"/>
              </a:lnSpc>
              <a:buNone/>
            </a:pP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URL</a:t>
            </a:r>
            <a:r>
              <a:rPr lang="zh-CN" altLang="en-US" smtClean="0"/>
              <a:t>访问</a:t>
            </a:r>
            <a:endParaRPr lang="zh-CN" altLang="en-US"/>
          </a:p>
        </p:txBody>
      </p:sp>
      <p:sp>
        <p:nvSpPr>
          <p:cNvPr id="3" name="内容占位符 2"/>
          <p:cNvSpPr>
            <a:spLocks noGrp="1"/>
          </p:cNvSpPr>
          <p:nvPr>
            <p:ph idx="1"/>
          </p:nvPr>
        </p:nvSpPr>
        <p:spPr>
          <a:xfrm>
            <a:off x="838200" y="1102660"/>
            <a:ext cx="10515600" cy="5271246"/>
          </a:xfrm>
        </p:spPr>
        <p:txBody>
          <a:bodyPr>
            <a:normAutofit lnSpcReduction="10000"/>
          </a:bodyPr>
          <a:lstStyle/>
          <a:p>
            <a:pPr>
              <a:lnSpc>
                <a:spcPct val="150000"/>
              </a:lnSpc>
            </a:pPr>
            <a:r>
              <a:rPr lang="en-US" altLang="zh-CN" smtClean="0"/>
              <a:t>ThinkPHP3.2 </a:t>
            </a:r>
            <a:r>
              <a:rPr lang="zh-CN" altLang="en-US" smtClean="0"/>
              <a:t>和</a:t>
            </a:r>
            <a:r>
              <a:rPr lang="en-US" altLang="zh-CN" smtClean="0"/>
              <a:t>ThinkPHP5.1</a:t>
            </a:r>
            <a:r>
              <a:rPr lang="zh-CN" altLang="en-US" smtClean="0"/>
              <a:t>在没有定义路由的情况下的</a:t>
            </a:r>
            <a:r>
              <a:rPr lang="en-US" altLang="zh-CN" smtClean="0"/>
              <a:t>URL</a:t>
            </a:r>
            <a:r>
              <a:rPr lang="zh-CN" altLang="en-US" smtClean="0"/>
              <a:t>访问是</a:t>
            </a:r>
            <a:r>
              <a:rPr lang="en-US" altLang="zh-CN" smtClean="0"/>
              <a:t>PATH_INFO</a:t>
            </a:r>
            <a:r>
              <a:rPr lang="zh-CN" altLang="en-US" smtClean="0"/>
              <a:t>模式：</a:t>
            </a:r>
            <a:endParaRPr lang="en-US" altLang="zh-CN" smtClean="0"/>
          </a:p>
          <a:p>
            <a:pPr lvl="1">
              <a:lnSpc>
                <a:spcPct val="150000"/>
              </a:lnSpc>
            </a:pPr>
            <a:r>
              <a:rPr lang="en-US" altLang="zh-CN" smtClean="0"/>
              <a:t>http://serverName/index.php/</a:t>
            </a:r>
            <a:r>
              <a:rPr lang="zh-CN" altLang="en-US" smtClean="0"/>
              <a:t>模块</a:t>
            </a:r>
            <a:r>
              <a:rPr lang="en-US" altLang="zh-CN" smtClean="0"/>
              <a:t>/</a:t>
            </a:r>
            <a:r>
              <a:rPr lang="zh-CN" altLang="en-US" smtClean="0"/>
              <a:t>控制器</a:t>
            </a:r>
            <a:r>
              <a:rPr lang="en-US" altLang="zh-CN" smtClean="0"/>
              <a:t>/</a:t>
            </a:r>
            <a:r>
              <a:rPr lang="zh-CN" altLang="en-US" smtClean="0"/>
              <a:t>方法</a:t>
            </a:r>
            <a:r>
              <a:rPr lang="en-US" altLang="zh-CN" smtClean="0"/>
              <a:t>/[</a:t>
            </a:r>
            <a:r>
              <a:rPr lang="zh-CN" altLang="en-US" smtClean="0"/>
              <a:t>参数名</a:t>
            </a:r>
            <a:r>
              <a:rPr lang="en-US" altLang="zh-CN" smtClean="0"/>
              <a:t>/</a:t>
            </a:r>
            <a:r>
              <a:rPr lang="zh-CN" altLang="en-US" smtClean="0"/>
              <a:t>参数值</a:t>
            </a:r>
            <a:r>
              <a:rPr lang="en-US" altLang="zh-CN" smtClean="0"/>
              <a:t>...]</a:t>
            </a:r>
            <a:endParaRPr lang="en-US" altLang="zh-CN" smtClean="0"/>
          </a:p>
          <a:p>
            <a:pPr>
              <a:lnSpc>
                <a:spcPct val="150000"/>
              </a:lnSpc>
            </a:pPr>
            <a:r>
              <a:rPr lang="zh-CN" altLang="en-US" smtClean="0"/>
              <a:t>也可以通过使用</a:t>
            </a:r>
            <a:r>
              <a:rPr lang="en-US" altLang="zh-CN" smtClean="0"/>
              <a:t>URL</a:t>
            </a:r>
            <a:r>
              <a:rPr lang="zh-CN" altLang="en-US" smtClean="0"/>
              <a:t>重写模式隐藏入口文件</a:t>
            </a:r>
            <a:r>
              <a:rPr lang="en-US" altLang="zh-CN" smtClean="0"/>
              <a:t>index.php</a:t>
            </a:r>
            <a:endParaRPr lang="en-US" altLang="zh-CN" smtClean="0"/>
          </a:p>
          <a:p>
            <a:pPr lvl="1">
              <a:lnSpc>
                <a:spcPct val="150000"/>
              </a:lnSpc>
            </a:pPr>
            <a:r>
              <a:rPr lang="en-US" altLang="zh-CN" smtClean="0"/>
              <a:t>http://serverName/</a:t>
            </a:r>
            <a:r>
              <a:rPr lang="zh-CN" altLang="en-US" smtClean="0"/>
              <a:t>模块</a:t>
            </a:r>
            <a:r>
              <a:rPr lang="en-US" altLang="zh-CN" smtClean="0"/>
              <a:t>/</a:t>
            </a:r>
            <a:r>
              <a:rPr lang="zh-CN" altLang="en-US" smtClean="0"/>
              <a:t>控制器</a:t>
            </a:r>
            <a:r>
              <a:rPr lang="en-US" altLang="zh-CN" smtClean="0"/>
              <a:t>/</a:t>
            </a:r>
            <a:r>
              <a:rPr lang="zh-CN" altLang="en-US" smtClean="0"/>
              <a:t>方法</a:t>
            </a:r>
            <a:r>
              <a:rPr lang="en-US" altLang="zh-CN" smtClean="0"/>
              <a:t>/[</a:t>
            </a:r>
            <a:r>
              <a:rPr lang="zh-CN" altLang="en-US" smtClean="0"/>
              <a:t>参数名</a:t>
            </a:r>
            <a:r>
              <a:rPr lang="en-US" altLang="zh-CN" smtClean="0"/>
              <a:t>/</a:t>
            </a:r>
            <a:r>
              <a:rPr lang="zh-CN" altLang="en-US" smtClean="0"/>
              <a:t>参数值</a:t>
            </a:r>
            <a:r>
              <a:rPr lang="en-US" altLang="zh-CN" smtClean="0"/>
              <a:t>...]</a:t>
            </a:r>
            <a:endParaRPr lang="en-US" altLang="zh-CN" smtClean="0"/>
          </a:p>
          <a:p>
            <a:pPr lvl="1">
              <a:lnSpc>
                <a:spcPct val="150000"/>
              </a:lnSpc>
            </a:pPr>
            <a:r>
              <a:rPr lang="zh-CN" altLang="en-US" b="1" smtClean="0">
                <a:solidFill>
                  <a:srgbClr val="FF0000"/>
                </a:solidFill>
              </a:rPr>
              <a:t>注意：</a:t>
            </a:r>
            <a:r>
              <a:rPr lang="zh-CN" altLang="en-US" smtClean="0"/>
              <a:t>重写模式下有时会报</a:t>
            </a:r>
            <a:r>
              <a:rPr lang="en-US" altLang="zh-CN" smtClean="0"/>
              <a:t>No input file specified.</a:t>
            </a:r>
            <a:r>
              <a:rPr lang="zh-CN" altLang="en-US" smtClean="0"/>
              <a:t>错误</a:t>
            </a:r>
            <a:endParaRPr lang="en-US" altLang="zh-CN" smtClean="0"/>
          </a:p>
          <a:p>
            <a:pPr lvl="2">
              <a:lnSpc>
                <a:spcPct val="150000"/>
              </a:lnSpc>
            </a:pPr>
            <a:r>
              <a:rPr lang="zh-CN" altLang="en-US" smtClean="0"/>
              <a:t>此时需要修改</a:t>
            </a:r>
            <a:r>
              <a:rPr lang="en-US" altLang="zh-CN" smtClean="0"/>
              <a:t>.htaccess</a:t>
            </a:r>
            <a:r>
              <a:rPr lang="zh-CN" altLang="en-US" smtClean="0"/>
              <a:t>文件</a:t>
            </a:r>
            <a:r>
              <a:rPr lang="en-US" altLang="zh-CN" smtClean="0"/>
              <a:t>,</a:t>
            </a:r>
            <a:r>
              <a:rPr lang="zh-CN" altLang="en-US" smtClean="0"/>
              <a:t>将重写规则</a:t>
            </a:r>
            <a:endParaRPr lang="en-US" altLang="zh-CN" smtClean="0"/>
          </a:p>
          <a:p>
            <a:pPr lvl="3">
              <a:lnSpc>
                <a:spcPct val="150000"/>
              </a:lnSpc>
            </a:pPr>
            <a:r>
              <a:rPr lang="en-US" altLang="zh-CN" smtClean="0"/>
              <a:t>RewriteRule ^(.*)$ index.php</a:t>
            </a:r>
            <a:r>
              <a:rPr lang="en-US" altLang="zh-CN" smtClean="0">
                <a:solidFill>
                  <a:srgbClr val="FF0000"/>
                </a:solidFill>
              </a:rPr>
              <a:t>/$1 </a:t>
            </a:r>
            <a:r>
              <a:rPr lang="en-US" altLang="zh-CN" smtClean="0"/>
              <a:t>[QSA,PT,L]  </a:t>
            </a:r>
            <a:r>
              <a:rPr lang="zh-CN" altLang="en-US" smtClean="0"/>
              <a:t>改为</a:t>
            </a:r>
            <a:endParaRPr lang="en-US" altLang="zh-CN" smtClean="0"/>
          </a:p>
          <a:p>
            <a:pPr lvl="3">
              <a:lnSpc>
                <a:spcPct val="150000"/>
              </a:lnSpc>
            </a:pPr>
            <a:r>
              <a:rPr lang="en-US" altLang="zh-CN" smtClean="0"/>
              <a:t>RewriteRule ^(.*)$ index.php</a:t>
            </a:r>
            <a:r>
              <a:rPr lang="en-US" altLang="zh-CN" b="1" smtClean="0">
                <a:solidFill>
                  <a:srgbClr val="00B050"/>
                </a:solidFill>
              </a:rPr>
              <a:t>?s=$1 </a:t>
            </a:r>
            <a:r>
              <a:rPr lang="en-US" altLang="zh-CN" smtClean="0"/>
              <a:t>[QSA,PT,L]</a:t>
            </a:r>
            <a:endParaRPr lang="en-US" altLang="zh-CN" smtClean="0"/>
          </a:p>
          <a:p>
            <a:pPr lvl="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TP3.2</a:t>
            </a:r>
            <a:r>
              <a:rPr lang="zh-CN" altLang="en-US" smtClean="0"/>
              <a:t>路由</a:t>
            </a:r>
            <a:endParaRPr lang="zh-CN" altLang="en-US"/>
          </a:p>
        </p:txBody>
      </p:sp>
      <p:sp>
        <p:nvSpPr>
          <p:cNvPr id="3" name="内容占位符 2"/>
          <p:cNvSpPr>
            <a:spLocks noGrp="1"/>
          </p:cNvSpPr>
          <p:nvPr>
            <p:ph idx="1"/>
          </p:nvPr>
        </p:nvSpPr>
        <p:spPr/>
        <p:txBody>
          <a:bodyPr/>
          <a:lstStyle/>
          <a:p>
            <a:r>
              <a:rPr lang="en-US" altLang="zh-CN" smtClean="0"/>
              <a:t>TP3.2</a:t>
            </a:r>
            <a:r>
              <a:rPr lang="zh-CN" altLang="en-US" smtClean="0"/>
              <a:t>默认没有启用路由，需要在配置文件中开启</a:t>
            </a:r>
            <a:endParaRPr lang="en-US" altLang="zh-CN" smtClean="0"/>
          </a:p>
          <a:p>
            <a:pPr lvl="1"/>
            <a:r>
              <a:rPr lang="en-US" altLang="zh-CN" smtClean="0"/>
              <a:t>'URL_ROUTER_ON' =&gt; true,</a:t>
            </a:r>
            <a:endParaRPr lang="en-US" altLang="zh-CN" smtClean="0"/>
          </a:p>
          <a:p>
            <a:r>
              <a:rPr lang="zh-CN" altLang="en-US" smtClean="0"/>
              <a:t>配置路由</a:t>
            </a:r>
            <a:endParaRPr lang="en-US" altLang="zh-CN" smtClean="0"/>
          </a:p>
          <a:p>
            <a:pPr lvl="1"/>
            <a:r>
              <a:rPr lang="zh-CN" altLang="en-US" smtClean="0"/>
              <a:t>配置格式是一个数组，每个元素都代表一个路由规则</a:t>
            </a:r>
            <a:endParaRPr lang="en-US" altLang="zh-CN" smtClean="0"/>
          </a:p>
          <a:p>
            <a:pPr lvl="1"/>
            <a:endParaRPr lang="en-US" altLang="zh-CN" smtClean="0"/>
          </a:p>
          <a:p>
            <a:endParaRPr lang="en-US" altLang="zh-CN" smtClean="0"/>
          </a:p>
          <a:p>
            <a:pPr lvl="1"/>
            <a:endParaRPr lang="zh-CN" altLang="en-US"/>
          </a:p>
        </p:txBody>
      </p:sp>
      <p:sp>
        <p:nvSpPr>
          <p:cNvPr id="4" name="TextBox 3"/>
          <p:cNvSpPr txBox="1"/>
          <p:nvPr/>
        </p:nvSpPr>
        <p:spPr>
          <a:xfrm>
            <a:off x="1390650" y="3261360"/>
            <a:ext cx="7778115" cy="3416320"/>
          </a:xfrm>
          <a:prstGeom prst="rect">
            <a:avLst/>
          </a:prstGeom>
          <a:noFill/>
          <a:effectLst>
            <a:glow rad="63500">
              <a:schemeClr val="accent1">
                <a:satMod val="175000"/>
                <a:alpha val="40000"/>
              </a:schemeClr>
            </a:glow>
          </a:effectLst>
        </p:spPr>
        <p:txBody>
          <a:bodyPr wrap="square" rtlCol="0">
            <a:spAutoFit/>
          </a:bodyPr>
          <a:lstStyle/>
          <a:p>
            <a:r>
              <a:rPr lang="en-US" altLang="zh-CN" smtClean="0"/>
              <a:t>//</a:t>
            </a:r>
            <a:r>
              <a:rPr lang="zh-CN" altLang="en-US" smtClean="0"/>
              <a:t>静态路由</a:t>
            </a:r>
            <a:endParaRPr lang="zh-CN" altLang="en-US" smtClean="0"/>
          </a:p>
          <a:p>
            <a:r>
              <a:rPr lang="zh-CN" altLang="en-US" smtClean="0"/>
              <a:t>'URL_</a:t>
            </a:r>
            <a:r>
              <a:rPr lang="zh-CN" altLang="en-US" b="1" smtClean="0">
                <a:solidFill>
                  <a:srgbClr val="FF0000"/>
                </a:solidFill>
              </a:rPr>
              <a:t>MAP</a:t>
            </a:r>
            <a:r>
              <a:rPr lang="zh-CN" altLang="en-US" smtClean="0"/>
              <a:t>_RULES'=&gt;array(</a:t>
            </a:r>
            <a:endParaRPr lang="zh-CN" altLang="en-US" smtClean="0"/>
          </a:p>
          <a:p>
            <a:r>
              <a:rPr lang="zh-CN" altLang="en-US" smtClean="0"/>
              <a:t>       'test1' =&gt; 'Admin/Index/test1',</a:t>
            </a:r>
            <a:endParaRPr lang="zh-CN" altLang="en-US" smtClean="0"/>
          </a:p>
          <a:p>
            <a:r>
              <a:rPr lang="zh-CN" altLang="en-US" smtClean="0"/>
              <a:t>       'test2' =&gt; 'Home/Index/test2',</a:t>
            </a:r>
            <a:endParaRPr lang="zh-CN" altLang="en-US" smtClean="0"/>
          </a:p>
          <a:p>
            <a:r>
              <a:rPr lang="zh-CN" altLang="en-US" smtClean="0"/>
              <a:t> ),</a:t>
            </a:r>
            <a:endParaRPr lang="en-US" altLang="zh-CN" smtClean="0"/>
          </a:p>
          <a:p>
            <a:endParaRPr lang="zh-CN" altLang="en-US" smtClean="0"/>
          </a:p>
          <a:p>
            <a:r>
              <a:rPr lang="en-US" altLang="zh-CN" smtClean="0"/>
              <a:t>//</a:t>
            </a:r>
            <a:r>
              <a:rPr lang="zh-CN" altLang="en-US" smtClean="0"/>
              <a:t>规则路由</a:t>
            </a:r>
            <a:endParaRPr lang="en-US" altLang="zh-CN" smtClean="0"/>
          </a:p>
          <a:p>
            <a:r>
              <a:rPr lang="en-US" altLang="zh-CN" smtClean="0"/>
              <a:t>'URL_</a:t>
            </a:r>
            <a:r>
              <a:rPr lang="en-US" altLang="zh-CN" b="1" smtClean="0">
                <a:solidFill>
                  <a:srgbClr val="FF0000"/>
                </a:solidFill>
              </a:rPr>
              <a:t>ROUTE</a:t>
            </a:r>
            <a:r>
              <a:rPr lang="en-US" altLang="zh-CN" smtClean="0"/>
              <a:t>_RULES'=&gt;array(</a:t>
            </a:r>
            <a:endParaRPr lang="en-US" altLang="zh-CN" smtClean="0"/>
          </a:p>
          <a:p>
            <a:pPr lvl="1"/>
            <a:r>
              <a:rPr lang="zh-CN" altLang="en-US" smtClean="0">
                <a:sym typeface="+mn-ea"/>
              </a:rPr>
              <a:t> 'test1</a:t>
            </a:r>
            <a:r>
              <a:rPr lang="en-US" altLang="zh-CN" smtClean="0">
                <a:sym typeface="+mn-ea"/>
              </a:rPr>
              <a:t>/:id</a:t>
            </a:r>
            <a:r>
              <a:rPr lang="zh-CN" altLang="en-US" smtClean="0">
                <a:sym typeface="+mn-ea"/>
              </a:rPr>
              <a:t>' =&gt; 'Admin/Index/test1',  </a:t>
            </a:r>
            <a:r>
              <a:rPr lang="en-US" altLang="zh-CN" smtClean="0">
                <a:sym typeface="+mn-ea"/>
              </a:rPr>
              <a:t>//</a:t>
            </a:r>
            <a:r>
              <a:rPr lang="zh-CN" altLang="en-US" smtClean="0">
                <a:sym typeface="+mn-ea"/>
              </a:rPr>
              <a:t>必选参数</a:t>
            </a:r>
            <a:endParaRPr lang="zh-CN" altLang="en-US" smtClean="0"/>
          </a:p>
          <a:p>
            <a:pPr lvl="1"/>
            <a:r>
              <a:rPr lang="zh-CN" altLang="en-US" smtClean="0">
                <a:sym typeface="+mn-ea"/>
              </a:rPr>
              <a:t> 'test2</a:t>
            </a:r>
            <a:r>
              <a:rPr lang="en-US" altLang="zh-CN" smtClean="0">
                <a:sym typeface="+mn-ea"/>
              </a:rPr>
              <a:t>/:id/[:type]</a:t>
            </a:r>
            <a:r>
              <a:rPr lang="zh-CN" altLang="en-US" smtClean="0">
                <a:sym typeface="+mn-ea"/>
              </a:rPr>
              <a:t>' =&gt; 'Home/Index/test2', </a:t>
            </a:r>
            <a:r>
              <a:rPr lang="en-US" altLang="zh-CN" smtClean="0">
                <a:sym typeface="+mn-ea"/>
              </a:rPr>
              <a:t>//</a:t>
            </a:r>
            <a:r>
              <a:rPr lang="zh-CN" altLang="en-US" smtClean="0">
                <a:sym typeface="+mn-ea"/>
              </a:rPr>
              <a:t>可选参数不能单独使用</a:t>
            </a:r>
            <a:endParaRPr lang="en-US" altLang="zh-CN" smtClean="0"/>
          </a:p>
          <a:p>
            <a:r>
              <a:rPr lang="en-US" altLang="zh-CN" smtClean="0"/>
              <a:t>),</a:t>
            </a:r>
            <a:endParaRPr lang="en-US" altLang="zh-CN" smtClean="0"/>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TP5.1</a:t>
            </a:r>
            <a:r>
              <a:rPr lang="zh-CN" altLang="en-US" smtClean="0"/>
              <a:t>路由</a:t>
            </a:r>
            <a:r>
              <a:rPr lang="en-US" altLang="zh-CN" smtClean="0"/>
              <a:t>1</a:t>
            </a:r>
            <a:endParaRPr lang="en-US" altLang="zh-CN" smtClean="0"/>
          </a:p>
        </p:txBody>
      </p:sp>
      <p:sp>
        <p:nvSpPr>
          <p:cNvPr id="3" name="内容占位符 2"/>
          <p:cNvSpPr>
            <a:spLocks noGrp="1"/>
          </p:cNvSpPr>
          <p:nvPr>
            <p:ph idx="1"/>
          </p:nvPr>
        </p:nvSpPr>
        <p:spPr/>
        <p:txBody>
          <a:bodyPr/>
          <a:lstStyle/>
          <a:p>
            <a:r>
              <a:rPr lang="en-US" altLang="zh-CN" smtClean="0"/>
              <a:t>route</a:t>
            </a:r>
            <a:r>
              <a:rPr lang="zh-CN" altLang="en-US" smtClean="0"/>
              <a:t>目录下的任何路由定义文件都是有效的，默认的路由定义文件是</a:t>
            </a:r>
            <a:r>
              <a:rPr lang="en-US" altLang="zh-CN" smtClean="0"/>
              <a:t>route.php</a:t>
            </a:r>
            <a:endParaRPr lang="en-US" altLang="zh-CN" smtClean="0"/>
          </a:p>
          <a:p>
            <a:r>
              <a:rPr lang="zh-CN" altLang="en-US" smtClean="0"/>
              <a:t>完全可以更改文件名，或者添加多个路由定义文件</a:t>
            </a:r>
            <a:endParaRPr lang="en-US" altLang="zh-CN" smtClean="0"/>
          </a:p>
          <a:p>
            <a:r>
              <a:rPr lang="zh-CN" altLang="en-US" smtClean="0"/>
              <a:t>可以进行模块定义区分，但最终都会一起加载</a:t>
            </a:r>
            <a:endParaRPr lang="en-US" altLang="zh-CN" smtClean="0"/>
          </a:p>
          <a:p>
            <a:r>
              <a:rPr lang="zh-CN" altLang="en-US" smtClean="0"/>
              <a:t>路由定义</a:t>
            </a:r>
            <a:r>
              <a:rPr lang="en-US" altLang="zh-CN" smtClean="0"/>
              <a:t>:</a:t>
            </a:r>
            <a:endParaRPr lang="en-US" altLang="zh-CN" smtClean="0"/>
          </a:p>
          <a:p>
            <a:pPr lvl="1"/>
            <a:r>
              <a:rPr lang="en-US" altLang="zh-CN" smtClean="0"/>
              <a:t>Route::get('test1/:id','admin/index/test1'); </a:t>
            </a:r>
            <a:r>
              <a:rPr lang="zh-CN" altLang="en-US" smtClean="0"/>
              <a:t> </a:t>
            </a:r>
            <a:r>
              <a:rPr lang="en-US" altLang="zh-CN" smtClean="0"/>
              <a:t>Route::post('test2</a:t>
            </a:r>
            <a:r>
              <a:rPr lang="en-US" altLang="zh-CN" smtClean="0">
                <a:sym typeface="+mn-ea"/>
              </a:rPr>
              <a:t>/[:id]</a:t>
            </a:r>
            <a:r>
              <a:rPr lang="en-US" altLang="zh-CN" smtClean="0"/>
              <a:t>','</a:t>
            </a:r>
            <a:r>
              <a:rPr lang="en-US" altLang="zh-CN" smtClean="0">
                <a:sym typeface="+mn-ea"/>
              </a:rPr>
              <a:t>admin/index/test2</a:t>
            </a:r>
            <a:r>
              <a:rPr lang="en-US" altLang="zh-CN" smtClean="0"/>
              <a:t>'); Route::any('test3/:id/[:type]','</a:t>
            </a:r>
            <a:r>
              <a:rPr lang="en-US" altLang="zh-CN" smtClean="0">
                <a:sym typeface="+mn-ea"/>
              </a:rPr>
              <a:t>admin/index/test3</a:t>
            </a:r>
            <a:r>
              <a:rPr lang="en-US" altLang="zh-CN" smtClean="0"/>
              <a:t>');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mtClean="0">
                <a:sym typeface="+mn-ea"/>
              </a:rPr>
              <a:t>TP5.1</a:t>
            </a:r>
            <a:r>
              <a:rPr lang="zh-CN" altLang="en-US" smtClean="0">
                <a:sym typeface="+mn-ea"/>
              </a:rPr>
              <a:t>路由</a:t>
            </a:r>
            <a:r>
              <a:rPr lang="en-US" altLang="zh-CN" smtClean="0">
                <a:sym typeface="+mn-ea"/>
              </a:rPr>
              <a:t>2</a:t>
            </a:r>
            <a:endParaRPr lang="zh-CN" altLang="en-US"/>
          </a:p>
        </p:txBody>
      </p:sp>
      <p:sp>
        <p:nvSpPr>
          <p:cNvPr id="3" name="内容占位符 2"/>
          <p:cNvSpPr>
            <a:spLocks noGrp="1"/>
          </p:cNvSpPr>
          <p:nvPr>
            <p:ph idx="1"/>
          </p:nvPr>
        </p:nvSpPr>
        <p:spPr/>
        <p:txBody>
          <a:bodyPr/>
          <a:p>
            <a:r>
              <a:rPr lang="zh-CN" altLang="en-US"/>
              <a:t>路由标识</a:t>
            </a:r>
            <a:endParaRPr lang="zh-CN" altLang="en-US"/>
          </a:p>
          <a:p>
            <a:pPr lvl="1"/>
            <a:r>
              <a:rPr lang="zh-CN" altLang="en-US"/>
              <a:t>Route::get('hello/[:name]', 'index/hello') -&gt; name('he');</a:t>
            </a:r>
            <a:endParaRPr lang="zh-CN" altLang="en-US"/>
          </a:p>
          <a:p>
            <a:r>
              <a:rPr lang="zh-CN" altLang="en-US"/>
              <a:t>路由分组</a:t>
            </a:r>
            <a:endParaRPr lang="zh-CN" altLang="en-US"/>
          </a:p>
          <a:p>
            <a:pPr lvl="1"/>
            <a:r>
              <a:rPr lang="zh-CN" altLang="en-US">
                <a:sym typeface="+mn-ea"/>
              </a:rPr>
              <a:t>route::group('index',function(){</a:t>
            </a:r>
            <a:endParaRPr lang="zh-CN" altLang="en-US">
              <a:sym typeface="+mn-ea"/>
            </a:endParaRPr>
          </a:p>
          <a:p>
            <a:pPr marL="457200" lvl="1" indent="0">
              <a:buNone/>
            </a:pPr>
            <a:r>
              <a:rPr lang="zh-CN" altLang="en-US">
                <a:sym typeface="+mn-ea"/>
              </a:rPr>
              <a:t>     Route::get('hello/[:name]', 'index/hello') -&gt; name('hel');</a:t>
            </a:r>
            <a:endParaRPr lang="zh-CN" altLang="en-US">
              <a:sym typeface="+mn-ea"/>
            </a:endParaRPr>
          </a:p>
          <a:p>
            <a:pPr marL="457200" lvl="1" indent="0">
              <a:buNone/>
            </a:pPr>
            <a:r>
              <a:rPr lang="zh-CN" altLang="en-US">
                <a:sym typeface="+mn-ea"/>
              </a:rPr>
              <a:t> });</a:t>
            </a:r>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生成</a:t>
            </a:r>
            <a:r>
              <a:rPr lang="en-US" altLang="zh-CN" smtClean="0"/>
              <a:t>URL</a:t>
            </a:r>
            <a:r>
              <a:rPr lang="zh-CN" altLang="en-US" smtClean="0"/>
              <a:t>地址</a:t>
            </a:r>
            <a:endParaRPr lang="zh-CN" altLang="en-US"/>
          </a:p>
        </p:txBody>
      </p:sp>
      <p:sp>
        <p:nvSpPr>
          <p:cNvPr id="3" name="内容占位符 2"/>
          <p:cNvSpPr>
            <a:spLocks noGrp="1"/>
          </p:cNvSpPr>
          <p:nvPr>
            <p:ph idx="1"/>
          </p:nvPr>
        </p:nvSpPr>
        <p:spPr/>
        <p:txBody>
          <a:bodyPr/>
          <a:lstStyle/>
          <a:p>
            <a:r>
              <a:rPr lang="en-US" altLang="zh-CN" smtClean="0"/>
              <a:t>TP3.2</a:t>
            </a:r>
            <a:endParaRPr lang="en-US" altLang="zh-CN" smtClean="0"/>
          </a:p>
          <a:p>
            <a:pPr lvl="1"/>
            <a:r>
              <a:rPr lang="en-US" altLang="zh-CN" b="1" smtClean="0"/>
              <a:t>U('</a:t>
            </a:r>
            <a:r>
              <a:rPr lang="zh-CN" altLang="en-US" b="1" smtClean="0"/>
              <a:t>地址表达式</a:t>
            </a:r>
            <a:r>
              <a:rPr lang="en-US" altLang="zh-CN" b="1" smtClean="0"/>
              <a:t>',['</a:t>
            </a:r>
            <a:r>
              <a:rPr lang="zh-CN" altLang="en-US" b="1" smtClean="0"/>
              <a:t>参数</a:t>
            </a:r>
            <a:r>
              <a:rPr lang="en-US" altLang="zh-CN" b="1" smtClean="0"/>
              <a:t>'])</a:t>
            </a:r>
            <a:endParaRPr lang="en-US" altLang="zh-CN" smtClean="0"/>
          </a:p>
          <a:p>
            <a:pPr lvl="2"/>
            <a:r>
              <a:rPr lang="zh-CN" altLang="en-US" smtClean="0"/>
              <a:t>生成带参数的地址</a:t>
            </a:r>
            <a:endParaRPr lang="zh-CN" altLang="en-US" smtClean="0"/>
          </a:p>
          <a:p>
            <a:pPr lvl="3"/>
            <a:r>
              <a:rPr lang="en-US" altLang="zh-CN" smtClean="0">
                <a:sym typeface="+mn-ea"/>
              </a:rPr>
              <a:t>U('Admin/Index/test1','id=5&amp;name=thinkphp')</a:t>
            </a:r>
            <a:endParaRPr lang="en-US" altLang="zh-CN" smtClean="0"/>
          </a:p>
          <a:p>
            <a:pPr lvl="3"/>
            <a:r>
              <a:rPr lang="en-US" altLang="zh-CN" smtClean="0"/>
              <a:t>U('</a:t>
            </a:r>
            <a:r>
              <a:rPr lang="en-US" altLang="zh-CN" smtClean="0">
                <a:sym typeface="+mn-ea"/>
              </a:rPr>
              <a:t>Admin/Index/test1</a:t>
            </a:r>
            <a:r>
              <a:rPr lang="en-US" altLang="zh-CN" smtClean="0"/>
              <a:t>',array(</a:t>
            </a:r>
            <a:r>
              <a:rPr lang="en-US" altLang="zh-CN" smtClean="0">
                <a:sym typeface="+mn-ea"/>
              </a:rPr>
              <a:t>'id' =&gt; 5, 'name' =&gt; 'thinkphp'</a:t>
            </a:r>
            <a:r>
              <a:rPr lang="en-US" altLang="zh-CN" smtClean="0"/>
              <a:t>))</a:t>
            </a:r>
            <a:endParaRPr lang="en-US" altLang="zh-CN" smtClean="0"/>
          </a:p>
          <a:p>
            <a:pPr lvl="3"/>
            <a:endParaRPr lang="zh-CN" altLang="en-US" smtClean="0"/>
          </a:p>
          <a:p>
            <a:r>
              <a:rPr lang="en-US" altLang="zh-CN" smtClean="0"/>
              <a:t>TP5.1</a:t>
            </a:r>
            <a:endParaRPr lang="en-US" altLang="zh-CN" smtClean="0"/>
          </a:p>
          <a:p>
            <a:pPr lvl="2"/>
            <a:r>
              <a:rPr lang="en-US" altLang="zh-CN" smtClean="0"/>
              <a:t>url('admin/index/test1', 'id=5&amp;name=thinkphp');</a:t>
            </a:r>
            <a:endParaRPr lang="en-US" altLang="zh-CN" smtClean="0"/>
          </a:p>
          <a:p>
            <a:pPr lvl="2"/>
            <a:r>
              <a:rPr lang="en-US" altLang="zh-CN" smtClean="0"/>
              <a:t>url('admin/index/test1', ['id' =&gt; 5, 'name' =&gt; 'thinkphp']);</a:t>
            </a:r>
            <a:endParaRPr lang="en-US" altLang="zh-CN" smtClean="0"/>
          </a:p>
          <a:p>
            <a:pPr lvl="2"/>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TP3.2</a:t>
            </a:r>
            <a:r>
              <a:rPr lang="zh-CN" altLang="en-US" smtClean="0"/>
              <a:t>控制器</a:t>
            </a:r>
            <a:endParaRPr lang="zh-CN" altLang="en-US"/>
          </a:p>
        </p:txBody>
      </p:sp>
      <p:sp>
        <p:nvSpPr>
          <p:cNvPr id="3" name="内容占位符 2"/>
          <p:cNvSpPr>
            <a:spLocks noGrp="1"/>
          </p:cNvSpPr>
          <p:nvPr>
            <p:ph idx="1"/>
          </p:nvPr>
        </p:nvSpPr>
        <p:spPr/>
        <p:txBody>
          <a:bodyPr/>
          <a:lstStyle/>
          <a:p>
            <a:r>
              <a:rPr lang="zh-CN" altLang="en-US" smtClean="0"/>
              <a:t>控制器名称采用大驼峰书写并以</a:t>
            </a:r>
            <a:r>
              <a:rPr lang="en-US" altLang="zh-CN" smtClean="0"/>
              <a:t>Controller</a:t>
            </a:r>
            <a:r>
              <a:rPr lang="zh-CN" altLang="en-US" smtClean="0"/>
              <a:t>为后缀</a:t>
            </a:r>
            <a:endParaRPr lang="zh-CN" altLang="en-US"/>
          </a:p>
        </p:txBody>
      </p:sp>
      <p:sp>
        <p:nvSpPr>
          <p:cNvPr id="5" name="TextBox 4"/>
          <p:cNvSpPr txBox="1"/>
          <p:nvPr/>
        </p:nvSpPr>
        <p:spPr>
          <a:xfrm>
            <a:off x="1237130" y="2223247"/>
            <a:ext cx="6660776"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mtClean="0"/>
              <a:t>namespace Home\Controller;</a:t>
            </a:r>
            <a:endParaRPr lang="en-US" altLang="zh-CN" smtClean="0"/>
          </a:p>
          <a:p>
            <a:r>
              <a:rPr lang="en-US" altLang="zh-CN" smtClean="0"/>
              <a:t>use Think\Controller;</a:t>
            </a:r>
            <a:endParaRPr lang="en-US" altLang="zh-CN" smtClean="0"/>
          </a:p>
          <a:p>
            <a:r>
              <a:rPr lang="en-US" altLang="zh-CN" smtClean="0"/>
              <a:t>class IndexController extends Controller {</a:t>
            </a:r>
            <a:endParaRPr lang="en-US" altLang="zh-CN" smtClean="0"/>
          </a:p>
          <a:p>
            <a:pPr lvl="1"/>
            <a:r>
              <a:rPr lang="en-US" altLang="zh-CN" smtClean="0"/>
              <a:t>public function hello(){</a:t>
            </a:r>
            <a:endParaRPr lang="en-US" altLang="zh-CN" smtClean="0"/>
          </a:p>
          <a:p>
            <a:pPr lvl="1"/>
            <a:r>
              <a:rPr lang="en-US" altLang="zh-CN" smtClean="0"/>
              <a:t>	echo 'hello,thinkphp!';</a:t>
            </a:r>
            <a:endParaRPr lang="en-US" altLang="zh-CN" smtClean="0"/>
          </a:p>
          <a:p>
            <a:pPr lvl="1"/>
            <a:r>
              <a:rPr lang="en-US" altLang="zh-CN" smtClean="0"/>
              <a:t>}</a:t>
            </a:r>
            <a:endParaRPr lang="en-US" altLang="zh-CN" smtClean="0"/>
          </a:p>
          <a:p>
            <a:r>
              <a:rPr lang="en-US" altLang="zh-CN" smtClean="0"/>
              <a:t>}</a:t>
            </a:r>
            <a:endParaRPr lang="en-US" altLang="zh-CN" smtClean="0"/>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TP5.1</a:t>
            </a:r>
            <a:r>
              <a:rPr lang="zh-CN" altLang="en-US" smtClean="0"/>
              <a:t>控制器</a:t>
            </a:r>
            <a:endParaRPr lang="zh-CN" altLang="en-US"/>
          </a:p>
        </p:txBody>
      </p:sp>
      <p:sp>
        <p:nvSpPr>
          <p:cNvPr id="3" name="内容占位符 2"/>
          <p:cNvSpPr>
            <a:spLocks noGrp="1"/>
          </p:cNvSpPr>
          <p:nvPr>
            <p:ph idx="1"/>
          </p:nvPr>
        </p:nvSpPr>
        <p:spPr/>
        <p:txBody>
          <a:bodyPr/>
          <a:lstStyle/>
          <a:p>
            <a:r>
              <a:rPr lang="zh-CN" altLang="en-US" smtClean="0"/>
              <a:t>可以通过控制台命令创建</a:t>
            </a:r>
            <a:endParaRPr lang="en-US" altLang="zh-CN" smtClean="0"/>
          </a:p>
          <a:p>
            <a:pPr lvl="1"/>
            <a:r>
              <a:rPr lang="en-US" altLang="zh-CN" smtClean="0"/>
              <a:t>php think make:controller </a:t>
            </a:r>
            <a:r>
              <a:rPr lang="zh-CN" altLang="en-US" smtClean="0"/>
              <a:t>模块名称</a:t>
            </a:r>
            <a:r>
              <a:rPr lang="en-US" altLang="zh-CN" smtClean="0"/>
              <a:t>/</a:t>
            </a:r>
            <a:r>
              <a:rPr lang="zh-CN" altLang="en-US" smtClean="0"/>
              <a:t>控制器名称</a:t>
            </a:r>
            <a:endParaRPr lang="en-US" altLang="zh-CN" smtClean="0"/>
          </a:p>
          <a:p>
            <a:pPr lvl="2"/>
            <a:r>
              <a:rPr lang="en-US" altLang="zh-CN" smtClean="0"/>
              <a:t>php think make:controller Home/Test1</a:t>
            </a:r>
            <a:endParaRPr lang="en-US" altLang="zh-CN" smtClean="0"/>
          </a:p>
          <a:p>
            <a:pPr lvl="2"/>
            <a:r>
              <a:rPr lang="zh-CN" altLang="en-US" smtClean="0"/>
              <a:t>控制器名称不需要以</a:t>
            </a:r>
            <a:r>
              <a:rPr lang="en-US" altLang="zh-CN" smtClean="0"/>
              <a:t>controller</a:t>
            </a:r>
            <a:r>
              <a:rPr lang="zh-CN" altLang="en-US" smtClean="0"/>
              <a:t>为后缀</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TP3.2</a:t>
            </a:r>
            <a:r>
              <a:rPr lang="zh-CN" altLang="en-US"/>
              <a:t>响应视图</a:t>
            </a:r>
            <a:endParaRPr lang="zh-CN" altLang="en-US"/>
          </a:p>
        </p:txBody>
      </p:sp>
      <p:sp>
        <p:nvSpPr>
          <p:cNvPr id="3" name="内容占位符 2"/>
          <p:cNvSpPr>
            <a:spLocks noGrp="1"/>
          </p:cNvSpPr>
          <p:nvPr>
            <p:ph idx="1"/>
          </p:nvPr>
        </p:nvSpPr>
        <p:spPr>
          <a:xfrm>
            <a:off x="838200" y="1465580"/>
            <a:ext cx="10515600" cy="3345180"/>
          </a:xfrm>
        </p:spPr>
        <p:txBody>
          <a:bodyPr/>
          <a:p>
            <a:pPr lvl="0"/>
            <a:r>
              <a:rPr lang="zh-CN" altLang="en-US" sz="2800">
                <a:sym typeface="+mn-ea"/>
              </a:rPr>
              <a:t>分配数据给视图</a:t>
            </a:r>
            <a:endParaRPr lang="zh-CN" altLang="en-US" sz="2800"/>
          </a:p>
          <a:p>
            <a:pPr lvl="1"/>
            <a:r>
              <a:rPr lang="en-US" altLang="zh-CN" sz="2800">
                <a:sym typeface="+mn-ea"/>
              </a:rPr>
              <a:t>$this-&gt;assign('</a:t>
            </a:r>
            <a:r>
              <a:rPr lang="zh-CN" altLang="en-US" sz="2800">
                <a:sym typeface="+mn-ea"/>
              </a:rPr>
              <a:t>模板变量名称</a:t>
            </a:r>
            <a:r>
              <a:rPr lang="en-US" altLang="zh-CN" sz="2800">
                <a:sym typeface="+mn-ea"/>
              </a:rPr>
              <a:t>','</a:t>
            </a:r>
            <a:r>
              <a:rPr lang="zh-CN" altLang="en-US" sz="2800">
                <a:sym typeface="+mn-ea"/>
              </a:rPr>
              <a:t>值</a:t>
            </a:r>
            <a:r>
              <a:rPr lang="en-US" altLang="zh-CN" sz="2800">
                <a:sym typeface="+mn-ea"/>
              </a:rPr>
              <a:t>');</a:t>
            </a:r>
            <a:endParaRPr lang="en-US" altLang="zh-CN" sz="2800"/>
          </a:p>
          <a:p>
            <a:pPr lvl="0"/>
            <a:r>
              <a:rPr lang="zh-CN" altLang="en-US" sz="2800">
                <a:sym typeface="+mn-ea"/>
              </a:rPr>
              <a:t>调用视图显示数据</a:t>
            </a:r>
            <a:endParaRPr lang="en-US" altLang="zh-CN" sz="2800"/>
          </a:p>
          <a:p>
            <a:pPr lvl="1"/>
            <a:r>
              <a:rPr lang="en-US" altLang="zh-CN" sz="2800">
                <a:sym typeface="+mn-ea"/>
              </a:rPr>
              <a:t>$this-&gt;display(['</a:t>
            </a:r>
            <a:r>
              <a:rPr lang="zh-CN" altLang="en-US" sz="2800">
                <a:sym typeface="+mn-ea"/>
              </a:rPr>
              <a:t>模板名称</a:t>
            </a:r>
            <a:r>
              <a:rPr lang="en-US" altLang="zh-CN" sz="2800">
                <a:sym typeface="+mn-ea"/>
              </a:rPr>
              <a:t>'])</a:t>
            </a:r>
            <a:endParaRPr lang="en-US" altLang="zh-CN" sz="2800"/>
          </a:p>
          <a:p>
            <a:pPr lvl="1"/>
            <a:r>
              <a:rPr lang="zh-CN" altLang="en-US" sz="2800">
                <a:sym typeface="+mn-ea"/>
              </a:rPr>
              <a:t>模板默认是当前模块的</a:t>
            </a:r>
            <a:r>
              <a:rPr lang="en-US" altLang="zh-CN" sz="2800">
                <a:sym typeface="+mn-ea"/>
              </a:rPr>
              <a:t>View</a:t>
            </a:r>
            <a:r>
              <a:rPr lang="zh-CN" altLang="en-US" sz="2800">
                <a:sym typeface="+mn-ea"/>
              </a:rPr>
              <a:t>目录下的以当前控制器命名的目录下的以当前方法命名的</a:t>
            </a:r>
            <a:r>
              <a:rPr lang="en-US" altLang="zh-CN" sz="2800">
                <a:sym typeface="+mn-ea"/>
              </a:rPr>
              <a:t>html</a:t>
            </a:r>
            <a:r>
              <a:rPr lang="zh-CN" altLang="en-US" sz="2800">
                <a:sym typeface="+mn-ea"/>
              </a:rPr>
              <a:t>文件</a:t>
            </a:r>
            <a:endParaRPr lang="zh-CN" altLang="en-US" sz="2800"/>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TP5.1</a:t>
            </a:r>
            <a:r>
              <a:rPr lang="zh-CN" altLang="en-US">
                <a:sym typeface="+mn-ea"/>
              </a:rPr>
              <a:t>响应视图</a:t>
            </a:r>
            <a:endParaRPr lang="zh-CN" altLang="en-US"/>
          </a:p>
        </p:txBody>
      </p:sp>
      <p:sp>
        <p:nvSpPr>
          <p:cNvPr id="3" name="内容占位符 2"/>
          <p:cNvSpPr>
            <a:spLocks noGrp="1"/>
          </p:cNvSpPr>
          <p:nvPr>
            <p:ph idx="1"/>
          </p:nvPr>
        </p:nvSpPr>
        <p:spPr/>
        <p:txBody>
          <a:bodyPr/>
          <a:p>
            <a:pPr lvl="0"/>
            <a:r>
              <a:rPr lang="zh-CN" altLang="en-US" sz="2800">
                <a:solidFill>
                  <a:schemeClr val="bg1">
                    <a:lumMod val="65000"/>
                  </a:schemeClr>
                </a:solidFill>
                <a:sym typeface="+mn-ea"/>
              </a:rPr>
              <a:t>分配数据给视图</a:t>
            </a:r>
            <a:endParaRPr lang="zh-CN" altLang="en-US" sz="2800"/>
          </a:p>
          <a:p>
            <a:pPr lvl="1"/>
            <a:r>
              <a:rPr lang="en-US" altLang="zh-CN" sz="2800">
                <a:solidFill>
                  <a:schemeClr val="bg1">
                    <a:lumMod val="65000"/>
                  </a:schemeClr>
                </a:solidFill>
                <a:sym typeface="+mn-ea"/>
              </a:rPr>
              <a:t>$this-&gt;assign('</a:t>
            </a:r>
            <a:r>
              <a:rPr lang="zh-CN" altLang="en-US" sz="2800">
                <a:solidFill>
                  <a:schemeClr val="bg1">
                    <a:lumMod val="65000"/>
                  </a:schemeClr>
                </a:solidFill>
                <a:sym typeface="+mn-ea"/>
              </a:rPr>
              <a:t>模板变量名称</a:t>
            </a:r>
            <a:r>
              <a:rPr lang="en-US" altLang="zh-CN" sz="2800">
                <a:solidFill>
                  <a:schemeClr val="bg1">
                    <a:lumMod val="65000"/>
                  </a:schemeClr>
                </a:solidFill>
                <a:sym typeface="+mn-ea"/>
              </a:rPr>
              <a:t>','</a:t>
            </a:r>
            <a:r>
              <a:rPr lang="zh-CN" altLang="en-US" sz="2800">
                <a:solidFill>
                  <a:schemeClr val="bg1">
                    <a:lumMod val="65000"/>
                  </a:schemeClr>
                </a:solidFill>
                <a:sym typeface="+mn-ea"/>
              </a:rPr>
              <a:t>值</a:t>
            </a:r>
            <a:r>
              <a:rPr lang="en-US" altLang="zh-CN" sz="2800">
                <a:solidFill>
                  <a:schemeClr val="bg1">
                    <a:lumMod val="65000"/>
                  </a:schemeClr>
                </a:solidFill>
                <a:sym typeface="+mn-ea"/>
              </a:rPr>
              <a:t>');</a:t>
            </a:r>
            <a:endParaRPr lang="en-US" altLang="zh-CN" sz="2800"/>
          </a:p>
          <a:p>
            <a:pPr lvl="0"/>
            <a:r>
              <a:rPr lang="zh-CN" altLang="en-US" sz="2800">
                <a:sym typeface="+mn-ea"/>
              </a:rPr>
              <a:t>调用视图显示数据</a:t>
            </a:r>
            <a:endParaRPr lang="en-US" altLang="zh-CN" sz="2800"/>
          </a:p>
          <a:p>
            <a:pPr lvl="1"/>
            <a:r>
              <a:rPr sz="2800">
                <a:sym typeface="+mn-ea"/>
              </a:rPr>
              <a:t>return $this-&gt;fetch('</a:t>
            </a:r>
            <a:r>
              <a:rPr lang="zh-CN" sz="2800">
                <a:sym typeface="+mn-ea"/>
              </a:rPr>
              <a:t>模板名称</a:t>
            </a:r>
            <a:r>
              <a:rPr sz="2800">
                <a:sym typeface="+mn-ea"/>
              </a:rPr>
              <a:t>',['title'=&gt;'测试标题']);</a:t>
            </a:r>
            <a:endParaRPr sz="2800">
              <a:sym typeface="+mn-ea"/>
            </a:endParaRPr>
          </a:p>
          <a:p>
            <a:pPr lvl="2"/>
            <a:r>
              <a:rPr lang="zh-CN" sz="2800">
                <a:sym typeface="+mn-ea"/>
              </a:rPr>
              <a:t>需要继承控制器基础类</a:t>
            </a:r>
            <a:r>
              <a:rPr lang="en-US" altLang="zh-CN" sz="2800">
                <a:sym typeface="+mn-ea"/>
              </a:rPr>
              <a:t>:use think\Controller;</a:t>
            </a:r>
            <a:endParaRPr lang="en-US" altLang="zh-CN" sz="2800"/>
          </a:p>
          <a:p>
            <a:pPr lvl="1"/>
            <a:r>
              <a:rPr sz="2800" b="1">
                <a:solidFill>
                  <a:srgbClr val="FF0000"/>
                </a:solidFill>
                <a:sym typeface="+mn-ea"/>
              </a:rPr>
              <a:t>return </a:t>
            </a:r>
            <a:r>
              <a:rPr lang="en-US" sz="2800" b="1" smtClean="0">
                <a:solidFill>
                  <a:srgbClr val="FF0000"/>
                </a:solidFill>
                <a:sym typeface="+mn-ea"/>
              </a:rPr>
              <a:t> view</a:t>
            </a:r>
            <a:r>
              <a:rPr sz="2800" b="1">
                <a:solidFill>
                  <a:srgbClr val="FF0000"/>
                </a:solidFill>
                <a:sym typeface="+mn-ea"/>
              </a:rPr>
              <a:t>('</a:t>
            </a:r>
            <a:r>
              <a:rPr lang="zh-CN" sz="2800" b="1">
                <a:solidFill>
                  <a:srgbClr val="FF0000"/>
                </a:solidFill>
                <a:sym typeface="+mn-ea"/>
              </a:rPr>
              <a:t>模板名称</a:t>
            </a:r>
            <a:r>
              <a:rPr sz="2800" b="1">
                <a:solidFill>
                  <a:srgbClr val="FF0000"/>
                </a:solidFill>
                <a:sym typeface="+mn-ea"/>
              </a:rPr>
              <a:t>',['title'=&gt;'测试标题']);</a:t>
            </a:r>
            <a:endParaRPr sz="2800">
              <a:sym typeface="+mn-ea"/>
            </a:endParaRPr>
          </a:p>
          <a:p>
            <a:pPr lvl="2"/>
            <a:r>
              <a:rPr lang="zh-CN" sz="2800">
                <a:sym typeface="+mn-ea"/>
              </a:rPr>
              <a:t>不需要继承控制器基础类</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88909" y="393677"/>
            <a:ext cx="11531600" cy="759884"/>
          </a:xfrm>
          <a:prstGeom prst="rect">
            <a:avLst/>
          </a:prstGeom>
          <a:noFill/>
          <a:ln>
            <a:noFill/>
          </a:ln>
        </p:spPr>
        <p:txBody>
          <a:bodyPr vert="horz" wrap="square" lIns="137160" tIns="68580" rIns="137160" bIns="68580"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3735" b="1" i="0" u="none"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本章重点</a:t>
            </a:r>
            <a:endParaRPr kumimoji="0" lang="zh-CN" altLang="en-US" sz="3735" b="1" i="0" u="none"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719667" y="1125220"/>
            <a:ext cx="10345420" cy="1937838"/>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zh-CN" altLang="en-US"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安</a:t>
            </a:r>
            <a:r>
              <a:rPr kumimoji="1" lang="zh-CN" altLang="en-US"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装</a:t>
            </a:r>
            <a:endParaRPr kumimoji="1" lang="zh-CN" altLang="en-US"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路由</a:t>
            </a:r>
            <a:endParaRPr kumimoji="1" lang="en-US" altLang="zh-CN"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665"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控制器</a:t>
            </a:r>
            <a:endParaRPr kumimoji="1" lang="en-US" altLang="zh-CN" sz="2665"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TP3.2</a:t>
            </a:r>
            <a:r>
              <a:rPr lang="zh-CN" altLang="en-US"/>
              <a:t>接收</a:t>
            </a:r>
            <a:r>
              <a:rPr lang="en-US" altLang="zh-CN" smtClean="0">
                <a:sym typeface="+mn-ea"/>
              </a:rPr>
              <a:t>http</a:t>
            </a:r>
            <a:r>
              <a:rPr lang="zh-CN" altLang="en-US" smtClean="0">
                <a:sym typeface="+mn-ea"/>
              </a:rPr>
              <a:t>请求</a:t>
            </a:r>
            <a:endParaRPr lang="en-US" altLang="zh-CN"/>
          </a:p>
        </p:txBody>
      </p:sp>
      <p:sp>
        <p:nvSpPr>
          <p:cNvPr id="3" name="内容占位符 2"/>
          <p:cNvSpPr>
            <a:spLocks noGrp="1"/>
          </p:cNvSpPr>
          <p:nvPr>
            <p:ph idx="1"/>
          </p:nvPr>
        </p:nvSpPr>
        <p:spPr/>
        <p:txBody>
          <a:bodyPr/>
          <a:lstStyle/>
          <a:p>
            <a:r>
              <a:rPr lang="zh-CN" altLang="en-US"/>
              <a:t>判断请求类型</a:t>
            </a:r>
            <a:endParaRPr lang="zh-CN" altLang="en-US"/>
          </a:p>
          <a:p>
            <a:pPr lvl="1"/>
            <a:r>
              <a:rPr lang="zh-CN" altLang="en-US"/>
              <a:t>IS_GET</a:t>
            </a:r>
            <a:endParaRPr lang="zh-CN" altLang="en-US"/>
          </a:p>
          <a:p>
            <a:pPr lvl="1"/>
            <a:r>
              <a:rPr lang="zh-CN" altLang="en-US"/>
              <a:t>IS_POST</a:t>
            </a:r>
            <a:endParaRPr lang="zh-CN" altLang="en-US"/>
          </a:p>
          <a:p>
            <a:pPr lvl="1"/>
            <a:r>
              <a:rPr lang="zh-CN" altLang="en-US"/>
              <a:t>IS_AJAX</a:t>
            </a:r>
            <a:endParaRPr lang="zh-CN" altLang="en-US"/>
          </a:p>
          <a:p>
            <a:pPr lvl="0"/>
            <a:r>
              <a:rPr lang="zh-CN" altLang="en-US"/>
              <a:t>接收请求数据</a:t>
            </a:r>
            <a:endParaRPr lang="zh-CN" altLang="en-US"/>
          </a:p>
          <a:p>
            <a:pPr lvl="1"/>
            <a:r>
              <a:rPr lang="zh-CN" altLang="en-US"/>
              <a:t>I('变量类型.变量名',['默认值'])</a:t>
            </a:r>
            <a:endParaRPr lang="zh-CN" altLang="en-US"/>
          </a:p>
          <a:p>
            <a:pPr lvl="2"/>
            <a:r>
              <a:rPr lang="en-US" altLang="zh-CN"/>
              <a:t>I('get.')</a:t>
            </a:r>
            <a:endParaRPr lang="en-US" altLang="zh-CN"/>
          </a:p>
          <a:p>
            <a:pPr lvl="2"/>
            <a:r>
              <a:rPr lang="en-US" altLang="zh-CN"/>
              <a:t>I('get.id')</a:t>
            </a:r>
            <a:endParaRPr lang="en-US" altLang="zh-CN"/>
          </a:p>
          <a:p>
            <a:pPr lvl="2"/>
            <a:r>
              <a:rPr lang="en-US" altLang="zh-CN"/>
              <a:t>I('post.')</a:t>
            </a:r>
            <a:endParaRPr lang="en-US" altLang="zh-CN"/>
          </a:p>
          <a:p>
            <a:pPr lvl="2"/>
            <a:r>
              <a:rPr lang="en-US" altLang="zh-CN"/>
              <a:t>I('post.id')</a:t>
            </a:r>
            <a:endParaRPr lang="en-US" altLang="zh-CN"/>
          </a:p>
          <a:p>
            <a:pPr lvl="2"/>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TP5.1</a:t>
            </a:r>
            <a:r>
              <a:rPr lang="zh-CN" altLang="en-US"/>
              <a:t>接收</a:t>
            </a:r>
            <a:r>
              <a:rPr lang="en-US" altLang="zh-CN" smtClean="0">
                <a:sym typeface="+mn-ea"/>
              </a:rPr>
              <a:t>http</a:t>
            </a:r>
            <a:r>
              <a:rPr lang="zh-CN" altLang="en-US" smtClean="0">
                <a:sym typeface="+mn-ea"/>
              </a:rPr>
              <a:t>请求</a:t>
            </a:r>
            <a:endParaRPr lang="en-US" altLang="zh-CN"/>
          </a:p>
        </p:txBody>
      </p:sp>
      <p:sp>
        <p:nvSpPr>
          <p:cNvPr id="3" name="内容占位符 2"/>
          <p:cNvSpPr>
            <a:spLocks noGrp="1"/>
          </p:cNvSpPr>
          <p:nvPr>
            <p:ph idx="1"/>
          </p:nvPr>
        </p:nvSpPr>
        <p:spPr>
          <a:xfrm>
            <a:off x="838200" y="1465580"/>
            <a:ext cx="10515600" cy="5069840"/>
          </a:xfrm>
        </p:spPr>
        <p:txBody>
          <a:bodyPr>
            <a:normAutofit/>
          </a:bodyPr>
          <a:lstStyle/>
          <a:p>
            <a:r>
              <a:rPr lang="zh-CN" altLang="en-US"/>
              <a:t>判断请求类型</a:t>
            </a:r>
            <a:endParaRPr lang="zh-CN" altLang="en-US"/>
          </a:p>
          <a:p>
            <a:pPr lvl="1"/>
            <a:r>
              <a:rPr lang="en-US" altLang="zh-CN"/>
              <a:t>Request::isAjax();      //use think\facade\Request;</a:t>
            </a:r>
            <a:endParaRPr lang="en-US" altLang="zh-CN"/>
          </a:p>
          <a:p>
            <a:pPr lvl="1"/>
            <a:r>
              <a:rPr lang="en-US" altLang="zh-CN"/>
              <a:t>$request-&gt;isPOST(); //use think\Request;</a:t>
            </a:r>
            <a:endParaRPr lang="en-US" altLang="zh-CN"/>
          </a:p>
          <a:p>
            <a:pPr lvl="1"/>
            <a:r>
              <a:rPr lang="zh-CN" altLang="en-US">
                <a:sym typeface="+mn-ea"/>
              </a:rPr>
              <a:t>request()-&gt;isGet()    </a:t>
            </a:r>
            <a:r>
              <a:rPr lang="en-US" altLang="zh-CN">
                <a:sym typeface="+mn-ea"/>
              </a:rPr>
              <a:t>//</a:t>
            </a:r>
            <a:r>
              <a:rPr lang="zh-CN" altLang="en-US">
                <a:sym typeface="+mn-ea"/>
              </a:rPr>
              <a:t>使用助手函数</a:t>
            </a:r>
            <a:endParaRPr lang="zh-CN" altLang="en-US"/>
          </a:p>
          <a:p>
            <a:pPr lvl="0"/>
            <a:r>
              <a:rPr lang="zh-CN" altLang="en-US"/>
              <a:t>接收请求数据</a:t>
            </a:r>
            <a:endParaRPr lang="zh-CN" altLang="en-US"/>
          </a:p>
          <a:p>
            <a:pPr lvl="1"/>
            <a:r>
              <a:rPr lang="zh-CN" altLang="en-US"/>
              <a:t>Request::param('name'); </a:t>
            </a:r>
            <a:endParaRPr lang="zh-CN" altLang="en-US"/>
          </a:p>
          <a:p>
            <a:pPr lvl="1"/>
            <a:r>
              <a:rPr lang="zh-CN" altLang="en-US"/>
              <a:t>Request::only('id,name');</a:t>
            </a:r>
            <a:endParaRPr lang="zh-CN" altLang="en-US"/>
          </a:p>
          <a:p>
            <a:pPr lvl="1"/>
            <a:r>
              <a:rPr lang="zh-CN" altLang="en-US"/>
              <a:t>Request::except('id,name');</a:t>
            </a:r>
            <a:endParaRPr lang="zh-CN" altLang="en-US"/>
          </a:p>
          <a:p>
            <a:pPr lvl="1"/>
            <a:r>
              <a:rPr lang="zh-CN" altLang="en-US"/>
              <a:t>也可以使用助手函数</a:t>
            </a:r>
            <a:endParaRPr lang="zh-CN" altLang="en-US"/>
          </a:p>
          <a:p>
            <a:pPr lvl="2"/>
            <a:r>
              <a:rPr lang="zh-CN" altLang="en-US"/>
              <a:t>input('param.name'); // 获取单个参数</a:t>
            </a:r>
            <a:endParaRPr lang="zh-CN" altLang="en-US"/>
          </a:p>
          <a:p>
            <a:pPr lvl="2"/>
            <a:r>
              <a:rPr lang="zh-CN" altLang="en-US"/>
              <a:t>input('param.'); // 获取全部参数</a:t>
            </a:r>
            <a:endParaRPr lang="zh-CN" altLang="en-US"/>
          </a:p>
          <a:p>
            <a:pPr lvl="2"/>
            <a:endParaRPr lang="zh-CN" altLang="en-US"/>
          </a:p>
          <a:p>
            <a:pPr lvl="2"/>
            <a:endParaRPr lang="zh-CN" altLang="en-US"/>
          </a:p>
          <a:p>
            <a:pPr lvl="2"/>
            <a:endParaRPr lang="en-US" altLang="zh-CN"/>
          </a:p>
          <a:p>
            <a:pPr lvl="2"/>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TP3.2</a:t>
            </a:r>
            <a:r>
              <a:rPr lang="zh-CN" altLang="en-US"/>
              <a:t>响应</a:t>
            </a:r>
            <a:endParaRPr lang="zh-CN" altLang="en-US"/>
          </a:p>
        </p:txBody>
      </p:sp>
      <p:sp>
        <p:nvSpPr>
          <p:cNvPr id="3" name="内容占位符 2"/>
          <p:cNvSpPr>
            <a:spLocks noGrp="1"/>
          </p:cNvSpPr>
          <p:nvPr>
            <p:ph idx="1"/>
          </p:nvPr>
        </p:nvSpPr>
        <p:spPr/>
        <p:txBody>
          <a:bodyPr/>
          <a:lstStyle/>
          <a:p>
            <a:endParaRPr lang="zh-CN" altLang="en-US"/>
          </a:p>
          <a:p>
            <a:r>
              <a:rPr lang="zh-CN" altLang="en-US"/>
              <a:t>重定向</a:t>
            </a:r>
            <a:endParaRPr lang="zh-CN" altLang="en-US"/>
          </a:p>
          <a:p>
            <a:pPr lvl="1"/>
            <a:r>
              <a:rPr lang="zh-CN" altLang="en-US"/>
              <a:t> $this-&gt;success('新增成功', </a:t>
            </a:r>
            <a:r>
              <a:rPr lang="en-US" altLang="zh-CN"/>
              <a:t>U(</a:t>
            </a:r>
            <a:r>
              <a:rPr lang="zh-CN" altLang="en-US"/>
              <a:t>'User/list'</a:t>
            </a:r>
            <a:r>
              <a:rPr lang="en-US" altLang="zh-CN"/>
              <a:t>)</a:t>
            </a:r>
            <a:r>
              <a:rPr lang="zh-CN" altLang="en-US"/>
              <a:t>，</a:t>
            </a:r>
            <a:r>
              <a:rPr lang="en-US" altLang="zh-CN"/>
              <a:t>3</a:t>
            </a:r>
            <a:r>
              <a:rPr lang="zh-CN" altLang="en-US"/>
              <a:t>);</a:t>
            </a:r>
            <a:endParaRPr lang="zh-CN" altLang="en-US"/>
          </a:p>
          <a:p>
            <a:pPr lvl="1"/>
            <a:r>
              <a:rPr lang="zh-CN" altLang="en-US"/>
              <a:t> $this-&gt;error('操作失败',</a:t>
            </a:r>
            <a:r>
              <a:rPr lang="en-US" altLang="zh-CN"/>
              <a:t>U(</a:t>
            </a:r>
            <a:r>
              <a:rPr lang="zh-CN" altLang="en-US">
                <a:sym typeface="+mn-ea"/>
              </a:rPr>
              <a:t> 'User/list'</a:t>
            </a:r>
            <a:r>
              <a:rPr lang="en-US" altLang="zh-CN">
                <a:sym typeface="+mn-ea"/>
              </a:rPr>
              <a:t>)</a:t>
            </a:r>
            <a:r>
              <a:rPr lang="zh-CN" altLang="en-US"/>
              <a:t>,5);</a:t>
            </a:r>
            <a:endParaRPr lang="zh-CN" altLang="en-US"/>
          </a:p>
          <a:p>
            <a:pPr lvl="1"/>
            <a:r>
              <a:rPr lang="zh-CN" altLang="en-US"/>
              <a:t> redirect(</a:t>
            </a:r>
            <a:r>
              <a:rPr lang="en-US" altLang="zh-CN">
                <a:sym typeface="+mn-ea"/>
              </a:rPr>
              <a:t>U(</a:t>
            </a:r>
            <a:r>
              <a:rPr lang="zh-CN" altLang="en-US">
                <a:sym typeface="+mn-ea"/>
              </a:rPr>
              <a:t> 'User/list'</a:t>
            </a:r>
            <a:r>
              <a:rPr lang="en-US" altLang="zh-CN">
                <a:sym typeface="+mn-ea"/>
              </a:rPr>
              <a:t>)</a:t>
            </a:r>
            <a:r>
              <a:rPr lang="zh-CN" altLang="en-US"/>
              <a:t>, 5, '页面跳转中...')</a:t>
            </a:r>
            <a:endParaRPr lang="zh-CN" altLang="en-US"/>
          </a:p>
          <a:p>
            <a:pPr lvl="0"/>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TP5.1</a:t>
            </a:r>
            <a:r>
              <a:rPr lang="zh-CN" altLang="en-US"/>
              <a:t>响应</a:t>
            </a:r>
            <a:endParaRPr lang="zh-CN" altLang="en-US"/>
          </a:p>
        </p:txBody>
      </p:sp>
      <p:sp>
        <p:nvSpPr>
          <p:cNvPr id="3" name="内容占位符 2"/>
          <p:cNvSpPr>
            <a:spLocks noGrp="1"/>
          </p:cNvSpPr>
          <p:nvPr>
            <p:ph idx="1"/>
          </p:nvPr>
        </p:nvSpPr>
        <p:spPr/>
        <p:txBody>
          <a:bodyPr/>
          <a:lstStyle/>
          <a:p>
            <a:r>
              <a:rPr lang="zh-CN" altLang="en-US" sz="2800">
                <a:sym typeface="+mn-ea"/>
              </a:rPr>
              <a:t>响应</a:t>
            </a:r>
            <a:r>
              <a:rPr lang="en-US" altLang="zh-CN" sz="2800">
                <a:sym typeface="+mn-ea"/>
              </a:rPr>
              <a:t>json</a:t>
            </a:r>
            <a:endParaRPr lang="zh-CN" altLang="en-US" sz="2800"/>
          </a:p>
          <a:p>
            <a:pPr lvl="1"/>
            <a:r>
              <a:rPr lang="zh-CN" altLang="en-US" sz="2800">
                <a:sym typeface="+mn-ea"/>
              </a:rPr>
              <a:t>return json(数组);</a:t>
            </a:r>
            <a:endParaRPr lang="zh-CN" altLang="en-US" sz="2800"/>
          </a:p>
          <a:p>
            <a:pPr lvl="1"/>
            <a:r>
              <a:rPr lang="zh-CN" altLang="en-US" sz="2800">
                <a:sym typeface="+mn-ea"/>
              </a:rPr>
              <a:t>return response(</a:t>
            </a:r>
            <a:r>
              <a:rPr lang="en-US" altLang="zh-CN" sz="2800">
                <a:sym typeface="+mn-ea"/>
              </a:rPr>
              <a:t>'</a:t>
            </a:r>
            <a:r>
              <a:rPr lang="zh-CN" altLang="en-US" sz="2800">
                <a:sym typeface="+mn-ea"/>
              </a:rPr>
              <a:t>字符串</a:t>
            </a:r>
            <a:r>
              <a:rPr lang="en-US" altLang="zh-CN" sz="2800">
                <a:sym typeface="+mn-ea"/>
              </a:rPr>
              <a:t>'</a:t>
            </a:r>
            <a:r>
              <a:rPr lang="zh-CN" altLang="en-US" sz="2800">
                <a:sym typeface="+mn-ea"/>
              </a:rPr>
              <a:t>);</a:t>
            </a:r>
            <a:endParaRPr lang="zh-CN" altLang="en-US"/>
          </a:p>
          <a:p>
            <a:r>
              <a:rPr lang="zh-CN" altLang="en-US"/>
              <a:t>重定向</a:t>
            </a:r>
            <a:endParaRPr lang="zh-CN" altLang="en-US"/>
          </a:p>
          <a:p>
            <a:pPr lvl="1"/>
            <a:r>
              <a:t>return redirect( </a:t>
            </a:r>
            <a:r>
              <a:rPr>
                <a:sym typeface="+mn-ea"/>
              </a:rPr>
              <a:t>url('/index/index/hello') </a:t>
            </a:r>
            <a:r>
              <a:t>);</a:t>
            </a:r>
          </a:p>
          <a:p>
            <a:pPr marL="457200" lvl="1" indent="0">
              <a:buNone/>
            </a:pPr>
          </a:p>
          <a:p>
            <a:pPr lvl="0"/>
            <a:endParaRPr>
              <a:sym typeface="+mn-ea"/>
            </a:endParaRPr>
          </a:p>
          <a:p>
            <a:pPr lvl="1"/>
            <a:endParaRPr lang="en-US" altLang="zh-CN"/>
          </a:p>
          <a:p>
            <a:pPr lvl="1"/>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安装</a:t>
            </a:r>
            <a:endParaRPr lang="zh-CN" altLang="en-US"/>
          </a:p>
        </p:txBody>
      </p:sp>
      <p:sp>
        <p:nvSpPr>
          <p:cNvPr id="3" name="内容占位符 2"/>
          <p:cNvSpPr>
            <a:spLocks noGrp="1"/>
          </p:cNvSpPr>
          <p:nvPr>
            <p:ph idx="1"/>
          </p:nvPr>
        </p:nvSpPr>
        <p:spPr>
          <a:xfrm>
            <a:off x="838200" y="1465864"/>
            <a:ext cx="10515600" cy="4585311"/>
          </a:xfrm>
        </p:spPr>
        <p:txBody>
          <a:bodyPr>
            <a:normAutofit fontScale="92500" lnSpcReduction="10000"/>
          </a:bodyPr>
          <a:lstStyle/>
          <a:p>
            <a:r>
              <a:rPr lang="zh-CN" altLang="en-US" smtClean="0"/>
              <a:t>版本要求</a:t>
            </a:r>
            <a:endParaRPr lang="en-US" altLang="zh-CN" smtClean="0"/>
          </a:p>
          <a:p>
            <a:pPr lvl="1"/>
            <a:r>
              <a:rPr lang="en-US" altLang="zh-CN" smtClean="0"/>
              <a:t>TP3.2</a:t>
            </a:r>
            <a:endParaRPr lang="en-US" altLang="zh-CN" smtClean="0"/>
          </a:p>
          <a:p>
            <a:pPr lvl="2"/>
            <a:r>
              <a:rPr lang="en-US" altLang="zh-CN" smtClean="0"/>
              <a:t>PHP5.3</a:t>
            </a:r>
            <a:r>
              <a:rPr lang="zh-CN" altLang="en-US" smtClean="0"/>
              <a:t>以上版本</a:t>
            </a:r>
            <a:endParaRPr lang="en-US" altLang="zh-CN" smtClean="0"/>
          </a:p>
          <a:p>
            <a:pPr lvl="1"/>
            <a:r>
              <a:rPr lang="en-US" altLang="zh-CN" smtClean="0"/>
              <a:t>TP5.1 </a:t>
            </a:r>
            <a:endParaRPr lang="en-US" altLang="zh-CN" smtClean="0"/>
          </a:p>
          <a:p>
            <a:pPr lvl="2"/>
            <a:r>
              <a:rPr lang="en-US" altLang="zh-CN" smtClean="0"/>
              <a:t>PHP &gt;= 5.6.0</a:t>
            </a:r>
            <a:endParaRPr lang="en-US" altLang="zh-CN" smtClean="0"/>
          </a:p>
          <a:p>
            <a:pPr lvl="2"/>
            <a:r>
              <a:rPr lang="en-US" altLang="zh-CN" smtClean="0"/>
              <a:t>PDO PHP Extension</a:t>
            </a:r>
            <a:endParaRPr lang="en-US" altLang="zh-CN" smtClean="0"/>
          </a:p>
          <a:p>
            <a:pPr lvl="2"/>
            <a:r>
              <a:rPr lang="en-US" altLang="zh-CN" smtClean="0"/>
              <a:t>MBstring PHP Extension</a:t>
            </a:r>
            <a:endParaRPr lang="en-US" altLang="zh-CN" smtClean="0"/>
          </a:p>
          <a:p>
            <a:r>
              <a:rPr lang="zh-CN" altLang="en-US" smtClean="0"/>
              <a:t>安装方式</a:t>
            </a:r>
            <a:endParaRPr lang="en-US" altLang="zh-CN" smtClean="0"/>
          </a:p>
          <a:p>
            <a:pPr lvl="1"/>
            <a:r>
              <a:rPr lang="zh-CN" altLang="en-US" smtClean="0"/>
              <a:t>直接下载获取对应版本</a:t>
            </a:r>
            <a:endParaRPr lang="en-US" altLang="zh-CN" smtClean="0"/>
          </a:p>
          <a:p>
            <a:pPr lvl="1"/>
            <a:r>
              <a:rPr lang="en-US" altLang="zh-CN" smtClean="0"/>
              <a:t>composer</a:t>
            </a:r>
            <a:r>
              <a:rPr lang="zh-CN" altLang="en-US" smtClean="0"/>
              <a:t>安装</a:t>
            </a:r>
            <a:endParaRPr lang="en-US" altLang="zh-CN" smtClean="0"/>
          </a:p>
          <a:p>
            <a:pPr lvl="2"/>
            <a:r>
              <a:rPr lang="en-US" altLang="zh-CN" smtClean="0"/>
              <a:t>TP3.2</a:t>
            </a:r>
            <a:endParaRPr lang="en-US" altLang="zh-CN" smtClean="0"/>
          </a:p>
          <a:p>
            <a:pPr lvl="3"/>
            <a:r>
              <a:rPr lang="en-US" altLang="zh-CN" smtClean="0"/>
              <a:t>composer create-project topthink/thinkphp tp3</a:t>
            </a:r>
            <a:endParaRPr lang="en-US" altLang="zh-CN" smtClean="0"/>
          </a:p>
          <a:p>
            <a:pPr lvl="2"/>
            <a:r>
              <a:rPr lang="en-US" altLang="zh-CN" smtClean="0"/>
              <a:t>TP5.1</a:t>
            </a:r>
            <a:endParaRPr lang="en-US" altLang="zh-CN" smtClean="0"/>
          </a:p>
          <a:p>
            <a:pPr lvl="3"/>
            <a:r>
              <a:rPr lang="en-US" altLang="zh-CN" smtClean="0"/>
              <a:t>composer create-project topthink/think tp5</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入口文件</a:t>
            </a:r>
            <a:endParaRPr lang="zh-CN" altLang="en-US"/>
          </a:p>
        </p:txBody>
      </p:sp>
      <p:sp>
        <p:nvSpPr>
          <p:cNvPr id="3" name="内容占位符 2"/>
          <p:cNvSpPr>
            <a:spLocks noGrp="1"/>
          </p:cNvSpPr>
          <p:nvPr>
            <p:ph idx="1"/>
          </p:nvPr>
        </p:nvSpPr>
        <p:spPr/>
        <p:txBody>
          <a:bodyPr/>
          <a:lstStyle/>
          <a:p>
            <a:r>
              <a:rPr lang="en-US" altLang="zh-CN" smtClean="0"/>
              <a:t>TP3</a:t>
            </a:r>
            <a:r>
              <a:rPr lang="zh-CN" altLang="en-US" smtClean="0"/>
              <a:t>在项目根目录下：</a:t>
            </a:r>
            <a:r>
              <a:rPr lang="en-US" altLang="zh-CN" smtClean="0"/>
              <a:t>index.php</a:t>
            </a:r>
            <a:endParaRPr lang="en-US" altLang="zh-CN" smtClean="0"/>
          </a:p>
          <a:p>
            <a:r>
              <a:rPr lang="en-US" altLang="zh-CN" smtClean="0"/>
              <a:t>TP5</a:t>
            </a:r>
            <a:r>
              <a:rPr lang="zh-CN" altLang="en-US" smtClean="0"/>
              <a:t>在项目的</a:t>
            </a:r>
            <a:r>
              <a:rPr lang="en-US" altLang="zh-CN" smtClean="0"/>
              <a:t>public</a:t>
            </a:r>
            <a:r>
              <a:rPr lang="zh-CN" altLang="en-US" smtClean="0"/>
              <a:t>目录下：</a:t>
            </a:r>
            <a:r>
              <a:rPr lang="en-US" altLang="zh-CN" smtClean="0"/>
              <a:t>index.php</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346"/>
            <a:ext cx="10515600" cy="1165926"/>
          </a:xfrm>
        </p:spPr>
        <p:txBody>
          <a:bodyPr/>
          <a:lstStyle/>
          <a:p>
            <a:r>
              <a:rPr lang="en-US" altLang="zh-CN" smtClean="0"/>
              <a:t>TP3</a:t>
            </a:r>
            <a:r>
              <a:rPr lang="zh-CN" altLang="en-US" smtClean="0"/>
              <a:t>目录结构</a:t>
            </a:r>
            <a:endParaRPr lang="zh-CN" altLang="en-US"/>
          </a:p>
        </p:txBody>
      </p:sp>
      <p:sp>
        <p:nvSpPr>
          <p:cNvPr id="3" name="内容占位符 2"/>
          <p:cNvSpPr>
            <a:spLocks noGrp="1"/>
          </p:cNvSpPr>
          <p:nvPr>
            <p:ph idx="1"/>
          </p:nvPr>
        </p:nvSpPr>
        <p:spPr>
          <a:xfrm>
            <a:off x="838200" y="865277"/>
            <a:ext cx="10797988" cy="4351338"/>
          </a:xfrm>
        </p:spPr>
        <p:txBody>
          <a:bodyPr/>
          <a:lstStyle/>
          <a:p>
            <a:r>
              <a:rPr lang="en-US" altLang="zh-CN" smtClean="0"/>
              <a:t>TP3.2</a:t>
            </a:r>
            <a:r>
              <a:rPr lang="zh-CN" altLang="en-US" smtClean="0"/>
              <a:t>目录结构</a:t>
            </a:r>
            <a:endParaRPr lang="en-US" altLang="zh-CN" smtClean="0"/>
          </a:p>
          <a:p>
            <a:endParaRPr lang="en-US" altLang="zh-CN" smtClean="0"/>
          </a:p>
          <a:p>
            <a:endParaRPr lang="en-US" altLang="zh-CN" smtClean="0"/>
          </a:p>
          <a:p>
            <a:endParaRPr lang="en-US" altLang="zh-CN" smtClean="0"/>
          </a:p>
          <a:p>
            <a:r>
              <a:rPr lang="en-US" altLang="zh-CN" smtClean="0"/>
              <a:t>TP3.2</a:t>
            </a:r>
            <a:r>
              <a:rPr lang="zh-CN" altLang="en-US" smtClean="0"/>
              <a:t>在第一访问入口文件时会自动生成一个默认的</a:t>
            </a:r>
            <a:r>
              <a:rPr lang="en-US" altLang="zh-CN" smtClean="0"/>
              <a:t>Home</a:t>
            </a:r>
            <a:r>
              <a:rPr lang="zh-CN" altLang="en-US" smtClean="0"/>
              <a:t>模块</a:t>
            </a:r>
            <a:endParaRPr lang="zh-CN" altLang="en-US"/>
          </a:p>
        </p:txBody>
      </p:sp>
      <p:pic>
        <p:nvPicPr>
          <p:cNvPr id="1027" name="Picture 3"/>
          <p:cNvPicPr>
            <a:picLocks noChangeAspect="1" noChangeArrowheads="1"/>
          </p:cNvPicPr>
          <p:nvPr/>
        </p:nvPicPr>
        <p:blipFill>
          <a:blip r:embed="rId1"/>
          <a:srcRect/>
          <a:stretch>
            <a:fillRect/>
          </a:stretch>
        </p:blipFill>
        <p:spPr bwMode="auto">
          <a:xfrm>
            <a:off x="1174937" y="1360908"/>
            <a:ext cx="2724150" cy="1571625"/>
          </a:xfrm>
          <a:prstGeom prst="rect">
            <a:avLst/>
          </a:prstGeom>
          <a:noFill/>
          <a:ln w="9525">
            <a:noFill/>
            <a:miter lim="800000"/>
            <a:headEnd/>
            <a:tailEnd/>
          </a:ln>
        </p:spPr>
      </p:pic>
      <p:pic>
        <p:nvPicPr>
          <p:cNvPr id="1028" name="Picture 4"/>
          <p:cNvPicPr>
            <a:picLocks noChangeAspect="1" noChangeArrowheads="1"/>
          </p:cNvPicPr>
          <p:nvPr/>
        </p:nvPicPr>
        <p:blipFill>
          <a:blip r:embed="rId2"/>
          <a:srcRect/>
          <a:stretch>
            <a:fillRect/>
          </a:stretch>
        </p:blipFill>
        <p:spPr bwMode="auto">
          <a:xfrm>
            <a:off x="1264584" y="3295944"/>
            <a:ext cx="2518522" cy="316171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en-US" altLang="zh-CN" smtClean="0"/>
              <a:t>TP5</a:t>
            </a:r>
            <a:r>
              <a:rPr lang="zh-CN" altLang="en-US" smtClean="0"/>
              <a:t>目录结构</a:t>
            </a:r>
            <a:endParaRPr lang="zh-CN" altLang="en-US"/>
          </a:p>
        </p:txBody>
      </p:sp>
      <p:pic>
        <p:nvPicPr>
          <p:cNvPr id="2051" name="Picture 3"/>
          <p:cNvPicPr>
            <a:picLocks noChangeAspect="1" noChangeArrowheads="1"/>
          </p:cNvPicPr>
          <p:nvPr/>
        </p:nvPicPr>
        <p:blipFill>
          <a:blip r:embed="rId1"/>
          <a:srcRect/>
          <a:stretch>
            <a:fillRect/>
          </a:stretch>
        </p:blipFill>
        <p:spPr bwMode="auto">
          <a:xfrm>
            <a:off x="945776" y="996763"/>
            <a:ext cx="3484667" cy="5493684"/>
          </a:xfrm>
          <a:prstGeom prst="rect">
            <a:avLst/>
          </a:prstGeom>
          <a:noFill/>
          <a:ln w="9525">
            <a:noFill/>
            <a:miter lim="800000"/>
            <a:headEnd/>
            <a:tailEnd/>
          </a:ln>
        </p:spPr>
      </p:pic>
      <p:pic>
        <p:nvPicPr>
          <p:cNvPr id="2052" name="Picture 4"/>
          <p:cNvPicPr>
            <a:picLocks noChangeAspect="1" noChangeArrowheads="1"/>
          </p:cNvPicPr>
          <p:nvPr/>
        </p:nvPicPr>
        <p:blipFill>
          <a:blip r:embed="rId2"/>
          <a:srcRect/>
          <a:stretch>
            <a:fillRect/>
          </a:stretch>
        </p:blipFill>
        <p:spPr bwMode="auto">
          <a:xfrm>
            <a:off x="5010153" y="556372"/>
            <a:ext cx="4305300" cy="59340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模块化设计</a:t>
            </a:r>
            <a:endParaRPr lang="zh-CN" altLang="en-US"/>
          </a:p>
        </p:txBody>
      </p:sp>
      <p:sp>
        <p:nvSpPr>
          <p:cNvPr id="3" name="内容占位符 2"/>
          <p:cNvSpPr>
            <a:spLocks noGrp="1"/>
          </p:cNvSpPr>
          <p:nvPr>
            <p:ph idx="1"/>
          </p:nvPr>
        </p:nvSpPr>
        <p:spPr/>
        <p:txBody>
          <a:bodyPr/>
          <a:lstStyle/>
          <a:p>
            <a:r>
              <a:rPr lang="zh-CN" altLang="en-US"/>
              <a:t>创建新模块</a:t>
            </a:r>
            <a:endParaRPr lang="zh-CN" altLang="en-US"/>
          </a:p>
          <a:p>
            <a:pPr lvl="1"/>
            <a:r>
              <a:rPr lang="en-US" altLang="zh-CN"/>
              <a:t>TP3.2</a:t>
            </a:r>
            <a:endParaRPr lang="en-US" altLang="zh-CN"/>
          </a:p>
          <a:p>
            <a:pPr lvl="2"/>
            <a:r>
              <a:rPr lang="zh-CN" altLang="en-US"/>
              <a:t>在入口文件中声明：define('BIND_MODULE','模块名称');</a:t>
            </a:r>
            <a:endParaRPr lang="zh-CN" altLang="en-US"/>
          </a:p>
          <a:p>
            <a:pPr lvl="2"/>
            <a:r>
              <a:rPr lang="zh-CN" altLang="en-US"/>
              <a:t>运行生成对应模块后删除，否则会作为默认模块访问</a:t>
            </a:r>
            <a:endParaRPr lang="zh-CN" altLang="en-US"/>
          </a:p>
          <a:p>
            <a:pPr lvl="1"/>
            <a:r>
              <a:rPr lang="en-US" altLang="zh-CN"/>
              <a:t>TP5.1</a:t>
            </a:r>
            <a:endParaRPr lang="en-US" altLang="zh-CN"/>
          </a:p>
          <a:p>
            <a:pPr lvl="2"/>
            <a:r>
              <a:rPr lang="zh-CN" altLang="en-US"/>
              <a:t>切换到项目目录下，使用命令行创建：</a:t>
            </a:r>
            <a:r>
              <a:rPr lang="zh-CN" altLang="en-US" b="1">
                <a:solidFill>
                  <a:srgbClr val="FF0000"/>
                </a:solidFill>
              </a:rPr>
              <a:t>php think build --module </a:t>
            </a:r>
            <a:r>
              <a:rPr lang="zh-CN" altLang="en-US" b="1">
                <a:solidFill>
                  <a:srgbClr val="FF0000"/>
                </a:solidFill>
                <a:sym typeface="+mn-ea"/>
              </a:rPr>
              <a:t>模块名称</a:t>
            </a:r>
            <a:endParaRPr lang="zh-CN" altLang="en-US" b="1">
              <a:solidFill>
                <a:srgbClr val="FF000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配置</a:t>
            </a:r>
            <a:endParaRPr lang="zh-CN" altLang="en-US"/>
          </a:p>
        </p:txBody>
      </p:sp>
      <p:sp>
        <p:nvSpPr>
          <p:cNvPr id="3" name="内容占位符 2"/>
          <p:cNvSpPr>
            <a:spLocks noGrp="1"/>
          </p:cNvSpPr>
          <p:nvPr>
            <p:ph idx="1"/>
          </p:nvPr>
        </p:nvSpPr>
        <p:spPr>
          <a:xfrm>
            <a:off x="838200" y="1360908"/>
            <a:ext cx="10515600" cy="4603241"/>
          </a:xfrm>
        </p:spPr>
        <p:txBody>
          <a:bodyPr>
            <a:normAutofit/>
          </a:bodyPr>
          <a:lstStyle/>
          <a:p>
            <a:r>
              <a:rPr lang="en-US" altLang="zh-CN" smtClean="0"/>
              <a:t>TP</a:t>
            </a:r>
            <a:r>
              <a:rPr lang="zh-CN" altLang="en-US" smtClean="0"/>
              <a:t>会按照下面的顺序来加载配置文件（配置的优先顺序从右到左）</a:t>
            </a:r>
            <a:endParaRPr lang="en-US" altLang="zh-CN" smtClean="0"/>
          </a:p>
          <a:p>
            <a:pPr lvl="1"/>
            <a:r>
              <a:rPr lang="zh-CN" altLang="en-US" smtClean="0"/>
              <a:t>惯例配置</a:t>
            </a:r>
            <a:r>
              <a:rPr lang="en-US" altLang="zh-CN" smtClean="0"/>
              <a:t>-&gt;</a:t>
            </a:r>
            <a:r>
              <a:rPr lang="zh-CN" altLang="en-US" smtClean="0"/>
              <a:t>应用配置</a:t>
            </a:r>
            <a:r>
              <a:rPr lang="en-US" altLang="zh-CN" smtClean="0"/>
              <a:t>-&gt;</a:t>
            </a:r>
            <a:r>
              <a:rPr lang="zh-CN" altLang="en-US" smtClean="0"/>
              <a:t>模块配置</a:t>
            </a:r>
            <a:r>
              <a:rPr lang="en-US" altLang="zh-CN" smtClean="0"/>
              <a:t>-&gt;</a:t>
            </a:r>
            <a:r>
              <a:rPr lang="zh-CN" altLang="en-US" smtClean="0"/>
              <a:t>动态配置</a:t>
            </a:r>
            <a:endParaRPr lang="zh-CN" altLang="en-US" smtClean="0"/>
          </a:p>
          <a:p>
            <a:pPr lvl="2"/>
            <a:r>
              <a:rPr lang="zh-CN" altLang="en-US" sz="2400" smtClean="0"/>
              <a:t>惯例配置：核心框架内置的配置文件，无需更改。</a:t>
            </a:r>
            <a:endParaRPr lang="zh-CN" altLang="en-US" sz="2400" smtClean="0"/>
          </a:p>
          <a:p>
            <a:pPr lvl="2"/>
            <a:r>
              <a:rPr lang="zh-CN" altLang="en-US" sz="2400" smtClean="0"/>
              <a:t>应用配置：每个应用的全局配置文件（框架安装后会生成初始的应用配置文件），有部分配置参数仅能在应用配置文件中设置。</a:t>
            </a:r>
            <a:endParaRPr lang="zh-CN" altLang="en-US" sz="2400" smtClean="0"/>
          </a:p>
          <a:p>
            <a:pPr lvl="2"/>
            <a:r>
              <a:rPr lang="zh-CN" altLang="en-US" sz="2400" smtClean="0"/>
              <a:t>模块配置：每个模块的配置文件（相同的配置参数会覆盖应用配置），有部分配置参数模块配置是无效的，因为已经使用过。</a:t>
            </a:r>
            <a:endParaRPr lang="zh-CN" altLang="en-US" sz="2400" smtClean="0"/>
          </a:p>
          <a:p>
            <a:pPr lvl="2"/>
            <a:r>
              <a:rPr lang="zh-CN" altLang="en-US" sz="2400" smtClean="0"/>
              <a:t>动态配置：主要是指在控制器或者行为中进行（动态）更改配置，该配置方式只在当次请求有效，因为不会保存到配置文件中</a:t>
            </a:r>
            <a:r>
              <a:rPr lang="en-US" altLang="zh-CN" sz="2400" smtClean="0"/>
              <a:t>(</a:t>
            </a:r>
            <a:r>
              <a:rPr lang="zh-CN" altLang="en-US" sz="2400" smtClean="0"/>
              <a:t>不建议使用</a:t>
            </a:r>
            <a:r>
              <a:rPr lang="en-US" altLang="zh-CN" sz="2400" smtClean="0"/>
              <a:t>)</a:t>
            </a:r>
            <a:endParaRPr lang="zh-CN" altLang="en-US" sz="2400" smtClean="0"/>
          </a:p>
          <a:p>
            <a:pPr lvl="2"/>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动态配置</a:t>
            </a:r>
            <a:endParaRPr lang="zh-CN" altLang="en-US"/>
          </a:p>
        </p:txBody>
      </p:sp>
      <p:sp>
        <p:nvSpPr>
          <p:cNvPr id="3" name="内容占位符 2"/>
          <p:cNvSpPr>
            <a:spLocks noGrp="1"/>
          </p:cNvSpPr>
          <p:nvPr>
            <p:ph idx="1"/>
          </p:nvPr>
        </p:nvSpPr>
        <p:spPr/>
        <p:txBody>
          <a:bodyPr/>
          <a:lstStyle/>
          <a:p>
            <a:r>
              <a:rPr lang="en-US" altLang="zh-CN" smtClean="0"/>
              <a:t>TP3.2</a:t>
            </a:r>
            <a:endParaRPr lang="en-US" altLang="zh-CN" smtClean="0"/>
          </a:p>
          <a:p>
            <a:pPr lvl="1"/>
            <a:r>
              <a:rPr lang="zh-CN" altLang="en-US" sz="2400" smtClean="0"/>
              <a:t>设置：</a:t>
            </a:r>
            <a:r>
              <a:rPr lang="en-US" altLang="zh-CN" smtClean="0">
                <a:sym typeface="+mn-ea"/>
              </a:rPr>
              <a:t>C('</a:t>
            </a:r>
            <a:r>
              <a:rPr lang="zh-CN" altLang="en-US" smtClean="0">
                <a:sym typeface="+mn-ea"/>
              </a:rPr>
              <a:t>配置参数名称</a:t>
            </a:r>
            <a:r>
              <a:rPr lang="en-US" altLang="zh-CN" smtClean="0">
                <a:sym typeface="+mn-ea"/>
              </a:rPr>
              <a:t>','</a:t>
            </a:r>
            <a:r>
              <a:rPr lang="zh-CN" altLang="en-US" smtClean="0">
                <a:sym typeface="+mn-ea"/>
              </a:rPr>
              <a:t>值</a:t>
            </a:r>
            <a:r>
              <a:rPr lang="en-US" altLang="zh-CN" smtClean="0">
                <a:sym typeface="+mn-ea"/>
              </a:rPr>
              <a:t>')</a:t>
            </a:r>
            <a:endParaRPr lang="en-US" altLang="zh-CN" smtClean="0"/>
          </a:p>
          <a:p>
            <a:pPr lvl="1"/>
            <a:r>
              <a:rPr lang="zh-CN" altLang="en-US" smtClean="0"/>
              <a:t>读取：</a:t>
            </a:r>
            <a:r>
              <a:rPr lang="en-US" altLang="zh-CN" smtClean="0"/>
              <a:t>C('</a:t>
            </a:r>
            <a:r>
              <a:rPr lang="zh-CN" altLang="en-US" smtClean="0"/>
              <a:t>配置参数名称</a:t>
            </a:r>
            <a:r>
              <a:rPr lang="en-US" altLang="zh-CN" smtClean="0"/>
              <a:t>')</a:t>
            </a:r>
            <a:endParaRPr lang="en-US" altLang="zh-CN" smtClean="0"/>
          </a:p>
          <a:p>
            <a:r>
              <a:rPr lang="en-US" altLang="zh-CN" smtClean="0"/>
              <a:t>TP5.1</a:t>
            </a:r>
            <a:endParaRPr lang="en-US" altLang="zh-CN" smtClean="0"/>
          </a:p>
          <a:p>
            <a:pPr lvl="1"/>
            <a:r>
              <a:rPr lang="zh-CN" altLang="zh-CN" smtClean="0"/>
              <a:t>方法一：</a:t>
            </a:r>
            <a:endParaRPr lang="zh-CN" altLang="zh-CN" smtClean="0"/>
          </a:p>
          <a:p>
            <a:pPr lvl="2"/>
            <a:r>
              <a:rPr lang="zh-CN" altLang="zh-CN" sz="2000" smtClean="0"/>
              <a:t>设置：</a:t>
            </a:r>
            <a:r>
              <a:rPr lang="en-US" altLang="zh-CN" smtClean="0">
                <a:sym typeface="+mn-ea"/>
              </a:rPr>
              <a:t>config('</a:t>
            </a:r>
            <a:r>
              <a:rPr lang="zh-CN" altLang="en-US" smtClean="0">
                <a:sym typeface="+mn-ea"/>
              </a:rPr>
              <a:t>配置文件名称</a:t>
            </a:r>
            <a:r>
              <a:rPr lang="en-US" altLang="zh-CN" smtClean="0">
                <a:sym typeface="+mn-ea"/>
              </a:rPr>
              <a:t>.</a:t>
            </a:r>
            <a:r>
              <a:rPr lang="zh-CN" altLang="en-US" smtClean="0">
                <a:sym typeface="+mn-ea"/>
              </a:rPr>
              <a:t>配置参数名称</a:t>
            </a:r>
            <a:r>
              <a:rPr lang="en-US" altLang="zh-CN" smtClean="0">
                <a:sym typeface="+mn-ea"/>
              </a:rPr>
              <a:t>','</a:t>
            </a:r>
            <a:r>
              <a:rPr lang="zh-CN" altLang="en-US" smtClean="0">
                <a:sym typeface="+mn-ea"/>
              </a:rPr>
              <a:t>值</a:t>
            </a:r>
            <a:r>
              <a:rPr lang="en-US" altLang="zh-CN" smtClean="0">
                <a:sym typeface="+mn-ea"/>
              </a:rPr>
              <a:t>')</a:t>
            </a:r>
            <a:endParaRPr lang="zh-CN" altLang="zh-CN" smtClean="0"/>
          </a:p>
          <a:p>
            <a:pPr lvl="2"/>
            <a:r>
              <a:rPr lang="zh-CN" altLang="en-US" smtClean="0"/>
              <a:t>读取：</a:t>
            </a:r>
            <a:r>
              <a:rPr lang="en-US" altLang="zh-CN" smtClean="0"/>
              <a:t>config('</a:t>
            </a:r>
            <a:r>
              <a:rPr lang="zh-CN" altLang="en-US" smtClean="0"/>
              <a:t>配置文件名称</a:t>
            </a:r>
            <a:r>
              <a:rPr lang="en-US" altLang="zh-CN" smtClean="0"/>
              <a:t>.</a:t>
            </a:r>
            <a:r>
              <a:rPr lang="zh-CN" altLang="en-US" smtClean="0"/>
              <a:t>配置参数名称</a:t>
            </a:r>
            <a:r>
              <a:rPr lang="en-US" altLang="zh-CN" smtClean="0"/>
              <a:t>')</a:t>
            </a:r>
            <a:endParaRPr lang="en-US" altLang="zh-CN" smtClean="0"/>
          </a:p>
          <a:p>
            <a:pPr lvl="1"/>
            <a:r>
              <a:rPr lang="zh-CN" altLang="en-US"/>
              <a:t>方法二：</a:t>
            </a:r>
            <a:endParaRPr lang="zh-CN" altLang="en-US"/>
          </a:p>
          <a:p>
            <a:pPr lvl="2"/>
            <a:r>
              <a:rPr lang="zh-CN" altLang="en-US"/>
              <a:t>use think\facade\Config;</a:t>
            </a:r>
            <a:endParaRPr lang="zh-CN" altLang="en-US"/>
          </a:p>
          <a:p>
            <a:pPr lvl="2"/>
            <a:r>
              <a:rPr lang="zh-CN" altLang="en-US" smtClean="0">
                <a:sym typeface="+mn-ea"/>
              </a:rPr>
              <a:t>设置：</a:t>
            </a:r>
            <a:r>
              <a:rPr lang="en-US" altLang="zh-CN" smtClean="0">
                <a:sym typeface="+mn-ea"/>
              </a:rPr>
              <a:t>Config::set('</a:t>
            </a:r>
            <a:r>
              <a:rPr lang="zh-CN" altLang="en-US" smtClean="0">
                <a:sym typeface="+mn-ea"/>
              </a:rPr>
              <a:t>配置文件名称</a:t>
            </a:r>
            <a:r>
              <a:rPr lang="en-US" altLang="zh-CN" smtClean="0">
                <a:sym typeface="+mn-ea"/>
              </a:rPr>
              <a:t>.</a:t>
            </a:r>
            <a:r>
              <a:rPr lang="zh-CN" altLang="en-US" smtClean="0">
                <a:sym typeface="+mn-ea"/>
              </a:rPr>
              <a:t>配置参数名称</a:t>
            </a:r>
            <a:r>
              <a:rPr lang="en-US" altLang="zh-CN" smtClean="0">
                <a:sym typeface="+mn-ea"/>
              </a:rPr>
              <a:t>','</a:t>
            </a:r>
            <a:r>
              <a:rPr lang="zh-CN" altLang="en-US" smtClean="0">
                <a:sym typeface="+mn-ea"/>
              </a:rPr>
              <a:t>值</a:t>
            </a:r>
            <a:r>
              <a:rPr lang="en-US" altLang="zh-CN" smtClean="0">
                <a:sym typeface="+mn-ea"/>
              </a:rPr>
              <a:t>')</a:t>
            </a:r>
            <a:endParaRPr lang="en-US" altLang="zh-CN" smtClean="0">
              <a:sym typeface="+mn-ea"/>
            </a:endParaRPr>
          </a:p>
          <a:p>
            <a:pPr lvl="2"/>
            <a:r>
              <a:rPr lang="zh-CN" altLang="en-US"/>
              <a:t>读取：</a:t>
            </a:r>
            <a:r>
              <a:rPr lang="en-US" altLang="zh-CN" smtClean="0">
                <a:sym typeface="+mn-ea"/>
              </a:rPr>
              <a:t>Config::get('</a:t>
            </a:r>
            <a:r>
              <a:rPr lang="zh-CN" altLang="en-US" smtClean="0">
                <a:sym typeface="+mn-ea"/>
              </a:rPr>
              <a:t>配置文件名称</a:t>
            </a:r>
            <a:r>
              <a:rPr lang="en-US" altLang="zh-CN" smtClean="0">
                <a:sym typeface="+mn-ea"/>
              </a:rPr>
              <a:t>.</a:t>
            </a:r>
            <a:r>
              <a:rPr lang="zh-CN" altLang="en-US" smtClean="0">
                <a:sym typeface="+mn-ea"/>
              </a:rPr>
              <a:t>配置参数名称</a:t>
            </a:r>
            <a:r>
              <a:rPr lang="en-US" altLang="zh-CN" smtClean="0">
                <a:sym typeface="+mn-ea"/>
              </a:rPr>
              <a:t>')</a:t>
            </a:r>
            <a:endParaRPr lang="zh-CN" altLang="en-US"/>
          </a:p>
        </p:txBody>
      </p:sp>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3726</Words>
  <Application>WPS 演示</Application>
  <PresentationFormat>自定义</PresentationFormat>
  <Paragraphs>248</Paragraphs>
  <Slides>24</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Heiti SC Light</vt:lpstr>
      <vt:lpstr>Arial</vt:lpstr>
      <vt:lpstr>微软雅黑</vt:lpstr>
      <vt:lpstr>Wingdings</vt:lpstr>
      <vt:lpstr>Calibri</vt:lpstr>
      <vt:lpstr>Impact</vt:lpstr>
      <vt:lpstr>Arial Unicode MS</vt:lpstr>
      <vt:lpstr>云和</vt:lpstr>
      <vt:lpstr>PowerPoint 演示文稿</vt:lpstr>
      <vt:lpstr>PowerPoint 演示文稿</vt:lpstr>
      <vt:lpstr>安装</vt:lpstr>
      <vt:lpstr>入口文件</vt:lpstr>
      <vt:lpstr>TP3目录结构</vt:lpstr>
      <vt:lpstr>TP5目录结构</vt:lpstr>
      <vt:lpstr>模块化设计</vt:lpstr>
      <vt:lpstr>配置</vt:lpstr>
      <vt:lpstr>动态配置</vt:lpstr>
      <vt:lpstr>TP5.1环境变量文件</vt:lpstr>
      <vt:lpstr>URL访问</vt:lpstr>
      <vt:lpstr>TP3.2路由</vt:lpstr>
      <vt:lpstr>TP5.1路由1</vt:lpstr>
      <vt:lpstr>TP5.1路由2</vt:lpstr>
      <vt:lpstr>生成URL地址</vt:lpstr>
      <vt:lpstr>TP3.2控制器</vt:lpstr>
      <vt:lpstr>TP5.1控制器</vt:lpstr>
      <vt:lpstr>TP3.2响应视图</vt:lpstr>
      <vt:lpstr>TP5.1响应视图</vt:lpstr>
      <vt:lpstr>TP3.2接收http请求</vt:lpstr>
      <vt:lpstr>TP5.1接收http请求</vt:lpstr>
      <vt:lpstr>TP3.2响应</vt:lpstr>
      <vt:lpstr>TP5.1响应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544</cp:revision>
  <dcterms:created xsi:type="dcterms:W3CDTF">2016-09-06T02:25:00Z</dcterms:created>
  <dcterms:modified xsi:type="dcterms:W3CDTF">2019-11-12T08:28:03Z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