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56" r:id="rId5"/>
    <p:sldId id="390" r:id="rId6"/>
    <p:sldId id="401" r:id="rId7"/>
    <p:sldId id="402" r:id="rId8"/>
    <p:sldId id="403" r:id="rId9"/>
    <p:sldId id="406" r:id="rId10"/>
    <p:sldId id="407" r:id="rId11"/>
    <p:sldId id="409" r:id="rId12"/>
    <p:sldId id="410" r:id="rId13"/>
    <p:sldId id="404" r:id="rId14"/>
    <p:sldId id="411" r:id="rId15"/>
    <p:sldId id="412" r:id="rId16"/>
    <p:sldId id="413" r:id="rId17"/>
    <p:sldId id="415" r:id="rId18"/>
    <p:sldId id="414" r:id="rId19"/>
    <p:sldId id="26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90"/>
    <p:restoredTop sz="93772" autoAdjust="0"/>
  </p:normalViewPr>
  <p:slideViewPr>
    <p:cSldViewPr snapToGrid="0" snapToObjects="1">
      <p:cViewPr varScale="1">
        <p:scale>
          <a:sx n="114" d="100"/>
          <a:sy n="114" d="100"/>
        </p:scale>
        <p:origin x="-2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B0F0"/>
              </a:buClr>
              <a:buFont typeface="Wingdings" panose="05000000000000000000" charset="0"/>
              <a:buChar char="v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rgbClr val="00B0F0"/>
              </a:buClr>
              <a:buFont typeface="Wingdings" panose="05000000000000000000" charset="0"/>
              <a:buChar char="ü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Clr>
                <a:srgbClr val="00B0F0"/>
              </a:buCl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>
              <a:lumMod val="75000"/>
            </a:schemeClr>
          </a:solidFill>
          <a:latin typeface="Heiti SC Light" charset="-122"/>
          <a:ea typeface="Heiti SC Light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 charset="-122"/>
          <a:ea typeface="Heiti SC Light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69703" y="3077745"/>
            <a:ext cx="627496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sz="6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</a:t>
            </a:r>
            <a:r>
              <a:rPr lang="zh-CN" sz="6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6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与模板引擎</a:t>
            </a:r>
            <a:endParaRPr lang="zh-CN" sz="6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2.3 </a:t>
            </a:r>
            <a:r>
              <a:rPr lang="zh-CN" altLang="en-US" smtClean="0"/>
              <a:t>流程控制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if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</a:rPr>
              <a:t>switch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smtClean="0"/>
              <a:t>for</a:t>
            </a:r>
            <a:endParaRPr lang="en-US" altLang="zh-CN" smtClean="0"/>
          </a:p>
          <a:p>
            <a:r>
              <a:rPr lang="en-US" altLang="zh-CN"/>
              <a:t>volist</a:t>
            </a:r>
            <a:endParaRPr lang="en-US" altLang="zh-CN"/>
          </a:p>
          <a:p>
            <a:r>
              <a:rPr lang="en-US" altLang="zh-CN"/>
              <a:t>foreach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0110" y="2813050"/>
            <a:ext cx="6205855" cy="32442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5720"/>
            <a:ext cx="10515600" cy="1146175"/>
          </a:xfrm>
        </p:spPr>
        <p:txBody>
          <a:bodyPr/>
          <a:lstStyle/>
          <a:p>
            <a:r>
              <a:rPr lang="en-US" altLang="zh-CN">
                <a:sym typeface="+mn-ea"/>
              </a:rPr>
              <a:t>if</a:t>
            </a:r>
            <a:r>
              <a:rPr lang="zh-CN" altLang="en-US">
                <a:sym typeface="+mn-ea"/>
              </a:rPr>
              <a:t>条件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27735"/>
            <a:ext cx="10515600" cy="5736590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/>
              <a:t>TP3.2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&lt;if condition="($name eq 1) OR ($name gt 100) "&gt; 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...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&lt;elseif condition="$name eq 2"/&gt;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...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&lt;else /&gt; 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	...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&lt;/if&gt;</a:t>
            </a:r>
            <a:endParaRPr lang="en-US" altLang="zh-CN"/>
          </a:p>
          <a:p>
            <a:r>
              <a:rPr lang="en-US" altLang="zh-CN"/>
              <a:t>TP5.1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{if ( $name == 1) OR ( $name &gt; 100) 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...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{elseif $name == 2 /}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...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{else /}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...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{/if}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switch</a:t>
            </a:r>
            <a:r>
              <a:rPr lang="zh-CN" altLang="en-US">
                <a:sym typeface="+mn-ea"/>
              </a:rPr>
              <a:t>条件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56005"/>
            <a:ext cx="10515600" cy="5339080"/>
          </a:xfrm>
        </p:spPr>
        <p:txBody>
          <a:bodyPr>
            <a:normAutofit/>
          </a:bodyPr>
          <a:lstStyle/>
          <a:p>
            <a:r>
              <a:rPr lang="en-US" altLang="zh-CN"/>
              <a:t>TP3.2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&lt;switch name="变量" &gt;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 sz="2400"/>
              <a:t>&lt;case value="值1"&gt;输出内容1&lt;/case&gt;</a:t>
            </a:r>
            <a:endParaRPr lang="en-US" altLang="zh-CN" sz="2400"/>
          </a:p>
          <a:p>
            <a:pPr marL="914400" lvl="2" indent="0">
              <a:buNone/>
            </a:pPr>
            <a:r>
              <a:rPr lang="en-US" altLang="zh-CN" sz="2400"/>
              <a:t>&lt;case value="值2"&gt;输出内容2&lt;/case&gt;</a:t>
            </a:r>
            <a:endParaRPr lang="en-US" altLang="zh-CN" sz="2400"/>
          </a:p>
          <a:p>
            <a:pPr marL="914400" lvl="2" indent="0">
              <a:buNone/>
            </a:pPr>
            <a:r>
              <a:rPr lang="en-US" altLang="zh-CN" sz="2400"/>
              <a:t>&lt;default /&gt;默认情况</a:t>
            </a:r>
            <a:endParaRPr lang="en-US" altLang="zh-CN" sz="2400"/>
          </a:p>
          <a:p>
            <a:pPr marL="457200" lvl="1" indent="0">
              <a:buNone/>
            </a:pPr>
            <a:r>
              <a:rPr lang="en-US" altLang="zh-CN"/>
              <a:t>&lt;/switch&gt;</a:t>
            </a:r>
            <a:endParaRPr lang="en-US" altLang="zh-CN"/>
          </a:p>
          <a:p>
            <a:r>
              <a:rPr lang="en-US" altLang="zh-CN"/>
              <a:t>TP5.1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{switch 变量 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    {case value1 }输出内容1{/case}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    {case value2}输出内容2{/case}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    {default /}默认情况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{/switch}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</a:t>
            </a:r>
            <a:r>
              <a:rPr lang="zh-CN" altLang="en-US"/>
              <a:t>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06170"/>
            <a:ext cx="11003915" cy="4699012"/>
          </a:xfrm>
        </p:spPr>
        <p:txBody>
          <a:bodyPr/>
          <a:lstStyle/>
          <a:p>
            <a:r>
              <a:rPr lang="en-US" altLang="zh-CN"/>
              <a:t>TP3.2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&lt;for start="开始值" end="结束值"  comparison="" step="步进值" name="循环变量名" 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&lt;/for&gt;</a:t>
            </a:r>
            <a:endParaRPr lang="en-US" altLang="zh-CN"/>
          </a:p>
          <a:p>
            <a:pPr lvl="2"/>
            <a:r>
              <a:rPr lang="en-US" altLang="zh-CN" sz="2000"/>
              <a:t>开始值和结束值是必须，其他是可选</a:t>
            </a:r>
            <a:endParaRPr lang="en-US" altLang="zh-CN" sz="2000"/>
          </a:p>
          <a:p>
            <a:pPr lvl="2"/>
            <a:r>
              <a:rPr lang="en-US" altLang="zh-CN" sz="2000"/>
              <a:t>comparison 的默认值是lt;name的默认值是i;步进值的默认值是1</a:t>
            </a:r>
            <a:endParaRPr lang="en-US" altLang="zh-CN" sz="2000"/>
          </a:p>
          <a:p>
            <a:r>
              <a:rPr lang="en-US" altLang="zh-CN"/>
              <a:t>TP5.1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{for start="开始值" end="结束值" comparison="" step="步进值" name="循环变量名" 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{/for}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474460" y="1993900"/>
            <a:ext cx="3291205" cy="922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&lt;for start="1" end="100"&gt;</a:t>
            </a:r>
            <a:endParaRPr lang="zh-CN" altLang="en-US"/>
          </a:p>
          <a:p>
            <a:r>
              <a:rPr lang="zh-CN" altLang="en-US"/>
              <a:t>{$i}</a:t>
            </a:r>
            <a:endParaRPr lang="zh-CN" altLang="en-US"/>
          </a:p>
          <a:p>
            <a:r>
              <a:rPr lang="zh-CN" altLang="en-US"/>
              <a:t>&lt;/for&gt;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28895" y="4535804"/>
            <a:ext cx="6224905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    {for start="10" end="1" comparison="egt" step="-1" name="n"}</a:t>
            </a:r>
            <a:endParaRPr lang="zh-CN" altLang="en-US"/>
          </a:p>
          <a:p>
            <a:r>
              <a:rPr lang="zh-CN" altLang="en-US"/>
              <a:t>    {$n}</a:t>
            </a:r>
            <a:endParaRPr lang="zh-CN" altLang="en-US"/>
          </a:p>
          <a:p>
            <a:r>
              <a:rPr lang="zh-CN" altLang="en-US"/>
              <a:t>    {/for}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foreach</a:t>
            </a:r>
            <a:r>
              <a:rPr lang="zh-CN" altLang="en-US">
                <a:sym typeface="+mn-ea"/>
              </a:rPr>
              <a:t>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TP3.2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&lt;foreach name="list" item="vo" key="k" 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{$k} {$vo}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&lt;/foreach&gt;</a:t>
            </a:r>
            <a:endParaRPr lang="en-US" altLang="zh-CN"/>
          </a:p>
          <a:p>
            <a:r>
              <a:rPr lang="en-US" altLang="zh-CN"/>
              <a:t>TP5.1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{foreach $list as $key=&gt;$vo } 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  {</a:t>
            </a:r>
            <a:r>
              <a:rPr lang="en-US" altLang="zh-CN">
                <a:sym typeface="+mn-ea"/>
              </a:rPr>
              <a:t>$key</a:t>
            </a:r>
            <a:r>
              <a:rPr lang="en-US" altLang="zh-CN"/>
              <a:t>} {$vo}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{/foreach}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volist</a:t>
            </a:r>
            <a:r>
              <a:rPr lang="zh-CN" altLang="en-US">
                <a:sym typeface="+mn-ea"/>
              </a:rPr>
              <a:t>遍历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6340"/>
            <a:ext cx="11063605" cy="4820285"/>
          </a:xfrm>
        </p:spPr>
        <p:txBody>
          <a:bodyPr>
            <a:normAutofit/>
          </a:bodyPr>
          <a:lstStyle/>
          <a:p>
            <a:r>
              <a:rPr lang="en-US" altLang="zh-CN"/>
              <a:t>TP3.2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&lt;volist name="list" id="vo" key="k"  offset="5" length='10'  empty="暂时没有数据" &gt;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{$k} {$vo}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>
                <a:sym typeface="+mn-ea"/>
              </a:rPr>
              <a:t>{/volist}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/>
              <a:t>TP5.1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 smtClean="0"/>
              <a:t>{volist </a:t>
            </a:r>
            <a:r>
              <a:rPr lang="en-US" altLang="zh-CN"/>
              <a:t>name="list" id="vo" key="k"  offset="5" length='10'  empty="暂时没有数据" </a:t>
            </a:r>
            <a:r>
              <a:rPr lang="en-US" altLang="zh-CN" smtClean="0"/>
              <a:t>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{$k} {$vo}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&lt;/</a:t>
            </a:r>
            <a:r>
              <a:rPr lang="en-US" altLang="zh-CN" smtClean="0"/>
              <a:t>volist}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静态资源管理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TP3.2</a:t>
            </a:r>
            <a:endParaRPr lang="en-US" altLang="zh-CN"/>
          </a:p>
          <a:p>
            <a:pPr lvl="1"/>
            <a:r>
              <a:rPr lang="zh-CN" altLang="en-US"/>
              <a:t>使用模板常量</a:t>
            </a:r>
            <a:endParaRPr lang="zh-CN" altLang="en-US"/>
          </a:p>
          <a:p>
            <a:pPr lvl="2"/>
            <a:r>
              <a:rPr lang="zh-CN" altLang="en-US"/>
              <a:t>__ROOT__： 会替换成当前网站的地址（不含域名） </a:t>
            </a:r>
            <a:endParaRPr lang="zh-CN" altLang="en-US"/>
          </a:p>
          <a:p>
            <a:pPr lvl="2"/>
            <a:r>
              <a:rPr lang="zh-CN" altLang="en-US"/>
              <a:t>__PUBLIC__：会被替换成当前网站的公共目录 通常是 /Public/</a:t>
            </a:r>
            <a:endParaRPr lang="zh-CN" altLang="en-US"/>
          </a:p>
          <a:p>
            <a:pPr lvl="0"/>
            <a:r>
              <a:rPr lang="en-US" altLang="zh-CN"/>
              <a:t>TP5.1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 smtClean="0"/>
              <a:t>template</a:t>
            </a:r>
            <a:r>
              <a:rPr lang="zh-CN" altLang="en-US" smtClean="0"/>
              <a:t>配置文件中自定义模</a:t>
            </a:r>
            <a:r>
              <a:rPr lang="zh-CN" altLang="en-US"/>
              <a:t>板常量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//自定义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'tpl_replace_string' =&gt; [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'__ROOT__'  =&gt; '/tp5/public',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     '__STATIC__' =&gt; '/tp5/public/static'</a:t>
            </a:r>
            <a:endParaRPr lang="zh-CN" altLang="en-US"/>
          </a:p>
          <a:p>
            <a:pPr marL="914400" lvl="2" indent="0">
              <a:buNone/>
            </a:pPr>
            <a:r>
              <a:rPr lang="zh-CN" altLang="en-US"/>
              <a:t>   ],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 bwMode="auto">
          <a:xfrm>
            <a:off x="488909" y="393677"/>
            <a:ext cx="11531600" cy="759884"/>
          </a:xfrm>
          <a:prstGeom prst="rect">
            <a:avLst/>
          </a:prstGeom>
          <a:noFill/>
          <a:ln>
            <a:noFill/>
          </a:ln>
        </p:spPr>
        <p:txBody>
          <a:bodyPr vert="horz" wrap="square" lIns="137160" tIns="68580" rIns="137160" bIns="68580" numCol="1" rtlCol="0" anchor="ctr" anchorCtr="0" compatLnSpc="1">
            <a:normAutofit/>
          </a:bodyPr>
          <a:lstStyle/>
          <a:p>
            <a:pPr marL="0" marR="0" lvl="0" indent="0" algn="l" defTabSz="1028700" rtl="0" eaLnBrk="1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735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本章重点</a:t>
            </a:r>
            <a:endParaRPr kumimoji="0" lang="zh-CN" altLang="en-US" sz="3735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559647" y="1245235"/>
            <a:ext cx="10345420" cy="1939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分配数据</a:t>
            </a:r>
            <a:endParaRPr kumimoji="1" lang="en-US" altLang="zh-CN" sz="2665" smtClean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调用视图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kumimoji="1" lang="zh-CN" altLang="en-US" sz="2665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模板引擎</a:t>
            </a:r>
            <a:endParaRPr kumimoji="1" lang="zh-CN" altLang="en-US" sz="2665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TP3.2</a:t>
            </a:r>
            <a:r>
              <a:rPr lang="zh-CN" altLang="en-US" smtClean="0"/>
              <a:t>视图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65864"/>
            <a:ext cx="11023833" cy="4783933"/>
          </a:xfrm>
        </p:spPr>
        <p:txBody>
          <a:bodyPr>
            <a:normAutofit/>
          </a:bodyPr>
          <a:lstStyle/>
          <a:p>
            <a:r>
              <a:rPr lang="zh-CN" altLang="en-US" smtClean="0"/>
              <a:t>分配数据</a:t>
            </a:r>
            <a:endParaRPr lang="zh-CN" altLang="en-US" smtClean="0"/>
          </a:p>
          <a:p>
            <a:pPr lvl="1"/>
            <a:r>
              <a:rPr lang="en-US" altLang="zh-CN">
                <a:sym typeface="+mn-ea"/>
              </a:rPr>
              <a:t>$this-&gt;assign('</a:t>
            </a:r>
            <a:r>
              <a:rPr lang="zh-CN" altLang="en-US">
                <a:sym typeface="+mn-ea"/>
              </a:rPr>
              <a:t>模板变量名称</a:t>
            </a:r>
            <a:r>
              <a:rPr lang="en-US" altLang="zh-CN">
                <a:sym typeface="+mn-ea"/>
              </a:rPr>
              <a:t>','</a:t>
            </a:r>
            <a:r>
              <a:rPr lang="zh-CN" altLang="en-US">
                <a:sym typeface="+mn-ea"/>
              </a:rPr>
              <a:t>值</a:t>
            </a:r>
            <a:r>
              <a:rPr lang="en-US" altLang="zh-CN">
                <a:sym typeface="+mn-ea"/>
              </a:rPr>
              <a:t>');</a:t>
            </a:r>
            <a:endParaRPr lang="zh-CN" altLang="en-US" smtClean="0"/>
          </a:p>
          <a:p>
            <a:r>
              <a:rPr lang="zh-CN" altLang="en-US" smtClean="0"/>
              <a:t>调用视图</a:t>
            </a:r>
            <a:endParaRPr lang="zh-CN" altLang="en-US" smtClean="0"/>
          </a:p>
          <a:p>
            <a:pPr lvl="1"/>
            <a:r>
              <a:rPr lang="en-US" altLang="zh-CN" smtClean="0"/>
              <a:t>$this-&gt;display(['模板名称'])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TP5.1</a:t>
            </a:r>
            <a:r>
              <a:rPr lang="zh-CN" altLang="en-US" smtClean="0"/>
              <a:t>视图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65864"/>
            <a:ext cx="11023833" cy="4783933"/>
          </a:xfrm>
        </p:spPr>
        <p:txBody>
          <a:bodyPr>
            <a:normAutofit/>
          </a:bodyPr>
          <a:lstStyle/>
          <a:p>
            <a:r>
              <a:rPr lang="zh-CN" altLang="en-US" smtClean="0"/>
              <a:t>调用视图并分配数据</a:t>
            </a:r>
            <a:endParaRPr lang="zh-CN" altLang="en-US" smtClean="0"/>
          </a:p>
          <a:p>
            <a:pPr lvl="1"/>
            <a:r>
              <a:rPr sz="2400">
                <a:sym typeface="+mn-ea"/>
              </a:rPr>
              <a:t>return $this-&gt;fetch('</a:t>
            </a:r>
            <a:r>
              <a:rPr lang="zh-CN" sz="2400">
                <a:sym typeface="+mn-ea"/>
              </a:rPr>
              <a:t>模板名称</a:t>
            </a:r>
            <a:r>
              <a:rPr sz="2400">
                <a:sym typeface="+mn-ea"/>
              </a:rPr>
              <a:t>',['title'=&gt;'测试标题']);</a:t>
            </a:r>
            <a:endParaRPr sz="2400">
              <a:sym typeface="+mn-ea"/>
            </a:endParaRPr>
          </a:p>
          <a:p>
            <a:pPr lvl="2"/>
            <a:r>
              <a:rPr lang="zh-CN" sz="2400">
                <a:sym typeface="+mn-ea"/>
              </a:rPr>
              <a:t>需要继承控制器基础类</a:t>
            </a:r>
            <a:r>
              <a:rPr lang="en-US" altLang="zh-CN" sz="2400">
                <a:sym typeface="+mn-ea"/>
              </a:rPr>
              <a:t>:use think\Controller;</a:t>
            </a:r>
            <a:endParaRPr lang="en-US" altLang="zh-CN" sz="2400"/>
          </a:p>
          <a:p>
            <a:pPr lvl="1"/>
            <a:r>
              <a:rPr sz="2400">
                <a:sym typeface="+mn-ea"/>
              </a:rPr>
              <a:t>return </a:t>
            </a:r>
            <a:r>
              <a:rPr lang="en-US" sz="2400">
                <a:sym typeface="+mn-ea"/>
              </a:rPr>
              <a:t>view</a:t>
            </a:r>
            <a:r>
              <a:rPr sz="2400">
                <a:sym typeface="+mn-ea"/>
              </a:rPr>
              <a:t>('</a:t>
            </a:r>
            <a:r>
              <a:rPr lang="zh-CN" sz="2400">
                <a:sym typeface="+mn-ea"/>
              </a:rPr>
              <a:t>模板名称</a:t>
            </a:r>
            <a:r>
              <a:rPr sz="2400">
                <a:sym typeface="+mn-ea"/>
              </a:rPr>
              <a:t>',['title'=&gt;'测试标题']);</a:t>
            </a:r>
            <a:endParaRPr sz="2400">
              <a:sym typeface="+mn-ea"/>
            </a:endParaRPr>
          </a:p>
          <a:p>
            <a:pPr lvl="2"/>
            <a:r>
              <a:rPr lang="zh-CN" sz="2400">
                <a:sym typeface="+mn-ea"/>
              </a:rPr>
              <a:t>不需要继承控制器基础类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推荐使用</a:t>
            </a:r>
            <a:endParaRPr sz="2400">
              <a:sym typeface="+mn-ea"/>
            </a:endParaRPr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模板引擎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TP3.2</a:t>
            </a:r>
            <a:r>
              <a:rPr lang="zh-CN" altLang="en-US"/>
              <a:t>和</a:t>
            </a:r>
            <a:r>
              <a:rPr lang="en-US" altLang="zh-CN"/>
              <a:t>TP5.1</a:t>
            </a:r>
            <a:r>
              <a:rPr lang="zh-CN" altLang="en-US"/>
              <a:t>使用的都是基于</a:t>
            </a:r>
            <a:r>
              <a:rPr lang="en-US" altLang="zh-CN"/>
              <a:t>Smarty</a:t>
            </a:r>
            <a:r>
              <a:rPr lang="zh-CN" altLang="en-US"/>
              <a:t>的模板引擎</a:t>
            </a:r>
            <a:endParaRPr lang="zh-CN" altLang="en-US"/>
          </a:p>
          <a:p>
            <a:pPr lvl="1">
              <a:lnSpc>
                <a:spcPct val="130000"/>
              </a:lnSpc>
            </a:pPr>
            <a:r>
              <a:rPr kumimoji="1" lang="zh-CN" altLang="en-US" sz="2055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  <a:sym typeface="+mn-ea"/>
              </a:rPr>
              <a:t>变量输出</a:t>
            </a:r>
            <a:endParaRPr kumimoji="1" lang="zh-CN" altLang="en-US" sz="2055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kumimoji="1" lang="zh-CN" altLang="en-US" sz="2055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  <a:sym typeface="+mn-ea"/>
              </a:rPr>
              <a:t>模板中的</a:t>
            </a:r>
            <a:r>
              <a:rPr kumimoji="1" lang="en-US" altLang="zh-CN" sz="2055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  <a:sym typeface="+mn-ea"/>
              </a:rPr>
              <a:t>URL</a:t>
            </a:r>
            <a:endParaRPr kumimoji="1" lang="en-US" altLang="zh-CN" sz="2055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kumimoji="1" lang="zh-CN" altLang="en-US" sz="2055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  <a:sym typeface="+mn-ea"/>
              </a:rPr>
              <a:t>流程控制</a:t>
            </a:r>
            <a:endParaRPr kumimoji="1" lang="en-US" altLang="zh-CN" sz="2055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kumimoji="1" lang="zh-CN" altLang="en-US" sz="2055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  <a:sym typeface="+mn-ea"/>
              </a:rPr>
              <a:t>文件包含</a:t>
            </a:r>
            <a:endParaRPr kumimoji="1" lang="zh-CN" altLang="en-US" sz="2055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zh-CN" altLang="en-US" sz="2055" smtClean="0">
                <a:sym typeface="+mn-ea"/>
              </a:rPr>
              <a:t>模板继承</a:t>
            </a:r>
            <a:endParaRPr kumimoji="1" lang="en-US" altLang="zh-CN" sz="2055" smtClean="0">
              <a:solidFill>
                <a:schemeClr val="bg2">
                  <a:lumMod val="10000"/>
                </a:schemeClr>
              </a:solidFill>
              <a:cs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kumimoji="1" lang="zh-CN" altLang="en-US" sz="2055" smtClean="0">
                <a:solidFill>
                  <a:schemeClr val="bg2">
                    <a:lumMod val="10000"/>
                  </a:schemeClr>
                </a:solidFill>
                <a:cs typeface="微软雅黑" panose="020B0503020204020204" pitchFamily="34" charset="-122"/>
                <a:sym typeface="+mn-ea"/>
              </a:rPr>
              <a:t>静态资源管理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变量输出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96620"/>
            <a:ext cx="10515600" cy="5549900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800">
                <a:sym typeface="+mn-ea"/>
              </a:rPr>
              <a:t>输出变量</a:t>
            </a:r>
            <a:endParaRPr lang="zh-CN" altLang="en-US" sz="2800"/>
          </a:p>
          <a:p>
            <a:pPr lvl="1">
              <a:lnSpc>
                <a:spcPct val="120000"/>
              </a:lnSpc>
            </a:pPr>
            <a:r>
              <a:rPr lang="en-US" altLang="zh-CN" sz="2800" smtClean="0">
                <a:sym typeface="+mn-ea"/>
              </a:rPr>
              <a:t>{$</a:t>
            </a:r>
            <a:r>
              <a:rPr lang="zh-CN" altLang="en-US" sz="2800">
                <a:sym typeface="+mn-ea"/>
              </a:rPr>
              <a:t>变量</a:t>
            </a:r>
            <a:r>
              <a:rPr lang="zh-CN" altLang="en-US" sz="2800" smtClean="0">
                <a:sym typeface="+mn-ea"/>
              </a:rPr>
              <a:t>名</a:t>
            </a:r>
            <a:r>
              <a:rPr lang="en-US" altLang="zh-CN" sz="2800" smtClean="0">
                <a:sym typeface="+mn-ea"/>
              </a:rPr>
              <a:t>}</a:t>
            </a:r>
            <a:endParaRPr lang="en-US" altLang="zh-CN" sz="2800">
              <a:sym typeface="+mn-ea"/>
            </a:endParaRPr>
          </a:p>
          <a:p>
            <a:pPr lvl="2">
              <a:lnSpc>
                <a:spcPct val="120000"/>
              </a:lnSpc>
            </a:pPr>
            <a:r>
              <a:rPr lang="en-US" altLang="zh-CN" sz="2330"/>
              <a:t>注意模板标签的{和$之间不能有任何的空格，否则标签无效</a:t>
            </a:r>
            <a:endParaRPr lang="en-US" altLang="zh-CN" sz="2330"/>
          </a:p>
          <a:p>
            <a:pPr>
              <a:lnSpc>
                <a:spcPct val="120000"/>
              </a:lnSpc>
            </a:pPr>
            <a:r>
              <a:rPr lang="zh-CN" altLang="en-US" sz="2800">
                <a:sym typeface="+mn-ea"/>
              </a:rPr>
              <a:t>输出数组</a:t>
            </a:r>
            <a:endParaRPr lang="zh-CN" altLang="en-US" sz="2800"/>
          </a:p>
          <a:p>
            <a:pPr lvl="1">
              <a:lnSpc>
                <a:spcPct val="120000"/>
              </a:lnSpc>
            </a:pPr>
            <a:r>
              <a:rPr lang="en-US" altLang="zh-CN" sz="2800">
                <a:sym typeface="+mn-ea"/>
              </a:rPr>
              <a:t>{$</a:t>
            </a:r>
            <a:r>
              <a:rPr lang="zh-CN" altLang="en-US" sz="2800">
                <a:sym typeface="+mn-ea"/>
              </a:rPr>
              <a:t>数组名</a:t>
            </a:r>
            <a:r>
              <a:rPr lang="en-US" altLang="zh-CN" sz="2800">
                <a:sym typeface="+mn-ea"/>
              </a:rPr>
              <a:t>['</a:t>
            </a:r>
            <a:r>
              <a:rPr lang="zh-CN" altLang="en-US" sz="2800">
                <a:sym typeface="+mn-ea"/>
              </a:rPr>
              <a:t>下标</a:t>
            </a:r>
            <a:r>
              <a:rPr lang="en-US" altLang="zh-CN" sz="2800">
                <a:sym typeface="+mn-ea"/>
              </a:rPr>
              <a:t>']}</a:t>
            </a:r>
            <a:endParaRPr lang="en-US" altLang="zh-CN" sz="2800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 sz="2800">
                <a:sym typeface="+mn-ea"/>
              </a:rPr>
              <a:t>{$</a:t>
            </a:r>
            <a:r>
              <a:rPr lang="zh-CN" altLang="en-US" sz="2800">
                <a:sym typeface="+mn-ea"/>
              </a:rPr>
              <a:t>数组名</a:t>
            </a:r>
            <a:r>
              <a:rPr lang="en-US" altLang="zh-CN" sz="2800">
                <a:sym typeface="+mn-ea"/>
              </a:rPr>
              <a:t>.</a:t>
            </a:r>
            <a:r>
              <a:rPr lang="zh-CN" altLang="en-US" sz="2800">
                <a:sym typeface="+mn-ea"/>
              </a:rPr>
              <a:t>下标</a:t>
            </a:r>
            <a:r>
              <a:rPr lang="en-US" altLang="zh-CN" sz="2800">
                <a:sym typeface="+mn-ea"/>
              </a:rPr>
              <a:t>}</a:t>
            </a:r>
            <a:endParaRPr lang="en-US" altLang="zh-CN" sz="2800"/>
          </a:p>
          <a:p>
            <a:pPr lvl="0">
              <a:lnSpc>
                <a:spcPct val="120000"/>
              </a:lnSpc>
            </a:pPr>
            <a:r>
              <a:rPr lang="zh-CN" altLang="en-US" sz="2800">
                <a:sym typeface="+mn-ea"/>
              </a:rPr>
              <a:t>输出对象</a:t>
            </a:r>
            <a:endParaRPr lang="zh-CN" altLang="en-US" sz="2800"/>
          </a:p>
          <a:p>
            <a:pPr lvl="1">
              <a:lnSpc>
                <a:spcPct val="120000"/>
              </a:lnSpc>
            </a:pPr>
            <a:r>
              <a:rPr lang="en-US" altLang="zh-CN" sz="2800">
                <a:sym typeface="+mn-ea"/>
              </a:rPr>
              <a:t>{ $</a:t>
            </a:r>
            <a:r>
              <a:rPr lang="zh-CN" altLang="en-US" sz="2800">
                <a:sym typeface="+mn-ea"/>
              </a:rPr>
              <a:t>对象名</a:t>
            </a:r>
            <a:r>
              <a:rPr lang="en-US" altLang="zh-CN" sz="2800">
                <a:sym typeface="+mn-ea"/>
              </a:rPr>
              <a:t>-&gt;</a:t>
            </a:r>
            <a:r>
              <a:rPr lang="zh-CN" altLang="en-US" sz="2800">
                <a:sym typeface="+mn-ea"/>
              </a:rPr>
              <a:t>属性名 </a:t>
            </a:r>
            <a:r>
              <a:rPr lang="en-US" altLang="zh-CN" sz="2800">
                <a:sym typeface="+mn-ea"/>
              </a:rPr>
              <a:t>}</a:t>
            </a:r>
            <a:endParaRPr lang="en-US" altLang="zh-CN" sz="2800"/>
          </a:p>
          <a:p>
            <a:pPr lvl="1">
              <a:lnSpc>
                <a:spcPct val="120000"/>
              </a:lnSpc>
            </a:pPr>
            <a:r>
              <a:rPr lang="en-US" altLang="zh-CN" sz="2800">
                <a:sym typeface="+mn-ea"/>
              </a:rPr>
              <a:t>{ $</a:t>
            </a:r>
            <a:r>
              <a:rPr lang="zh-CN" altLang="en-US" sz="2800">
                <a:sym typeface="+mn-ea"/>
              </a:rPr>
              <a:t>对象名</a:t>
            </a:r>
            <a:r>
              <a:rPr lang="en-US" altLang="zh-CN" sz="2800">
                <a:sym typeface="+mn-ea"/>
              </a:rPr>
              <a:t>-&gt;</a:t>
            </a:r>
            <a:r>
              <a:rPr lang="zh-CN" altLang="en-US" sz="2800">
                <a:sym typeface="+mn-ea"/>
              </a:rPr>
              <a:t>方法</a:t>
            </a:r>
            <a:r>
              <a:rPr lang="en-US" altLang="zh-CN" sz="2800">
                <a:sym typeface="+mn-ea"/>
              </a:rPr>
              <a:t>() }</a:t>
            </a:r>
            <a:endParaRPr lang="en-US" altLang="zh-CN" sz="2800"/>
          </a:p>
          <a:p>
            <a:pPr lvl="0">
              <a:lnSpc>
                <a:spcPct val="120000"/>
              </a:lnSpc>
            </a:pPr>
            <a:r>
              <a:rPr lang="zh-CN" altLang="en-US" sz="2800">
                <a:sym typeface="+mn-ea"/>
              </a:rPr>
              <a:t>输出默认值</a:t>
            </a:r>
            <a:endParaRPr lang="zh-CN" altLang="en-US" sz="2800"/>
          </a:p>
          <a:p>
            <a:pPr lvl="1">
              <a:lnSpc>
                <a:spcPct val="120000"/>
              </a:lnSpc>
            </a:pPr>
            <a:r>
              <a:rPr lang="zh-CN" altLang="en-US" sz="2800">
                <a:sym typeface="+mn-ea"/>
              </a:rPr>
              <a:t>{ $name|default='默认值' }</a:t>
            </a:r>
            <a:endParaRPr lang="zh-CN" altLang="en-US" sz="2800"/>
          </a:p>
          <a:p>
            <a:pPr lvl="0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0695"/>
            <a:ext cx="10515600" cy="55784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原样显</a:t>
            </a:r>
            <a:r>
              <a:rPr lang="zh-CN" altLang="en-US" smtClean="0"/>
              <a:t>示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en-US" altLang="zh-CN" smtClean="0"/>
              <a:t>Tp3</a:t>
            </a:r>
            <a:endParaRPr lang="en-US" altLang="zh-CN" smtClean="0"/>
          </a:p>
          <a:p>
            <a:pPr lvl="2">
              <a:lnSpc>
                <a:spcPct val="120000"/>
              </a:lnSpc>
            </a:pPr>
            <a:r>
              <a:rPr lang="en-US" altLang="zh-CN" smtClean="0">
                <a:sym typeface="+mn-ea"/>
              </a:rPr>
              <a:t>&lt;literal&gt;</a:t>
            </a:r>
            <a:r>
              <a:rPr lang="en-US" altLang="zh-CN" smtClean="0"/>
              <a:t>{$name}</a:t>
            </a:r>
            <a:r>
              <a:rPr lang="en-US" altLang="zh-CN" smtClean="0">
                <a:sym typeface="+mn-ea"/>
              </a:rPr>
              <a:t>&lt;/literal&gt;</a:t>
            </a:r>
            <a:endParaRPr lang="en-US" altLang="zh-CN" smtClean="0"/>
          </a:p>
          <a:p>
            <a:pPr lvl="1">
              <a:lnSpc>
                <a:spcPct val="120000"/>
              </a:lnSpc>
            </a:pPr>
            <a:r>
              <a:rPr lang="en-US" altLang="zh-CN" smtClean="0"/>
              <a:t>Tp5</a:t>
            </a:r>
            <a:endParaRPr lang="zh-CN" altLang="en-US"/>
          </a:p>
          <a:p>
            <a:pPr lvl="2">
              <a:lnSpc>
                <a:spcPct val="120000"/>
              </a:lnSpc>
            </a:pPr>
            <a:r>
              <a:rPr lang="en-US" altLang="zh-CN">
                <a:sym typeface="+mn-ea"/>
              </a:rPr>
              <a:t>{literal}</a:t>
            </a:r>
            <a:r>
              <a:rPr lang="en-US" altLang="zh-CN"/>
              <a:t>{$name</a:t>
            </a:r>
            <a:r>
              <a:rPr lang="en-US" altLang="zh-CN" smtClean="0"/>
              <a:t>}</a:t>
            </a:r>
            <a:r>
              <a:rPr lang="en-US" altLang="zh-CN" smtClean="0">
                <a:sym typeface="+mn-ea"/>
              </a:rPr>
              <a:t>{/</a:t>
            </a:r>
            <a:r>
              <a:rPr lang="en-US" altLang="zh-CN">
                <a:sym typeface="+mn-ea"/>
              </a:rPr>
              <a:t>literal}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注释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{/* 注释内容 */ } 或 {// 注释内容 } 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用户不可见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在模板中使用</a:t>
            </a:r>
            <a:r>
              <a:rPr lang="en-US" altLang="zh-CN"/>
              <a:t>php</a:t>
            </a:r>
            <a:r>
              <a:rPr lang="zh-CN" altLang="en-US"/>
              <a:t>函数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{:date('Y-m-d H:i:s</a:t>
            </a:r>
            <a:r>
              <a:rPr lang="en-US" altLang="zh-CN" smtClean="0"/>
              <a:t>',time</a:t>
            </a:r>
            <a:r>
              <a:rPr lang="en-US" altLang="zh-CN"/>
              <a:t>())}</a:t>
            </a:r>
            <a:endParaRPr lang="en-US" altLang="zh-CN"/>
          </a:p>
          <a:p>
            <a:pPr lvl="0">
              <a:lnSpc>
                <a:spcPct val="120000"/>
              </a:lnSpc>
            </a:pPr>
            <a:r>
              <a:rPr lang="zh-CN" altLang="en-US"/>
              <a:t>在模板中使用原生</a:t>
            </a:r>
            <a:r>
              <a:rPr lang="en-US" altLang="zh-CN"/>
              <a:t>PHP</a:t>
            </a:r>
            <a:r>
              <a:rPr lang="zh-CN" altLang="en-US"/>
              <a:t>代码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&lt;?php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//支持书写原生php代码</a:t>
            </a:r>
            <a:endParaRPr lang="zh-CN" altLang="en-US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  </a:t>
            </a:r>
            <a:r>
              <a:rPr lang="en-US" altLang="zh-CN"/>
              <a:t>echo $name;</a:t>
            </a:r>
            <a:endParaRPr lang="en-US" altLang="zh-CN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/>
              <a:t>?&gt;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0695"/>
            <a:ext cx="10515600" cy="55784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系统变量输出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en-US" altLang="zh-CN"/>
              <a:t>{$Think.server.script_name} // 输出$_SERVER['SCRIPT_NAME']变量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>
                <a:sym typeface="+mn-ea"/>
              </a:rPr>
              <a:t>{$Think.get.page} // 输出$_GET['page']变量</a:t>
            </a:r>
            <a:endParaRPr lang="en-US" altLang="zh-CN">
              <a:sym typeface="+mn-ea"/>
            </a:endParaRPr>
          </a:p>
          <a:p>
            <a:pPr lvl="1">
              <a:lnSpc>
                <a:spcPct val="120000"/>
              </a:lnSpc>
            </a:pPr>
            <a:r>
              <a:rPr lang="en-US" altLang="zh-CN">
                <a:sym typeface="+mn-ea"/>
              </a:rPr>
              <a:t>{$Think.post.page} // 输出$_POST['page']变量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{$Think.session.user_id} // 输出$_SESSION['user_id']变量</a:t>
            </a:r>
            <a:endParaRPr lang="en-US" altLang="zh-CN"/>
          </a:p>
          <a:p>
            <a:pPr lvl="1">
              <a:lnSpc>
                <a:spcPct val="120000"/>
              </a:lnSpc>
            </a:pPr>
            <a:r>
              <a:rPr lang="en-US" altLang="zh-CN"/>
              <a:t>{$Think.cookie.name}  // 输出$_COOKIE['name']变量</a:t>
            </a:r>
            <a:endParaRPr lang="en-US" altLang="zh-CN"/>
          </a:p>
          <a:p>
            <a:pPr>
              <a:lnSpc>
                <a:spcPct val="120000"/>
              </a:lnSpc>
            </a:pPr>
            <a:r>
              <a:rPr lang="zh-CN" altLang="en-US"/>
              <a:t>系统常量输出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/>
              <a:t>{$Think.const.PHP_VERSION}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模板中的</a:t>
            </a:r>
            <a:r>
              <a:rPr lang="en-US" altLang="zh-CN" smtClean="0"/>
              <a:t>URL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65580"/>
            <a:ext cx="10515600" cy="4890135"/>
          </a:xfrm>
        </p:spPr>
        <p:txBody>
          <a:bodyPr>
            <a:normAutofit/>
          </a:bodyPr>
          <a:lstStyle/>
          <a:p>
            <a:r>
              <a:rPr lang="en-US" altLang="zh-CN" sz="2800" smtClean="0">
                <a:sym typeface="+mn-ea"/>
              </a:rPr>
              <a:t>TP3.2</a:t>
            </a:r>
            <a:endParaRPr lang="en-US" altLang="zh-CN" sz="2800" smtClean="0">
              <a:sym typeface="+mn-ea"/>
            </a:endParaRPr>
          </a:p>
          <a:p>
            <a:pPr lvl="1"/>
            <a:r>
              <a:rPr lang="zh-CN" altLang="en-US" sz="2400" smtClean="0">
                <a:sym typeface="+mn-ea"/>
              </a:rPr>
              <a:t>在配置文件中将</a:t>
            </a:r>
            <a:r>
              <a:rPr lang="en-US" altLang="zh-CN" sz="2400" smtClean="0">
                <a:sym typeface="+mn-ea"/>
              </a:rPr>
              <a:t>url</a:t>
            </a:r>
            <a:r>
              <a:rPr lang="zh-CN" altLang="en-US" sz="2400" smtClean="0">
                <a:sym typeface="+mn-ea"/>
              </a:rPr>
              <a:t>模式改为REWRITE模式</a:t>
            </a:r>
            <a:endParaRPr lang="zh-CN" altLang="en-US" sz="2400" smtClean="0">
              <a:sym typeface="+mn-ea"/>
            </a:endParaRPr>
          </a:p>
          <a:p>
            <a:pPr lvl="2"/>
            <a:r>
              <a:rPr lang="zh-CN" altLang="en-US" sz="2000" smtClean="0">
                <a:sym typeface="+mn-ea"/>
              </a:rPr>
              <a:t>'URL_MODEL'=&gt; </a:t>
            </a:r>
            <a:r>
              <a:rPr lang="en-US" altLang="zh-CN" sz="2000" smtClean="0">
                <a:sym typeface="+mn-ea"/>
              </a:rPr>
              <a:t>2</a:t>
            </a:r>
            <a:endParaRPr lang="zh-CN" altLang="en-US" sz="2000" smtClean="0">
              <a:sym typeface="+mn-ea"/>
            </a:endParaRPr>
          </a:p>
          <a:p>
            <a:pPr lvl="1"/>
            <a:r>
              <a:rPr lang="en-US" altLang="zh-CN" sz="2800" smtClean="0">
                <a:sym typeface="+mn-ea"/>
              </a:rPr>
              <a:t>{:U('</a:t>
            </a:r>
            <a:r>
              <a:rPr lang="zh-CN" altLang="en-US" sz="2800" smtClean="0">
                <a:sym typeface="+mn-ea"/>
              </a:rPr>
              <a:t>地址表达式</a:t>
            </a:r>
            <a:r>
              <a:rPr lang="en-US" altLang="zh-CN" sz="2800" smtClean="0">
                <a:sym typeface="+mn-ea"/>
              </a:rPr>
              <a:t>',['</a:t>
            </a:r>
            <a:r>
              <a:rPr lang="zh-CN" altLang="en-US" sz="2800" smtClean="0">
                <a:sym typeface="+mn-ea"/>
              </a:rPr>
              <a:t>参数</a:t>
            </a:r>
            <a:r>
              <a:rPr lang="en-US" altLang="zh-CN" sz="2800" smtClean="0">
                <a:sym typeface="+mn-ea"/>
              </a:rPr>
              <a:t>'])}</a:t>
            </a:r>
            <a:endParaRPr lang="zh-CN" altLang="en-US" sz="2800" smtClean="0"/>
          </a:p>
          <a:p>
            <a:pPr lvl="2"/>
            <a:r>
              <a:rPr lang="en-US" altLang="zh-CN" sz="2400" smtClean="0">
                <a:sym typeface="+mn-ea"/>
              </a:rPr>
              <a:t>{:U('Admin/Index/test1','id=5&amp;name=thinkphp')}</a:t>
            </a:r>
            <a:endParaRPr lang="en-US" altLang="zh-CN" sz="2400" smtClean="0"/>
          </a:p>
          <a:p>
            <a:pPr lvl="2"/>
            <a:r>
              <a:rPr lang="en-US" altLang="zh-CN" sz="2400" smtClean="0">
                <a:sym typeface="+mn-ea"/>
              </a:rPr>
              <a:t>{:U('Admin/Index/test1',array('id' =&gt; 5, 'name' =&gt; 'thinkphp'))</a:t>
            </a:r>
            <a:r>
              <a:rPr lang="en-US" altLang="zh-CN" sz="2800" smtClean="0">
                <a:sym typeface="+mn-ea"/>
              </a:rPr>
              <a:t>}</a:t>
            </a:r>
            <a:endParaRPr lang="zh-CN" altLang="en-US" sz="2800" smtClean="0"/>
          </a:p>
          <a:p>
            <a:r>
              <a:rPr lang="en-US" altLang="zh-CN" sz="2800" smtClean="0">
                <a:sym typeface="+mn-ea"/>
              </a:rPr>
              <a:t>TP5.1</a:t>
            </a:r>
            <a:endParaRPr lang="en-US" altLang="zh-CN" sz="2800" smtClean="0">
              <a:sym typeface="+mn-ea"/>
            </a:endParaRPr>
          </a:p>
          <a:p>
            <a:pPr lvl="1"/>
            <a:r>
              <a:rPr lang="en-US" altLang="zh-CN" sz="2800" smtClean="0">
                <a:sym typeface="+mn-ea"/>
              </a:rPr>
              <a:t>{:url('</a:t>
            </a:r>
            <a:r>
              <a:rPr lang="zh-CN" altLang="en-US" sz="2800" smtClean="0">
                <a:sym typeface="+mn-ea"/>
              </a:rPr>
              <a:t>地址表达式</a:t>
            </a:r>
            <a:r>
              <a:rPr lang="en-US" altLang="zh-CN" sz="2800" smtClean="0">
                <a:sym typeface="+mn-ea"/>
              </a:rPr>
              <a:t>',['</a:t>
            </a:r>
            <a:r>
              <a:rPr lang="zh-CN" altLang="en-US" sz="2800" smtClean="0">
                <a:sym typeface="+mn-ea"/>
              </a:rPr>
              <a:t>参数</a:t>
            </a:r>
            <a:r>
              <a:rPr lang="en-US" altLang="zh-CN" sz="2800" smtClean="0">
                <a:sym typeface="+mn-ea"/>
              </a:rPr>
              <a:t>'])}</a:t>
            </a:r>
            <a:endParaRPr lang="en-US" altLang="zh-CN" sz="2400" smtClean="0"/>
          </a:p>
          <a:p>
            <a:pPr lvl="2"/>
            <a:r>
              <a:rPr lang="en-US" altLang="zh-CN" sz="2400" smtClean="0">
                <a:sym typeface="+mn-ea"/>
              </a:rPr>
              <a:t>{:url('admin/index/test1', 'id=5&amp;name=thinkphp')}</a:t>
            </a:r>
            <a:endParaRPr lang="en-US" altLang="zh-CN" sz="2400" smtClean="0"/>
          </a:p>
          <a:p>
            <a:pPr lvl="2"/>
            <a:r>
              <a:rPr lang="en-US" altLang="zh-CN" sz="2400" smtClean="0">
                <a:sym typeface="+mn-ea"/>
              </a:rPr>
              <a:t>{:url('admin/index/test1', ['id' =&gt; 5, 'name' =&gt; 'thinkphp'])}</a:t>
            </a:r>
            <a:endParaRPr lang="en-US" altLang="zh-CN" sz="2400" smtClean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2568</Words>
  <Application>WPS 演示</Application>
  <PresentationFormat>自定义</PresentationFormat>
  <Paragraphs>193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Heiti SC Light</vt:lpstr>
      <vt:lpstr>Arial</vt:lpstr>
      <vt:lpstr>微软雅黑</vt:lpstr>
      <vt:lpstr>Wingdings</vt:lpstr>
      <vt:lpstr>Calibri</vt:lpstr>
      <vt:lpstr>Impact</vt:lpstr>
      <vt:lpstr>Arial Unicode MS</vt:lpstr>
      <vt:lpstr>云和</vt:lpstr>
      <vt:lpstr>PowerPoint 演示文稿</vt:lpstr>
      <vt:lpstr>PowerPoint 演示文稿</vt:lpstr>
      <vt:lpstr>TP3.2视图</vt:lpstr>
      <vt:lpstr>TP5.1视图</vt:lpstr>
      <vt:lpstr>模板引擎</vt:lpstr>
      <vt:lpstr>变量输出</vt:lpstr>
      <vt:lpstr>PowerPoint 演示文稿</vt:lpstr>
      <vt:lpstr>PowerPoint 演示文稿</vt:lpstr>
      <vt:lpstr>模板中的URL</vt:lpstr>
      <vt:lpstr>2.3 流程控制</vt:lpstr>
      <vt:lpstr>if条件</vt:lpstr>
      <vt:lpstr>switch条件</vt:lpstr>
      <vt:lpstr>for循环</vt:lpstr>
      <vt:lpstr>foreach遍历</vt:lpstr>
      <vt:lpstr>volist遍历</vt:lpstr>
      <vt:lpstr>静态资源管理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819</cp:revision>
  <dcterms:created xsi:type="dcterms:W3CDTF">2016-09-06T02:25:00Z</dcterms:created>
  <dcterms:modified xsi:type="dcterms:W3CDTF">2019-11-13T07:18:36Z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