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48" r:id="rId16"/>
    <p:sldId id="410" r:id="rId17"/>
    <p:sldId id="412" r:id="rId18"/>
    <p:sldId id="413" r:id="rId19"/>
    <p:sldId id="465" r:id="rId20"/>
    <p:sldId id="415" r:id="rId21"/>
    <p:sldId id="437" r:id="rId22"/>
    <p:sldId id="416" r:id="rId23"/>
    <p:sldId id="417" r:id="rId24"/>
    <p:sldId id="418" r:id="rId25"/>
    <p:sldId id="426" r:id="rId26"/>
    <p:sldId id="431" r:id="rId27"/>
    <p:sldId id="425" r:id="rId28"/>
    <p:sldId id="438" r:id="rId29"/>
    <p:sldId id="422" r:id="rId30"/>
    <p:sldId id="423" r:id="rId31"/>
    <p:sldId id="26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98723" autoAdjust="0"/>
  </p:normalViewPr>
  <p:slideViewPr>
    <p:cSldViewPr snapToGrid="0" snapToObjects="1">
      <p:cViewPr varScale="1">
        <p:scale>
          <a:sx n="96" d="100"/>
          <a:sy n="96" d="100"/>
        </p:scale>
        <p:origin x="-114" y="-294"/>
      </p:cViewPr>
      <p:guideLst>
        <p:guide orient="horz" pos="21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 Centos</a:t>
            </a:r>
            <a:r>
              <a:rPr lang="zh-CN" altLang="en-US" dirty="0"/>
              <a:t>相当于“翻版”的</a:t>
            </a:r>
            <a:r>
              <a:rPr lang="en-US" altLang="zh-CN" dirty="0"/>
              <a:t>RHEL,</a:t>
            </a:r>
            <a:r>
              <a:rPr lang="zh-CN" altLang="en-US" dirty="0"/>
              <a:t>可以理解为就是把</a:t>
            </a:r>
            <a:r>
              <a:rPr lang="en-US" altLang="zh-CN" dirty="0"/>
              <a:t>Red Hat</a:t>
            </a:r>
            <a:r>
              <a:rPr lang="zh-CN" altLang="en-US" dirty="0"/>
              <a:t>的</a:t>
            </a:r>
            <a:r>
              <a:rPr lang="en-US" altLang="zh-CN" dirty="0"/>
              <a:t>logo</a:t>
            </a:r>
            <a:r>
              <a:rPr lang="zh-CN" altLang="en-US" dirty="0"/>
              <a:t>换成了</a:t>
            </a:r>
            <a:r>
              <a:rPr lang="en-US" altLang="zh-CN" dirty="0"/>
              <a:t>centos</a:t>
            </a:r>
            <a:r>
              <a:rPr lang="zh-CN" altLang="en-US" dirty="0"/>
              <a:t>的</a:t>
            </a:r>
            <a:r>
              <a:rPr lang="en-US" altLang="zh-CN" dirty="0"/>
              <a:t>logo</a:t>
            </a:r>
            <a:r>
              <a:rPr lang="zh-CN" altLang="en-US" dirty="0"/>
              <a:t>，最新版本是</a:t>
            </a:r>
            <a:r>
              <a:rPr lang="en-US" altLang="zh-CN" dirty="0"/>
              <a:t>centos6.0</a:t>
            </a:r>
            <a:endParaRPr lang="zh-CN" altLang="en-US" dirty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分别介绍根目录下常见的各一级子目录的用途，需要注意的是：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•"/>
            </a:pPr>
            <a:r>
              <a:rPr lang="en-US" altLang="zh-CN" dirty="0"/>
              <a:t> 1. </a:t>
            </a:r>
            <a:r>
              <a:rPr lang="zh-CN" altLang="en-US" dirty="0"/>
              <a:t>整个树型目录结构中，使用独立的一个“</a:t>
            </a:r>
            <a:r>
              <a:rPr lang="en-US" altLang="zh-CN" dirty="0"/>
              <a:t>/”</a:t>
            </a:r>
            <a:r>
              <a:rPr lang="zh-CN" altLang="en-US" dirty="0"/>
              <a:t>表示根目录，根目录是</a:t>
            </a:r>
            <a:r>
              <a:rPr lang="en-US" altLang="zh-CN" dirty="0"/>
              <a:t>Linux</a:t>
            </a:r>
            <a:r>
              <a:rPr lang="zh-CN" altLang="en-US" dirty="0"/>
              <a:t>文件系统的起点，其所在的分区称为根分区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•"/>
            </a:pPr>
            <a:r>
              <a:rPr lang="en-US" altLang="zh-CN" dirty="0"/>
              <a:t> 2. Linux</a:t>
            </a:r>
            <a:r>
              <a:rPr lang="zh-CN" altLang="en-US" dirty="0"/>
              <a:t>系统中只能有一个根目录，而不象在</a:t>
            </a:r>
            <a:r>
              <a:rPr lang="en-US" altLang="zh-CN" dirty="0"/>
              <a:t>Windows</a:t>
            </a:r>
            <a:r>
              <a:rPr lang="zh-CN" altLang="en-US" dirty="0"/>
              <a:t>系统中每个分区都有一个根目录 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•"/>
            </a:pPr>
            <a:r>
              <a:rPr lang="en-US" altLang="zh-CN" dirty="0"/>
              <a:t> 3. 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系统中定位文件或目录位置时，使用撇号“</a:t>
            </a:r>
            <a:r>
              <a:rPr lang="en-US" altLang="zh-CN" dirty="0"/>
              <a:t>/”</a:t>
            </a:r>
            <a:r>
              <a:rPr lang="zh-CN" altLang="en-US" dirty="0"/>
              <a:t>进行分隔（区别于</a:t>
            </a:r>
            <a:r>
              <a:rPr lang="en-US" altLang="zh-CN" dirty="0"/>
              <a:t>Windows</a:t>
            </a:r>
            <a:r>
              <a:rPr lang="zh-CN" altLang="en-US" dirty="0"/>
              <a:t>中的反撇号“</a:t>
            </a:r>
            <a:r>
              <a:rPr lang="en-US" altLang="zh-CN" dirty="0"/>
              <a:t>\”</a:t>
            </a:r>
            <a:r>
              <a:rPr lang="zh-CN" altLang="en-US" dirty="0"/>
              <a:t>）</a:t>
            </a:r>
            <a:endParaRPr lang="zh-CN" altLang="en-US" dirty="0"/>
          </a:p>
          <a:p>
            <a:pPr lvl="0">
              <a:buChar char="•"/>
            </a:pPr>
            <a:endParaRPr lang="zh-CN" altLang="en-US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Linux</a:t>
            </a:r>
            <a:r>
              <a:rPr lang="zh-CN" altLang="en-US" dirty="0"/>
              <a:t>系统中，以太网卡使用</a:t>
            </a:r>
            <a:r>
              <a:rPr lang="en-US" altLang="zh-CN" dirty="0"/>
              <a:t>ethX</a:t>
            </a:r>
            <a:r>
              <a:rPr lang="zh-CN" altLang="en-US" dirty="0"/>
              <a:t>的名称表示，其中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  <a:r>
              <a:rPr lang="zh-CN" altLang="en-US" dirty="0"/>
              <a:t>等数字序号，分别表示第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  <a:r>
              <a:rPr lang="zh-CN" altLang="en-US" dirty="0"/>
              <a:t>块网卡</a:t>
            </a:r>
            <a:endParaRPr lang="zh-CN" altLang="en-US" dirty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 教员演示</a:t>
            </a:r>
            <a:endParaRPr lang="zh-CN" altLang="en-US" dirty="0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 自定义的变量名称建议全部大写</a:t>
            </a:r>
            <a:endParaRPr lang="zh-CN" altLang="en-US" dirty="0"/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 此页采取边演示边讲解的方式，注意对比三种引号，其中反撇号也可改为</a:t>
            </a:r>
            <a:r>
              <a:rPr lang="en-US" altLang="zh-CN" dirty="0"/>
              <a:t>$()</a:t>
            </a:r>
            <a:endParaRPr lang="zh-CN" altLang="en-US" dirty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  <a:endParaRPr lang="zh-CN" altLang="en-US" dirty="0"/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简单介绍</a:t>
            </a:r>
            <a:r>
              <a:rPr lang="en-US" altLang="zh-CN" dirty="0"/>
              <a:t>Linux</a:t>
            </a:r>
            <a:r>
              <a:rPr lang="zh-CN" altLang="en-US" dirty="0"/>
              <a:t>系统构成，重点讲解内核的作用</a:t>
            </a:r>
            <a:endParaRPr lang="en-US" altLang="zh-CN" dirty="0"/>
          </a:p>
          <a:p>
            <a:pPr lvl="0"/>
            <a:r>
              <a:rPr lang="en-US" altLang="zh-CN" dirty="0"/>
              <a:t>1</a:t>
            </a:r>
            <a:r>
              <a:rPr lang="zh-CN" altLang="en-US" dirty="0"/>
              <a:t>、内核是系统的心脏</a:t>
            </a:r>
            <a:endParaRPr lang="en-US" altLang="zh-CN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、在硬件方面：控制、管理硬件设备</a:t>
            </a:r>
            <a:endParaRPr lang="en-US" altLang="zh-CN" dirty="0"/>
          </a:p>
          <a:p>
            <a:pPr lvl="0"/>
            <a:r>
              <a:rPr lang="en-US" altLang="zh-CN" dirty="0"/>
              <a:t>3</a:t>
            </a:r>
            <a:r>
              <a:rPr lang="zh-CN" altLang="en-US" dirty="0"/>
              <a:t>、在软件方面：管理文件系统、分配内存，</a:t>
            </a:r>
            <a:r>
              <a:rPr lang="en-US" altLang="zh-CN" dirty="0"/>
              <a:t>cpu</a:t>
            </a:r>
            <a:r>
              <a:rPr lang="zh-CN" altLang="en-US" dirty="0"/>
              <a:t>资源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截至</a:t>
            </a:r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05</a:t>
            </a:r>
            <a:r>
              <a:rPr lang="zh-CN" altLang="en-US" dirty="0"/>
              <a:t>月，最新的</a:t>
            </a:r>
            <a:r>
              <a:rPr lang="en-US" altLang="zh-CN" dirty="0"/>
              <a:t>Linux</a:t>
            </a:r>
            <a:r>
              <a:rPr lang="zh-CN" altLang="en-US" dirty="0"/>
              <a:t>内核版本是“</a:t>
            </a:r>
            <a:r>
              <a:rPr lang="en-US" altLang="zh-CN" dirty="0"/>
              <a:t>2.6.38”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本示意图仅用于展示</a:t>
            </a:r>
            <a:r>
              <a:rPr lang="en-US" altLang="zh-CN" dirty="0"/>
              <a:t>Linux</a:t>
            </a:r>
            <a:r>
              <a:rPr lang="zh-CN" altLang="en-US" dirty="0"/>
              <a:t>内核稳定版本和开发版本间的变更关系，并不直接对应于实际的内核版本号</a:t>
            </a:r>
            <a:endParaRPr lang="zh-CN" altLang="en-US" dirty="0"/>
          </a:p>
          <a:p>
            <a:pPr lvl="0"/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）开发版本最初是稳定版本的拷贝，随后不断修正错误、继续增加新的功能</a:t>
            </a:r>
            <a:endParaRPr lang="zh-CN" altLang="en-US" b="1" dirty="0">
              <a:solidFill>
                <a:srgbClr val="000000"/>
              </a:solidFill>
            </a:endParaRPr>
          </a:p>
          <a:p>
            <a:pPr lvl="0"/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）开发版本趋于稳定后将升级为稳定版本</a:t>
            </a:r>
            <a:endParaRPr lang="zh-CN" altLang="en-US" b="1" dirty="0">
              <a:solidFill>
                <a:srgbClr val="000000"/>
              </a:solidFill>
            </a:endParaRPr>
          </a:p>
          <a:p>
            <a:pPr lvl="0"/>
            <a:endParaRPr lang="zh-CN" altLang="en-US" dirty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可以先介绍</a:t>
            </a:r>
            <a:r>
              <a:rPr lang="en-US" altLang="zh-CN" dirty="0"/>
              <a:t>unix</a:t>
            </a:r>
            <a:r>
              <a:rPr lang="zh-CN" altLang="en-US" dirty="0"/>
              <a:t>，并说明</a:t>
            </a:r>
            <a:r>
              <a:rPr lang="en-US" altLang="zh-CN" dirty="0"/>
              <a:t>unix</a:t>
            </a:r>
            <a:r>
              <a:rPr lang="zh-CN" altLang="en-US" dirty="0"/>
              <a:t>操作系统的特点及费用昂贵，引出</a:t>
            </a:r>
            <a:r>
              <a:rPr lang="en-US" altLang="zh-CN" dirty="0"/>
              <a:t>GNU</a:t>
            </a:r>
            <a:endParaRPr lang="zh-CN" altLang="en-US" dirty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GPL</a:t>
            </a:r>
            <a:r>
              <a:rPr lang="zh-CN" altLang="en-US" dirty="0"/>
              <a:t>：用户可以任意复制、传递、修改，但必须公布源代码</a:t>
            </a:r>
            <a:endParaRPr lang="zh-CN" altLang="en-US" dirty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为学员对比介绍开放源代码软件与传统商业软件的区别，并通过列举著名的开源软件项目（如</a:t>
            </a:r>
            <a:r>
              <a:rPr lang="en-US" altLang="zh-CN" dirty="0"/>
              <a:t>Firefox</a:t>
            </a:r>
            <a:r>
              <a:rPr lang="zh-CN" altLang="en-US" dirty="0"/>
              <a:t>），使学员对开源软件有一个感性的认识</a:t>
            </a:r>
            <a:endParaRPr lang="zh-CN" altLang="en-US" dirty="0"/>
          </a:p>
          <a:p>
            <a:pPr lvl="0"/>
            <a:r>
              <a:rPr lang="zh-CN" altLang="en-US" dirty="0"/>
              <a:t>遵守</a:t>
            </a:r>
            <a:r>
              <a:rPr lang="en-US" altLang="zh-CN" dirty="0"/>
              <a:t>GPL</a:t>
            </a:r>
            <a:r>
              <a:rPr lang="zh-CN" altLang="en-US" dirty="0"/>
              <a:t>协议的所有自由软件都可以称为开源软件，但是开源软件不一定就是自由软件（虽然这种情况比较少），例如微软公司曾经对部分国家开放过一小部分源代码，但并不表示对应的</a:t>
            </a:r>
            <a:r>
              <a:rPr lang="en-US" altLang="zh-CN" dirty="0"/>
              <a:t>Windows</a:t>
            </a:r>
            <a:r>
              <a:rPr lang="zh-CN" altLang="en-US" dirty="0"/>
              <a:t>系统也是自由软件</a:t>
            </a:r>
            <a:endParaRPr lang="zh-CN" altLang="en-US" dirty="0"/>
          </a:p>
          <a:p>
            <a:pPr lvl="0"/>
            <a:r>
              <a:rPr lang="en-US" altLang="zh-CN" dirty="0"/>
              <a:t>—— </a:t>
            </a:r>
            <a:r>
              <a:rPr lang="zh-CN" altLang="en-US" dirty="0"/>
              <a:t>有了</a:t>
            </a:r>
            <a:r>
              <a:rPr lang="en-US" altLang="zh-CN" dirty="0"/>
              <a:t>Linux</a:t>
            </a:r>
            <a:r>
              <a:rPr lang="zh-CN" altLang="en-US" dirty="0"/>
              <a:t>内核及相关的软件资源以后，就可以构成一个完整的操作系统了，接下来看一下</a:t>
            </a:r>
            <a:r>
              <a:rPr lang="en-US" altLang="zh-CN" dirty="0"/>
              <a:t>Linux</a:t>
            </a:r>
            <a:r>
              <a:rPr lang="zh-CN" altLang="en-US" dirty="0"/>
              <a:t>系统的发行版本</a:t>
            </a:r>
            <a:endParaRPr lang="en-US" altLang="zh-CN" dirty="0"/>
          </a:p>
          <a:p>
            <a:pPr lvl="0"/>
            <a:r>
              <a:rPr lang="zh-CN" altLang="en-US" dirty="0"/>
              <a:t>最近一些国内知名公司页加入了开源行列，比如：金山软件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任何软件公司和社团甚至是个人都可以将</a:t>
            </a:r>
            <a:r>
              <a:rPr lang="en-US" altLang="zh-CN" dirty="0"/>
              <a:t>Linux</a:t>
            </a:r>
            <a:r>
              <a:rPr lang="zh-CN" altLang="en-US" dirty="0"/>
              <a:t>内核和自由软件打包成一个完整的</a:t>
            </a:r>
            <a:r>
              <a:rPr lang="en-US" altLang="zh-CN" dirty="0"/>
              <a:t>Linux</a:t>
            </a:r>
            <a:r>
              <a:rPr lang="zh-CN" altLang="en-US" dirty="0"/>
              <a:t>操作系统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发行版的完整名称中都会保留”</a:t>
            </a:r>
            <a:r>
              <a:rPr lang="en-US" altLang="zh-CN" dirty="0"/>
              <a:t>Linux“</a:t>
            </a:r>
            <a:r>
              <a:rPr lang="zh-CN" altLang="en-US" dirty="0"/>
              <a:t>的字样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除了上面提到发行版本，同学们还听说过或接触过哪些</a:t>
            </a:r>
            <a:r>
              <a:rPr lang="en-US" altLang="zh-CN" dirty="0"/>
              <a:t>Linux</a:t>
            </a:r>
            <a:r>
              <a:rPr lang="zh-CN" altLang="en-US" dirty="0"/>
              <a:t>发行版本？</a:t>
            </a:r>
            <a:endParaRPr lang="zh-CN" altLang="en-US" dirty="0"/>
          </a:p>
          <a:p>
            <a:pPr lvl="0">
              <a:buChar char="•"/>
            </a:pPr>
            <a:r>
              <a:rPr lang="en-US" altLang="zh-CN" dirty="0"/>
              <a:t>Ubuntu</a:t>
            </a:r>
            <a:r>
              <a:rPr lang="zh-CN" altLang="en-US" dirty="0"/>
              <a:t>、红旗（</a:t>
            </a:r>
            <a:r>
              <a:rPr lang="en-US" altLang="zh-CN" dirty="0"/>
              <a:t>Red Flag</a:t>
            </a:r>
            <a:r>
              <a:rPr lang="zh-CN" altLang="en-US" dirty="0"/>
              <a:t>）、</a:t>
            </a:r>
            <a:r>
              <a:rPr lang="en-US" altLang="zh-CN" dirty="0"/>
              <a:t>Mandriva</a:t>
            </a:r>
            <a:r>
              <a:rPr lang="zh-CN" altLang="en-US" dirty="0"/>
              <a:t>、</a:t>
            </a:r>
            <a:r>
              <a:rPr lang="en-US" altLang="zh-CN" dirty="0"/>
              <a:t>Gentoo</a:t>
            </a:r>
            <a:r>
              <a:rPr lang="zh-CN" altLang="en-US" dirty="0"/>
              <a:t>，</a:t>
            </a:r>
            <a:r>
              <a:rPr lang="en-US" altLang="zh-CN" dirty="0"/>
              <a:t>Centos</a:t>
            </a:r>
            <a:endParaRPr lang="en-US" altLang="zh-CN" dirty="0"/>
          </a:p>
          <a:p>
            <a:pPr lvl="0">
              <a:buChar char="•"/>
            </a:pPr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Centos</a:t>
            </a:r>
            <a:r>
              <a:rPr lang="zh-CN" altLang="en-US" dirty="0"/>
              <a:t>相当于“翻版”的</a:t>
            </a:r>
            <a:r>
              <a:rPr lang="en-US" altLang="zh-CN" dirty="0"/>
              <a:t>RHEL,</a:t>
            </a:r>
            <a:r>
              <a:rPr lang="zh-CN" altLang="en-US" dirty="0"/>
              <a:t>可以理解为就是把</a:t>
            </a:r>
            <a:r>
              <a:rPr lang="en-US" altLang="zh-CN" dirty="0"/>
              <a:t>Red Hat</a:t>
            </a:r>
            <a:r>
              <a:rPr lang="zh-CN" altLang="en-US" dirty="0"/>
              <a:t>的</a:t>
            </a:r>
            <a:r>
              <a:rPr lang="en-US" altLang="zh-CN" dirty="0"/>
              <a:t>logo</a:t>
            </a:r>
            <a:r>
              <a:rPr lang="zh-CN" altLang="en-US" dirty="0"/>
              <a:t>换成了</a:t>
            </a:r>
            <a:r>
              <a:rPr lang="en-US" altLang="zh-CN" dirty="0"/>
              <a:t>CentOS</a:t>
            </a:r>
            <a:r>
              <a:rPr lang="zh-CN" altLang="en-US" dirty="0"/>
              <a:t>的</a:t>
            </a:r>
            <a:r>
              <a:rPr lang="en-US" altLang="zh-CN" dirty="0"/>
              <a:t>logo</a:t>
            </a:r>
            <a:r>
              <a:rPr lang="zh-CN" altLang="en-US" dirty="0"/>
              <a:t>，最新版本是</a:t>
            </a:r>
            <a:r>
              <a:rPr lang="en-US" altLang="zh-CN" dirty="0"/>
              <a:t>CentOS6.0</a:t>
            </a:r>
            <a:endParaRPr lang="zh-CN" altLang="en-US" dirty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0"/>
            <a:ext cx="10515600" cy="1325563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172" y="3128487"/>
            <a:ext cx="904621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操作系统安装</a:t>
            </a:r>
            <a:endParaRPr lang="zh-CN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"/>
          <p:cNvSpPr>
            <a:spLocks noGrp="1"/>
          </p:cNvSpPr>
          <p:nvPr>
            <p:ph type="title"/>
          </p:nvPr>
        </p:nvSpPr>
        <p:spPr>
          <a:xfrm>
            <a:off x="695960" y="21177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发行版本</a:t>
            </a: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962660" y="1144588"/>
            <a:ext cx="8229600" cy="5076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rtl="0" eaLnBrk="0" hangingPunct="0">
              <a:spcBef>
                <a:spcPts val="67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kern="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Linux</a:t>
            </a:r>
            <a:r>
              <a:rPr kumimoji="0" lang="zh-CN" altLang="en-US" sz="2800" b="1" kern="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发行版本构成</a:t>
            </a:r>
            <a:endParaRPr kumimoji="0" lang="zh-CN" altLang="en-US" sz="2800" b="1" kern="0" cap="none" spc="0" normalizeH="0" baseline="0" noProof="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基于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Linux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内核的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类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Unix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操作系统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内核 ＋ 各种自由软件 ＝ 完整的操作系统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defTabSz="914400" rtl="0" eaLnBrk="0" hangingPunct="0">
              <a:spcBef>
                <a:spcPts val="67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发行版的名称、版本由发行厂商决定</a:t>
            </a:r>
            <a:endParaRPr kumimoji="0" lang="zh-CN" altLang="en-US" sz="2800" b="1" kern="0" cap="none" spc="0" normalizeH="0" baseline="0" noProof="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 Hat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Enterprise Linux 6/7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，由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 Hat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公司发布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Linux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Enterprise 11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，由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Novell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公司发布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Debian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Linux 6.0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，由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Debian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社区发布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Ubuntu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Linux 18.04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，由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Ubuntu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社区发布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11"/>
          <p:cNvSpPr>
            <a:spLocks noGrp="1"/>
          </p:cNvSpPr>
          <p:nvPr>
            <p:ph idx="1"/>
          </p:nvPr>
        </p:nvSpPr>
        <p:spPr>
          <a:xfrm>
            <a:off x="740728" y="1083945"/>
            <a:ext cx="8229600" cy="5075238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Red Hat</a:t>
            </a:r>
            <a:r>
              <a:rPr lang="zh-CN" altLang="en-US" dirty="0">
                <a:latin typeface="+mn-lt"/>
                <a:ea typeface="+mn-ea"/>
                <a:cs typeface="+mn-cs"/>
              </a:rPr>
              <a:t>企业版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Red Hat Enterprise Linux </a:t>
            </a:r>
            <a:r>
              <a:rPr lang="zh-CN" altLang="en-US" dirty="0">
                <a:latin typeface="+mn-lt"/>
                <a:ea typeface="+mn-ea"/>
              </a:rPr>
              <a:t>（简称</a:t>
            </a:r>
            <a:r>
              <a:rPr lang="en-US" altLang="zh-CN" dirty="0">
                <a:latin typeface="+mn-lt"/>
                <a:ea typeface="+mn-ea"/>
              </a:rPr>
              <a:t>RHEL</a:t>
            </a:r>
            <a:r>
              <a:rPr lang="zh-CN" altLang="en-US" dirty="0">
                <a:latin typeface="+mn-lt"/>
                <a:ea typeface="+mn-ea"/>
              </a:rPr>
              <a:t>）</a:t>
            </a:r>
            <a:endParaRPr lang="en-US" altLang="zh-CN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http://www.redhat.com</a:t>
            </a: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Fedora</a:t>
            </a:r>
            <a:r>
              <a:rPr lang="zh-CN" altLang="en-US" dirty="0">
                <a:latin typeface="+mn-lt"/>
                <a:ea typeface="+mn-ea"/>
                <a:cs typeface="+mn-cs"/>
              </a:rPr>
              <a:t>社区版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由</a:t>
            </a:r>
            <a:r>
              <a:rPr lang="en-US" altLang="zh-CN" dirty="0">
                <a:latin typeface="+mn-lt"/>
                <a:ea typeface="+mn-ea"/>
              </a:rPr>
              <a:t>Red Hat</a:t>
            </a:r>
            <a:r>
              <a:rPr lang="zh-CN" altLang="en-US" dirty="0">
                <a:latin typeface="+mn-lt"/>
                <a:ea typeface="+mn-ea"/>
              </a:rPr>
              <a:t>资助的社区维护</a:t>
            </a:r>
            <a:r>
              <a:rPr lang="en-US" altLang="zh-CN" dirty="0">
                <a:latin typeface="+mn-lt"/>
                <a:ea typeface="+mn-ea"/>
              </a:rPr>
              <a:t>,</a:t>
            </a:r>
            <a:r>
              <a:rPr lang="zh-CN" altLang="en-US" dirty="0">
                <a:latin typeface="+mn-lt"/>
                <a:ea typeface="+mn-ea"/>
              </a:rPr>
              <a:t>定位于个人桌面用户</a:t>
            </a:r>
            <a:endParaRPr lang="en-US" altLang="zh-CN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http://fedoraproject.org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26626" name="标题 12"/>
          <p:cNvSpPr>
            <a:spLocks noGrp="1"/>
          </p:cNvSpPr>
          <p:nvPr>
            <p:ph type="title"/>
          </p:nvPr>
        </p:nvSpPr>
        <p:spPr>
          <a:xfrm>
            <a:off x="542290" y="19208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红帽系列</a:t>
            </a:r>
            <a:r>
              <a:rPr lang="en-US" altLang="zh-CN" dirty="0"/>
              <a:t>Linux</a:t>
            </a:r>
            <a:r>
              <a:rPr lang="zh-CN" altLang="en-US" dirty="0"/>
              <a:t>发行版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6627" name="图片 4" descr="Fedora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6893" y="4227513"/>
            <a:ext cx="2214562" cy="9794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6628" name="组合 6"/>
          <p:cNvGrpSpPr/>
          <p:nvPr/>
        </p:nvGrpSpPr>
        <p:grpSpPr>
          <a:xfrm>
            <a:off x="2759710" y="3788728"/>
            <a:ext cx="1906588" cy="1887177"/>
            <a:chOff x="1571625" y="4786313"/>
            <a:chExt cx="2208287" cy="1887177"/>
          </a:xfrm>
        </p:grpSpPr>
        <p:pic>
          <p:nvPicPr>
            <p:cNvPr id="26629" name="图片 3" descr="redha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1625" y="4786313"/>
              <a:ext cx="2190750" cy="18573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6630" name="矩形 5"/>
            <p:cNvSpPr/>
            <p:nvPr/>
          </p:nvSpPr>
          <p:spPr>
            <a:xfrm>
              <a:off x="3059832" y="6305190"/>
              <a:ext cx="720080" cy="3683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marL="95250" algn="ctr"/>
              <a:endPara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11"/>
          <p:cNvSpPr>
            <a:spLocks noGrp="1"/>
          </p:cNvSpPr>
          <p:nvPr>
            <p:ph idx="1"/>
          </p:nvPr>
        </p:nvSpPr>
        <p:spPr>
          <a:xfrm>
            <a:off x="808038" y="108521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CentOS</a:t>
            </a:r>
            <a:r>
              <a:rPr lang="zh-CN" altLang="en-US" dirty="0">
                <a:latin typeface="+mn-lt"/>
                <a:ea typeface="+mn-ea"/>
                <a:cs typeface="+mn-cs"/>
              </a:rPr>
              <a:t>社区版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</a:rPr>
              <a:t>Community Enterprise Operating System</a:t>
            </a:r>
            <a:r>
              <a:rPr lang="zh-CN" altLang="en-US" dirty="0">
                <a:latin typeface="+mn-lt"/>
                <a:ea typeface="+mn-ea"/>
              </a:rPr>
              <a:t>（社区企业操作系统</a:t>
            </a:r>
            <a:r>
              <a:rPr lang="zh-CN" dirty="0">
                <a:latin typeface="+mn-lt"/>
                <a:ea typeface="+mn-ea"/>
              </a:rPr>
              <a:t>）</a:t>
            </a:r>
            <a:endParaRPr lang="zh-CN" dirty="0">
              <a:latin typeface="+mn-lt"/>
              <a:ea typeface="+mn-ea"/>
            </a:endParaRPr>
          </a:p>
          <a:p>
            <a:pPr lvl="1"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</a:rPr>
              <a:t>http://www.centos.org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28674" name="标题 12"/>
          <p:cNvSpPr>
            <a:spLocks noGrp="1"/>
          </p:cNvSpPr>
          <p:nvPr>
            <p:ph type="title"/>
          </p:nvPr>
        </p:nvSpPr>
        <p:spPr>
          <a:xfrm>
            <a:off x="619125" y="23082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红帽系列</a:t>
            </a:r>
            <a:r>
              <a:rPr lang="en-US" altLang="zh-CN" dirty="0"/>
              <a:t>Linux</a:t>
            </a:r>
            <a:r>
              <a:rPr lang="zh-CN" altLang="en-US" dirty="0"/>
              <a:t>发行版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28675" name="图片 3" descr="cento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671" y="3086683"/>
            <a:ext cx="2951162" cy="1128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安装虚拟机软件</a:t>
            </a:r>
            <a:r>
              <a:rPr lang="en-US" altLang="zh-CN"/>
              <a:t>vmware workstation</a:t>
            </a:r>
            <a:endParaRPr lang="en-US" altLang="zh-CN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1595" y="1466215"/>
            <a:ext cx="4791075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2"/>
          <p:cNvSpPr>
            <a:spLocks noGrp="1"/>
          </p:cNvSpPr>
          <p:nvPr>
            <p:ph type="title"/>
          </p:nvPr>
        </p:nvSpPr>
        <p:spPr>
          <a:xfrm>
            <a:off x="695325" y="20161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安装系统</a:t>
            </a:r>
            <a:endParaRPr lang="zh-CN" altLang="en-US" dirty="0"/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>
          <a:xfrm>
            <a:off x="956628" y="1047115"/>
            <a:ext cx="85010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安装步骤</a:t>
            </a:r>
            <a:endParaRPr kumimoji="0" lang="zh-CN" altLang="en-US" sz="280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插入安装光盘，引导安装程序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设置主机引导设备为光盘驱动器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从安装光盘启动主机 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L="914400" marR="0" lvl="1" indent="-45720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检测安装光盘的完整性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L="914400" marR="0" lvl="1" indent="-45720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配置安装程序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选择安装过程显示语言、键盘类型、初始化磁盘、分区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设置网络地址、系统时区、管理员口令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定制要安装的软件包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L="914400" marR="0" lvl="1" indent="-45720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复制文件并完成安装过程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L="1314450" marR="0" lvl="2" indent="-457200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需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15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～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30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分钟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L="1314450" marR="0" lvl="2" indent="-457200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eriod"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>
          <a:xfrm>
            <a:off x="837248" y="114300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树型目录</a:t>
            </a:r>
            <a:r>
              <a:rPr lang="zh-CN" altLang="en-US">
                <a:latin typeface="+mn-lt"/>
                <a:ea typeface="+mn-ea"/>
                <a:cs typeface="+mn-cs"/>
              </a:rPr>
              <a:t>结</a:t>
            </a:r>
            <a:r>
              <a:rPr lang="zh-CN" altLang="en-US" smtClean="0">
                <a:latin typeface="+mn-lt"/>
                <a:ea typeface="+mn-ea"/>
                <a:cs typeface="+mn-cs"/>
              </a:rPr>
              <a:t>构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最顶层：根目录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0962" name="标题 2"/>
          <p:cNvSpPr>
            <a:spLocks noGrp="1"/>
          </p:cNvSpPr>
          <p:nvPr>
            <p:ph type="title"/>
          </p:nvPr>
        </p:nvSpPr>
        <p:spPr>
          <a:xfrm>
            <a:off x="494665" y="21177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目录结构</a:t>
            </a:r>
            <a:endParaRPr lang="zh-CN" altLang="en-US" dirty="0"/>
          </a:p>
        </p:txBody>
      </p:sp>
      <p:pic>
        <p:nvPicPr>
          <p:cNvPr id="40963" name="Picture 2" descr="Linux系统管理-SG-图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" y="2123123"/>
            <a:ext cx="7786688" cy="3338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内容占位符 1"/>
          <p:cNvSpPr>
            <a:spLocks noGrp="1"/>
          </p:cNvSpPr>
          <p:nvPr>
            <p:ph idx="1"/>
          </p:nvPr>
        </p:nvSpPr>
        <p:spPr>
          <a:xfrm>
            <a:off x="995998" y="117919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uname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marL="742950" lvl="2" indent="-342900">
              <a:spcBef>
                <a:spcPts val="675"/>
              </a:spcBef>
              <a:buClr>
                <a:schemeClr val="accent1"/>
              </a:buClr>
              <a:buFont typeface="Wingdings" panose="05000000000000000000" charset="0"/>
              <a:buChar char=""/>
            </a:pPr>
            <a:r>
              <a:rPr lang="zh-CN" altLang="en-US" sz="2400" dirty="0">
                <a:latin typeface="+mn-lt"/>
                <a:ea typeface="+mn-ea"/>
              </a:rPr>
              <a:t>查看系统相关信息</a:t>
            </a:r>
            <a:endParaRPr lang="en-US" altLang="zh-CN" sz="2400" dirty="0">
              <a:latin typeface="+mn-lt"/>
              <a:ea typeface="+mn-ea"/>
            </a:endParaRPr>
          </a:p>
          <a:p>
            <a:pPr marL="742950" lvl="2" indent="-342900">
              <a:spcBef>
                <a:spcPts val="675"/>
              </a:spcBef>
              <a:buClr>
                <a:schemeClr val="accent1"/>
              </a:buClr>
              <a:buFont typeface="Wingdings" panose="05000000000000000000" charset="0"/>
              <a:buChar char=""/>
            </a:pPr>
            <a:r>
              <a:rPr lang="zh-CN" altLang="en-US" sz="2400" dirty="0">
                <a:latin typeface="+mn-lt"/>
                <a:ea typeface="+mn-ea"/>
              </a:rPr>
              <a:t>常用命令选项</a:t>
            </a:r>
            <a:r>
              <a:rPr lang="zh-CN" altLang="en-US" dirty="0">
                <a:latin typeface="+mn-lt"/>
                <a:ea typeface="+mn-ea"/>
              </a:rPr>
              <a:t>：</a:t>
            </a:r>
            <a:endParaRPr lang="en-US" altLang="zh-CN" dirty="0">
              <a:latin typeface="+mn-lt"/>
              <a:ea typeface="+mn-ea"/>
            </a:endParaRPr>
          </a:p>
          <a:p>
            <a:pPr marL="1123950" lvl="3" indent="-266700">
              <a:spcBef>
                <a:spcPts val="675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  <a:latin typeface="+mn-lt"/>
                <a:ea typeface="宋体" panose="02010600030101010101" pitchFamily="2" charset="-122"/>
              </a:rPr>
              <a:t>-a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宋体" panose="02010600030101010101" pitchFamily="2" charset="-122"/>
              </a:rPr>
              <a:t>：显示主机名、内核版本、硬件平台等详细信息</a:t>
            </a:r>
            <a:endParaRPr lang="en-US" altLang="zh-CN" dirty="0">
              <a:solidFill>
                <a:schemeClr val="tx2"/>
              </a:solidFill>
              <a:latin typeface="+mn-lt"/>
              <a:ea typeface="宋体" panose="02010600030101010101" pitchFamily="2" charset="-122"/>
            </a:endParaRPr>
          </a:p>
          <a:p>
            <a:pPr marL="1123950" lvl="3" indent="-266700">
              <a:spcBef>
                <a:spcPts val="675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-r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：显示内核版本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3010" name="标题 2"/>
          <p:cNvSpPr>
            <a:spLocks noGrp="1"/>
          </p:cNvSpPr>
          <p:nvPr>
            <p:ph type="title"/>
          </p:nvPr>
        </p:nvSpPr>
        <p:spPr>
          <a:xfrm>
            <a:off x="734060" y="16224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查看系统内核信息</a:t>
            </a:r>
            <a:r>
              <a:rPr lang="en-US" altLang="zh-CN" dirty="0"/>
              <a:t>——uname</a:t>
            </a:r>
            <a:endParaRPr lang="zh-CN" altLang="en-US" dirty="0"/>
          </a:p>
        </p:txBody>
      </p:sp>
      <p:sp>
        <p:nvSpPr>
          <p:cNvPr id="7" name="AutoShape 17"/>
          <p:cNvSpPr/>
          <p:nvPr/>
        </p:nvSpPr>
        <p:spPr>
          <a:xfrm>
            <a:off x="1395730" y="3716338"/>
            <a:ext cx="8101013" cy="1000125"/>
          </a:xfrm>
          <a:prstGeom prst="roundRect">
            <a:avLst>
              <a:gd name="adj" fmla="val 146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uname -r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2.6.18-194.el5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查看磁盘和内存使用情况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fdisk -l </a:t>
            </a:r>
            <a:r>
              <a:rPr lang="zh-CN" altLang="en-US"/>
              <a:t>查看分区信息</a:t>
            </a: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</a:rPr>
              <a:t>df -hT</a:t>
            </a:r>
            <a:r>
              <a:rPr lang="en-US" altLang="zh-CN"/>
              <a:t>  查看</a:t>
            </a:r>
            <a:r>
              <a:rPr lang="zh-CN" altLang="en-US"/>
              <a:t>分区文件系统及</a:t>
            </a:r>
            <a:r>
              <a:rPr lang="en-US" altLang="zh-CN"/>
              <a:t>空间使用情况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free -m</a:t>
            </a:r>
            <a:r>
              <a:rPr lang="en-US" altLang="zh-CN"/>
              <a:t>  </a:t>
            </a:r>
            <a:r>
              <a:rPr lang="zh-CN" altLang="en-US"/>
              <a:t>查看内存使用情况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1"/>
          <p:cNvSpPr>
            <a:spLocks noGrp="1"/>
          </p:cNvSpPr>
          <p:nvPr>
            <p:ph idx="1"/>
          </p:nvPr>
        </p:nvSpPr>
        <p:spPr>
          <a:xfrm>
            <a:off x="849313" y="119761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dirty="0">
                <a:latin typeface="+mn-lt"/>
                <a:ea typeface="+mn-ea"/>
                <a:cs typeface="+mn-cs"/>
              </a:rPr>
              <a:t>[root@centos7 ~]# ip addr</a:t>
            </a:r>
            <a:endParaRPr dirty="0">
              <a:latin typeface="+mn-lt"/>
              <a:ea typeface="+mn-ea"/>
              <a:cs typeface="+mn-cs"/>
            </a:endParaRPr>
          </a:p>
          <a:p>
            <a:pPr marL="457200" lvl="1" indent="0">
              <a:spcBef>
                <a:spcPts val="475"/>
              </a:spcBef>
              <a:buNone/>
            </a:pP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5058" name="标题 2"/>
          <p:cNvSpPr>
            <a:spLocks noGrp="1"/>
          </p:cNvSpPr>
          <p:nvPr>
            <p:ph type="title"/>
          </p:nvPr>
        </p:nvSpPr>
        <p:spPr>
          <a:xfrm>
            <a:off x="587375" y="28098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查看系统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r>
              <a:rPr lang="en-US" altLang="zh-CN" dirty="0"/>
              <a:t>——</a:t>
            </a:r>
            <a:r>
              <a:rPr lang="en-US" dirty="0"/>
              <a:t>ip addr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605" y="1904365"/>
            <a:ext cx="9887585" cy="2814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1"/>
          <p:cNvSpPr>
            <a:spLocks noGrp="1"/>
          </p:cNvSpPr>
          <p:nvPr>
            <p:ph idx="1"/>
          </p:nvPr>
        </p:nvSpPr>
        <p:spPr>
          <a:xfrm>
            <a:off x="849313" y="119761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zh-CN" dirty="0">
                <a:latin typeface="+mn-lt"/>
                <a:ea typeface="+mn-ea"/>
              </a:rPr>
              <a:t>安装网络工具包</a:t>
            </a:r>
            <a:endParaRPr lang="zh-CN" altLang="zh-CN" dirty="0">
              <a:latin typeface="+mn-lt"/>
              <a:ea typeface="+mn-ea"/>
            </a:endParaRPr>
          </a:p>
          <a:p>
            <a:pPr lvl="1"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</a:rPr>
              <a:t>[root@centos7 ~]#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 yum install net-tools  -y</a:t>
            </a: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</a:rPr>
              <a:t>[root@centos7 ~]#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ifconfig</a:t>
            </a:r>
            <a:endParaRPr lang="en-US" altLang="zh-CN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5058" name="标题 2"/>
          <p:cNvSpPr>
            <a:spLocks noGrp="1"/>
          </p:cNvSpPr>
          <p:nvPr>
            <p:ph type="title"/>
          </p:nvPr>
        </p:nvSpPr>
        <p:spPr>
          <a:xfrm>
            <a:off x="587375" y="28098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查看系统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r>
              <a:rPr lang="en-US" altLang="zh-CN" dirty="0"/>
              <a:t>——ifconfig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285" y="2579370"/>
            <a:ext cx="5212715" cy="2537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85" y="5194300"/>
            <a:ext cx="5083175" cy="131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793433" y="1104900"/>
            <a:ext cx="85010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了解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Linux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系统的组成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熟悉常见的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Linux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发行版本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熟悉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Linux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中的硬盘分区和文件系统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学会安装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Linux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操作系统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"/>
              <a:defRPr/>
            </a:pPr>
            <a:endParaRPr kumimoji="0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532130" y="26003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dirty="0"/>
              <a:t>本章内容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内容占位符 1"/>
          <p:cNvSpPr>
            <a:spLocks noGrp="1"/>
          </p:cNvSpPr>
          <p:nvPr>
            <p:ph idx="1"/>
          </p:nvPr>
        </p:nvSpPr>
        <p:spPr>
          <a:xfrm>
            <a:off x="1023303" y="126238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设置网络接口的</a:t>
            </a:r>
            <a:r>
              <a:rPr lang="en-US" altLang="zh-CN" dirty="0">
                <a:latin typeface="+mn-lt"/>
                <a:ea typeface="+mn-ea"/>
                <a:cs typeface="+mn-cs"/>
              </a:rPr>
              <a:t>ip</a:t>
            </a:r>
            <a:r>
              <a:rPr lang="zh-CN" altLang="en-US" dirty="0">
                <a:latin typeface="+mn-lt"/>
                <a:ea typeface="+mn-ea"/>
                <a:cs typeface="+mn-cs"/>
              </a:rPr>
              <a:t>地址、子网掩码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格式：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ifconfig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网络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接口名 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ip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地址 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[netmask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子网掩码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</a:rPr>
              <a:t>                 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ifconfig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网络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接口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名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ip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地址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[/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掩码长度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r>
              <a:rPr lang="en-US" altLang="zh-CN" dirty="0">
                <a:latin typeface="+mn-lt"/>
                <a:ea typeface="+mn-ea"/>
              </a:rPr>
              <a:t> </a:t>
            </a: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675"/>
              </a:spcBef>
              <a:buFont typeface="Wingdings" panose="05000000000000000000" pitchFamily="2" charset="2"/>
              <a:buChar char=""/>
            </a:pPr>
            <a:r>
              <a:rPr lang="zh-CN" altLang="en-US" dirty="0">
                <a:latin typeface="+mn-lt"/>
                <a:ea typeface="+mn-ea"/>
                <a:cs typeface="+mn-cs"/>
              </a:rPr>
              <a:t>禁用或者重新激活网卡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475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+mn-ea"/>
              </a:rPr>
              <a:t>格式：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ifconfig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网络接口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名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up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+mn-lt"/>
                <a:ea typeface="+mn-ea"/>
              </a:rPr>
              <a:t>		           ifconfig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网络接口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名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down</a:t>
            </a:r>
            <a:r>
              <a:rPr lang="en-US" altLang="zh-CN" dirty="0">
                <a:latin typeface="+mn-lt"/>
                <a:ea typeface="+mn-ea"/>
              </a:rPr>
              <a:t> </a:t>
            </a: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675"/>
              </a:spcBef>
              <a:buChar char="•"/>
            </a:pPr>
            <a:endParaRPr lang="zh-CN" altLang="en-US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lvl="1">
              <a:spcBef>
                <a:spcPts val="475"/>
              </a:spcBef>
            </a:pPr>
            <a:endParaRPr lang="en-US" altLang="zh-CN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7106" name="标题 2"/>
          <p:cNvSpPr>
            <a:spLocks noGrp="1"/>
          </p:cNvSpPr>
          <p:nvPr>
            <p:ph type="title"/>
          </p:nvPr>
        </p:nvSpPr>
        <p:spPr>
          <a:xfrm>
            <a:off x="761365" y="31718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设置网络接口参数</a:t>
            </a:r>
            <a:r>
              <a:rPr lang="en-US" altLang="zh-CN" dirty="0"/>
              <a:t>——ifconfig</a:t>
            </a:r>
            <a:endParaRPr lang="zh-CN" altLang="en-US" dirty="0"/>
          </a:p>
        </p:txBody>
      </p:sp>
      <p:sp>
        <p:nvSpPr>
          <p:cNvPr id="7" name="AutoShape 17"/>
          <p:cNvSpPr/>
          <p:nvPr/>
        </p:nvSpPr>
        <p:spPr>
          <a:xfrm>
            <a:off x="1223645" y="4297045"/>
            <a:ext cx="8964295" cy="1274445"/>
          </a:xfrm>
          <a:prstGeom prst="roundRect">
            <a:avLst>
              <a:gd name="adj" fmla="val 146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ifconfig eno16777736 192.168.1.166 netmask 255.255.255.0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ifconfig eno16777736 192.168.1.33/24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内容占位符 1"/>
          <p:cNvSpPr>
            <a:spLocks noGrp="1"/>
          </p:cNvSpPr>
          <p:nvPr>
            <p:ph idx="1"/>
          </p:nvPr>
        </p:nvSpPr>
        <p:spPr>
          <a:xfrm>
            <a:off x="690880" y="994410"/>
            <a:ext cx="11247120" cy="5143500"/>
          </a:xfrm>
        </p:spPr>
        <p:txBody>
          <a:bodyPr wrap="square" lIns="91440" tIns="45720" rIns="91440" bIns="45720" anchor="t">
            <a:normAutofit/>
          </a:bodyPr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/etc/sysconfig/network-scripts/ </a:t>
            </a:r>
            <a:r>
              <a:rPr lang="zh-CN" altLang="en-US" dirty="0">
                <a:latin typeface="+mn-lt"/>
                <a:ea typeface="+mn-ea"/>
                <a:cs typeface="+mn-cs"/>
              </a:rPr>
              <a:t>目录下的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ifcfg-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eno16777736</a:t>
            </a:r>
            <a:r>
              <a:rPr lang="zh-CN" altLang="en-US" dirty="0">
                <a:latin typeface="+mn-lt"/>
                <a:ea typeface="+mn-ea"/>
              </a:rPr>
              <a:t>：以太网卡的配置文件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[root@centos7 </a:t>
            </a:r>
            <a:r>
              <a:rPr lang="zh-CN" altLang="en-US">
                <a:latin typeface="+mn-lt"/>
                <a:ea typeface="+mn-ea"/>
                <a:cs typeface="+mn-cs"/>
              </a:rPr>
              <a:t>~]# </a:t>
            </a:r>
            <a:r>
              <a:rPr lang="zh-CN" altLang="en-US" smtClean="0">
                <a:latin typeface="+mn-lt"/>
                <a:ea typeface="+mn-ea"/>
                <a:cs typeface="+mn-cs"/>
              </a:rPr>
              <a:t>vi  </a:t>
            </a:r>
            <a:r>
              <a:rPr lang="zh-CN" altLang="en-US" dirty="0">
                <a:latin typeface="+mn-lt"/>
                <a:ea typeface="+mn-ea"/>
                <a:cs typeface="+mn-cs"/>
              </a:rPr>
              <a:t>/etc/sysconfig/network-scripts/ifcfg-eno16777736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457200" lvl="1" indent="0">
              <a:spcBef>
                <a:spcPts val="675"/>
              </a:spcBef>
              <a:buNone/>
            </a:pPr>
            <a:r>
              <a:rPr lang="zh-CN" altLang="en-US" dirty="0">
                <a:latin typeface="+mn-lt"/>
                <a:ea typeface="+mn-ea"/>
                <a:cs typeface="+mn-cs"/>
              </a:rPr>
              <a:t>TYPE="Ethernet"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457200" lvl="1" indent="0">
              <a:spcBef>
                <a:spcPts val="675"/>
              </a:spcBef>
              <a:buNone/>
            </a:pPr>
            <a:r>
              <a:rPr lang="zh-CN" altLang="en-US">
                <a:latin typeface="+mn-lt"/>
                <a:ea typeface="+mn-ea"/>
                <a:cs typeface="+mn-cs"/>
              </a:rPr>
              <a:t>BOOTPROTO</a:t>
            </a:r>
            <a:r>
              <a:rPr lang="zh-CN" altLang="en-US" smtClean="0">
                <a:latin typeface="+mn-lt"/>
                <a:ea typeface="+mn-ea"/>
                <a:cs typeface="+mn-cs"/>
              </a:rPr>
              <a:t>="none" 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457200" lvl="1" indent="0">
              <a:spcBef>
                <a:spcPts val="675"/>
              </a:spcBef>
              <a:buNone/>
            </a:pPr>
            <a:r>
              <a:rPr lang="zh-CN" altLang="en-US" dirty="0">
                <a:latin typeface="+mn-lt"/>
                <a:ea typeface="+mn-ea"/>
                <a:cs typeface="+mn-cs"/>
              </a:rPr>
              <a:t>ONBOOT="yes"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457200" lvl="1" indent="0">
              <a:spcBef>
                <a:spcPts val="675"/>
              </a:spcBef>
              <a:buNone/>
            </a:pPr>
            <a:r>
              <a:rPr lang="zh-CN" altLang="en-US" dirty="0">
                <a:latin typeface="+mn-lt"/>
                <a:ea typeface="+mn-ea"/>
                <a:cs typeface="+mn-cs"/>
              </a:rPr>
              <a:t>IPADDR0="192.168.1.188"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457200" lvl="1" indent="0">
              <a:spcBef>
                <a:spcPts val="675"/>
              </a:spcBef>
              <a:buNone/>
            </a:pPr>
            <a:r>
              <a:rPr lang="zh-CN" altLang="en-US" dirty="0">
                <a:latin typeface="+mn-lt"/>
                <a:ea typeface="+mn-ea"/>
                <a:cs typeface="+mn-cs"/>
              </a:rPr>
              <a:t>PREFIX0="24"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457200" lvl="1" indent="0">
              <a:spcBef>
                <a:spcPts val="675"/>
              </a:spcBef>
              <a:buNone/>
            </a:pPr>
            <a:r>
              <a:rPr lang="zh-CN" altLang="en-US" dirty="0">
                <a:latin typeface="+mn-lt"/>
                <a:ea typeface="+mn-ea"/>
                <a:cs typeface="+mn-cs"/>
              </a:rPr>
              <a:t>GATEWAY0="192.168.1.1"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457200" lvl="1" indent="0">
              <a:spcBef>
                <a:spcPts val="675"/>
              </a:spcBef>
              <a:buNone/>
            </a:pPr>
            <a:r>
              <a:rPr lang="zh-CN" altLang="en-US" dirty="0">
                <a:latin typeface="+mn-lt"/>
                <a:ea typeface="+mn-ea"/>
                <a:cs typeface="+mn-cs"/>
              </a:rPr>
              <a:t>DNS1="202.102.224.68"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457200" lvl="1" indent="0">
              <a:spcBef>
                <a:spcPts val="675"/>
              </a:spcBef>
              <a:buNone/>
            </a:pPr>
            <a:r>
              <a:rPr lang="zh-CN" altLang="en-US" dirty="0">
                <a:latin typeface="+mn-lt"/>
                <a:ea typeface="+mn-ea"/>
                <a:cs typeface="+mn-cs"/>
              </a:rPr>
              <a:t>DNS2="202.102.227.68"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457200" lvl="1" indent="0">
              <a:spcBef>
                <a:spcPts val="675"/>
              </a:spcBef>
              <a:buNone/>
            </a:pPr>
            <a:endParaRPr lang="zh-CN" altLang="en-US" dirty="0">
              <a:latin typeface="+mn-lt"/>
              <a:ea typeface="+mn-ea"/>
              <a:cs typeface="+mn-cs"/>
            </a:endParaRPr>
          </a:p>
          <a:p>
            <a:pPr marL="457200" lvl="1" indent="0">
              <a:spcBef>
                <a:spcPts val="675"/>
              </a:spcBef>
              <a:buNone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9154" name="标题 2"/>
          <p:cNvSpPr>
            <a:spLocks noGrp="1"/>
          </p:cNvSpPr>
          <p:nvPr>
            <p:ph type="title"/>
          </p:nvPr>
        </p:nvSpPr>
        <p:spPr>
          <a:xfrm>
            <a:off x="559435" y="20796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网络接口配置文件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719773" y="1170940"/>
            <a:ext cx="8501063" cy="5143500"/>
          </a:xfrm>
        </p:spPr>
        <p:txBody>
          <a:bodyPr vert="horz" wrap="square" lIns="91440" tIns="45720" rIns="91440" bIns="45720" anchor="t"/>
          <a:lstStyle/>
          <a:p>
            <a:pPr fontAlgn="base">
              <a:spcBef>
                <a:spcPts val="675"/>
              </a:spcBef>
              <a:buFont typeface="Wingdings" panose="05000000000000000000" pitchFamily="2" charset="2"/>
            </a:pPr>
            <a:r>
              <a:rPr lang="zh-CN" altLang="en-US" strike="noStrike" noProof="1">
                <a:latin typeface="+mn-lt"/>
                <a:ea typeface="+mn-ea"/>
                <a:cs typeface="+mn-cs"/>
              </a:rPr>
              <a:t>重启</a:t>
            </a:r>
            <a:r>
              <a:rPr lang="en-US" altLang="zh-CN" strike="noStrike" noProof="1">
                <a:latin typeface="+mn-lt"/>
                <a:ea typeface="+mn-ea"/>
                <a:cs typeface="+mn-cs"/>
              </a:rPr>
              <a:t>network</a:t>
            </a:r>
            <a:r>
              <a:rPr lang="zh-CN" altLang="en-US" strike="noStrike" noProof="1">
                <a:latin typeface="+mn-lt"/>
                <a:ea typeface="+mn-ea"/>
                <a:cs typeface="+mn-cs"/>
              </a:rPr>
              <a:t>网络服务</a:t>
            </a:r>
            <a:endParaRPr lang="zh-CN" altLang="en-US" strike="noStrike" noProof="1">
              <a:latin typeface="+mn-lt"/>
              <a:ea typeface="+mn-ea"/>
              <a:cs typeface="+mn-cs"/>
            </a:endParaRPr>
          </a:p>
          <a:p>
            <a:pPr lvl="1" fontAlgn="base">
              <a:spcBef>
                <a:spcPts val="675"/>
              </a:spcBef>
              <a:buFont typeface="Wingdings" panose="05000000000000000000" pitchFamily="2" charset="2"/>
            </a:pPr>
            <a:r>
              <a:rPr lang="en-US" altLang="zh-CN" strike="noStrike" noProof="1">
                <a:latin typeface="+mn-lt"/>
                <a:ea typeface="+mn-ea"/>
                <a:cs typeface="+mn-cs"/>
              </a:rPr>
              <a:t>systemctl restart </a:t>
            </a:r>
            <a:r>
              <a:rPr lang="en-US" altLang="zh-CN" b="1" strike="noStrike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network</a:t>
            </a:r>
            <a:endParaRPr lang="en-US" altLang="zh-CN" b="1" strike="noStrike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lvl="0" fontAlgn="base">
              <a:spcBef>
                <a:spcPts val="675"/>
              </a:spcBef>
              <a:buFont typeface="Wingdings" panose="05000000000000000000" pitchFamily="2" charset="2"/>
            </a:pPr>
            <a:r>
              <a:rPr lang="zh-CN" altLang="en-US">
                <a:latin typeface="+mn-lt"/>
                <a:ea typeface="+mn-ea"/>
                <a:cs typeface="+mn-cs"/>
                <a:sym typeface="+mn-ea"/>
              </a:rPr>
              <a:t>开启</a:t>
            </a:r>
            <a:r>
              <a:rPr lang="en-US" altLang="zh-CN">
                <a:latin typeface="+mn-lt"/>
                <a:ea typeface="+mn-ea"/>
                <a:cs typeface="+mn-cs"/>
                <a:sym typeface="+mn-ea"/>
              </a:rPr>
              <a:t>network</a:t>
            </a:r>
            <a:r>
              <a:rPr lang="zh-CN" altLang="en-US">
                <a:latin typeface="+mn-lt"/>
                <a:ea typeface="+mn-ea"/>
                <a:cs typeface="+mn-cs"/>
                <a:sym typeface="+mn-ea"/>
              </a:rPr>
              <a:t>网络服务</a:t>
            </a:r>
            <a:endParaRPr lang="en-US" altLang="zh-CN" b="1" strike="noStrike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lvl="1" fontAlgn="base">
              <a:spcBef>
                <a:spcPts val="675"/>
              </a:spcBef>
              <a:buFont typeface="Wingdings" panose="05000000000000000000" pitchFamily="2" charset="2"/>
            </a:pPr>
            <a:r>
              <a:rPr lang="en-US" altLang="zh-CN">
                <a:latin typeface="+mn-lt"/>
                <a:ea typeface="+mn-ea"/>
                <a:cs typeface="+mn-cs"/>
                <a:sym typeface="+mn-ea"/>
              </a:rPr>
              <a:t>systemctl start </a:t>
            </a:r>
            <a:r>
              <a:rPr lang="en-US" altLang="zh-CN" b="1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network</a:t>
            </a:r>
            <a:endParaRPr lang="en-US" altLang="zh-CN" b="1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fontAlgn="base">
              <a:spcBef>
                <a:spcPts val="675"/>
              </a:spcBef>
              <a:buFont typeface="Wingdings" panose="05000000000000000000" pitchFamily="2" charset="2"/>
            </a:pPr>
            <a:r>
              <a:rPr lang="zh-CN" altLang="en-US">
                <a:latin typeface="+mn-lt"/>
                <a:ea typeface="+mn-ea"/>
                <a:cs typeface="+mn-cs"/>
                <a:sym typeface="+mn-ea"/>
              </a:rPr>
              <a:t>关闭</a:t>
            </a:r>
            <a:r>
              <a:rPr lang="en-US" altLang="zh-CN">
                <a:latin typeface="+mn-lt"/>
                <a:ea typeface="+mn-ea"/>
                <a:cs typeface="+mn-cs"/>
                <a:sym typeface="+mn-ea"/>
              </a:rPr>
              <a:t>network</a:t>
            </a:r>
            <a:r>
              <a:rPr lang="zh-CN" altLang="en-US">
                <a:latin typeface="+mn-lt"/>
                <a:ea typeface="+mn-ea"/>
                <a:cs typeface="+mn-cs"/>
                <a:sym typeface="+mn-ea"/>
              </a:rPr>
              <a:t>网络服务</a:t>
            </a:r>
            <a:endParaRPr lang="en-US" altLang="zh-CN" b="1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1" fontAlgn="base">
              <a:spcBef>
                <a:spcPts val="675"/>
              </a:spcBef>
              <a:buFont typeface="Wingdings" panose="05000000000000000000" pitchFamily="2" charset="2"/>
            </a:pPr>
            <a:r>
              <a:rPr lang="en-US" altLang="zh-CN">
                <a:latin typeface="+mn-lt"/>
                <a:ea typeface="+mn-ea"/>
                <a:cs typeface="+mn-cs"/>
                <a:sym typeface="+mn-ea"/>
              </a:rPr>
              <a:t>systemctl stop </a:t>
            </a:r>
            <a:r>
              <a:rPr lang="en-US" altLang="zh-CN" b="1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network</a:t>
            </a:r>
            <a:endParaRPr lang="en-US" altLang="zh-CN" b="1" strike="noStrike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fontAlgn="base">
              <a:spcBef>
                <a:spcPts val="675"/>
              </a:spcBef>
              <a:buFont typeface="Wingdings" panose="05000000000000000000" pitchFamily="2" charset="2"/>
            </a:pPr>
            <a:endParaRPr lang="en-US" altLang="zh-CN" strike="noStrike" noProof="1">
              <a:latin typeface="+mn-lt"/>
              <a:ea typeface="+mn-ea"/>
              <a:cs typeface="+mn-cs"/>
            </a:endParaRPr>
          </a:p>
          <a:p>
            <a:pPr fontAlgn="base">
              <a:spcBef>
                <a:spcPts val="675"/>
              </a:spcBef>
              <a:buFont typeface="Wingdings" panose="05000000000000000000" pitchFamily="2" charset="2"/>
            </a:pPr>
            <a:endParaRPr lang="en-US" altLang="zh-CN" strike="noStrike" noProof="1">
              <a:latin typeface="+mn-lt"/>
              <a:ea typeface="+mn-ea"/>
              <a:cs typeface="+mn-cs"/>
            </a:endParaRPr>
          </a:p>
          <a:p>
            <a:pPr fontAlgn="base">
              <a:spcBef>
                <a:spcPts val="675"/>
              </a:spcBef>
              <a:buFont typeface="Wingdings" panose="05000000000000000000" pitchFamily="2" charset="2"/>
              <a:buNone/>
            </a:pPr>
            <a:endParaRPr lang="en-US" altLang="zh-CN" strike="noStrike" noProof="1">
              <a:latin typeface="+mn-lt"/>
              <a:ea typeface="+mn-ea"/>
              <a:cs typeface="+mn-cs"/>
            </a:endParaRPr>
          </a:p>
          <a:p>
            <a:pPr fontAlgn="base">
              <a:spcBef>
                <a:spcPts val="675"/>
              </a:spcBef>
              <a:buFont typeface="Wingdings" panose="05000000000000000000" pitchFamily="2" charset="2"/>
              <a:buNone/>
            </a:pPr>
            <a:endParaRPr lang="zh-CN" altLang="en-US" strike="noStrike" noProof="1">
              <a:latin typeface="+mn-lt"/>
              <a:ea typeface="+mn-ea"/>
              <a:cs typeface="+mn-cs"/>
            </a:endParaRPr>
          </a:p>
          <a:p>
            <a:pPr marL="0" indent="0" fontAlgn="base">
              <a:spcBef>
                <a:spcPts val="675"/>
              </a:spcBef>
              <a:buFont typeface="Wingdings" panose="05000000000000000000" pitchFamily="2" charset="2"/>
              <a:buNone/>
            </a:pPr>
            <a:endParaRPr lang="en-US" altLang="zh-CN" strike="noStrike" noProof="1">
              <a:latin typeface="+mn-lt"/>
              <a:ea typeface="+mn-ea"/>
              <a:cs typeface="+mn-cs"/>
            </a:endParaRPr>
          </a:p>
          <a:p>
            <a:pPr fontAlgn="base">
              <a:spcBef>
                <a:spcPts val="675"/>
              </a:spcBef>
              <a:buFont typeface="Wingdings" panose="05000000000000000000" pitchFamily="2" charset="2"/>
            </a:pPr>
            <a:endParaRPr lang="zh-CN" altLang="en-US" strike="noStrike" noProof="1">
              <a:latin typeface="+mn-lt"/>
              <a:ea typeface="+mn-ea"/>
              <a:cs typeface="+mn-cs"/>
            </a:endParaRPr>
          </a:p>
        </p:txBody>
      </p:sp>
      <p:sp>
        <p:nvSpPr>
          <p:cNvPr id="51202" name="标题 2"/>
          <p:cNvSpPr>
            <a:spLocks noGrp="1"/>
          </p:cNvSpPr>
          <p:nvPr>
            <p:ph type="title"/>
          </p:nvPr>
        </p:nvSpPr>
        <p:spPr>
          <a:xfrm>
            <a:off x="458470" y="18954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启用、禁用网络接口配置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图形化界面配置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[root@centos7 ~]# </a:t>
            </a:r>
            <a:r>
              <a:rPr lang="en-US" altLang="zh-CN" b="1">
                <a:solidFill>
                  <a:srgbClr val="FF0000"/>
                </a:solidFill>
              </a:rPr>
              <a:t>nmtui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86305"/>
            <a:ext cx="3147060" cy="3377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085" y="2237740"/>
            <a:ext cx="3284220" cy="33261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580" y="2237740"/>
            <a:ext cx="3987165" cy="33267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远程控制工具：</a:t>
            </a:r>
            <a:r>
              <a:rPr lang="en-US" altLang="zh-CN"/>
              <a:t>SecureCRT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安装</a:t>
            </a:r>
            <a:endParaRPr lang="zh-CN" altLang="zh-CN"/>
          </a:p>
          <a:p>
            <a:r>
              <a:rPr lang="zh-CN" altLang="zh-CN"/>
              <a:t>连接</a:t>
            </a:r>
            <a:endParaRPr lang="zh-CN" altLang="zh-CN"/>
          </a:p>
          <a:p>
            <a:r>
              <a:rPr lang="zh-CN" altLang="zh-CN"/>
              <a:t>配置</a:t>
            </a:r>
            <a:endParaRPr lang="zh-CN" altLang="zh-CN"/>
          </a:p>
          <a:p>
            <a:pPr lvl="1"/>
            <a:r>
              <a:rPr lang="zh-CN" altLang="zh-CN"/>
              <a:t>设置为</a:t>
            </a:r>
            <a:r>
              <a:rPr lang="en-US" altLang="zh-CN"/>
              <a:t>linux</a:t>
            </a:r>
            <a:r>
              <a:rPr lang="zh-CN" altLang="en-US"/>
              <a:t>终端颜色配置</a:t>
            </a:r>
            <a:endParaRPr lang="zh-CN" altLang="en-US"/>
          </a:p>
          <a:p>
            <a:pPr lvl="1"/>
            <a:r>
              <a:rPr lang="zh-CN" altLang="en-US"/>
              <a:t>设置回滚缓冲区</a:t>
            </a:r>
            <a:endParaRPr lang="zh-CN" altLang="en-US"/>
          </a:p>
          <a:p>
            <a:pPr lvl="1"/>
            <a:r>
              <a:rPr lang="zh-CN" altLang="zh-CN"/>
              <a:t>设置汉字编码为</a:t>
            </a:r>
            <a:r>
              <a:rPr lang="en-US" altLang="zh-CN"/>
              <a:t>utf-8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7030" y="1036955"/>
            <a:ext cx="3649345" cy="2694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0" y="3837940"/>
            <a:ext cx="3632200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关闭防火墙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关闭防火墙服务</a:t>
            </a:r>
            <a:endParaRPr lang="zh-CN" altLang="en-US"/>
          </a:p>
          <a:p>
            <a:pPr lvl="1"/>
            <a:r>
              <a:rPr lang="zh-CN" altLang="en-US"/>
              <a:t>sys</a:t>
            </a:r>
            <a:r>
              <a:rPr lang="en-US" altLang="zh-CN"/>
              <a:t>tem</a:t>
            </a:r>
            <a:r>
              <a:rPr lang="zh-CN" altLang="en-US"/>
              <a:t>ctl stop firewalld.service</a:t>
            </a:r>
            <a:endParaRPr lang="zh-CN" altLang="en-US"/>
          </a:p>
          <a:p>
            <a:r>
              <a:rPr lang="zh-CN" altLang="en-US"/>
              <a:t>禁止开机自动启动</a:t>
            </a:r>
            <a:endParaRPr lang="zh-CN" altLang="en-US"/>
          </a:p>
          <a:p>
            <a:pPr lvl="1"/>
            <a:r>
              <a:rPr lang="zh-CN" altLang="en-US"/>
              <a:t>systemctl disable firewalld.servic</a:t>
            </a:r>
            <a:r>
              <a:rPr lang="en-US" altLang="zh-CN"/>
              <a:t>e</a:t>
            </a:r>
            <a:endParaRPr lang="en-US" altLang="zh-CN"/>
          </a:p>
          <a:p>
            <a:pPr lvl="0"/>
            <a:r>
              <a:rPr lang="zh-CN" altLang="en-US"/>
              <a:t>查看防火墙状态</a:t>
            </a:r>
            <a:endParaRPr lang="zh-CN" altLang="en-US"/>
          </a:p>
          <a:p>
            <a:pPr lvl="1"/>
            <a:r>
              <a:rPr lang="zh-CN" altLang="en-US"/>
              <a:t>systemctl status firewalld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关闭</a:t>
            </a:r>
            <a:r>
              <a:rPr lang="en-US" altLang="zh-CN"/>
              <a:t>selinux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临时关闭SELinux</a:t>
            </a:r>
            <a:endParaRPr lang="zh-CN" altLang="en-US"/>
          </a:p>
          <a:p>
            <a:pPr lvl="1"/>
            <a:r>
              <a:rPr lang="zh-CN" altLang="en-US"/>
              <a:t>setenforce 0</a:t>
            </a:r>
            <a:endParaRPr lang="zh-CN" altLang="en-US"/>
          </a:p>
          <a:p>
            <a:r>
              <a:rPr lang="zh-CN" altLang="en-US"/>
              <a:t>vi /etc/selinux/config</a:t>
            </a:r>
            <a:endParaRPr lang="zh-CN" altLang="en-US"/>
          </a:p>
          <a:p>
            <a:pPr lvl="1"/>
            <a:r>
              <a:rPr lang="zh-CN" altLang="en-US"/>
              <a:t>把里边的一行改为SELINUX=disabled</a:t>
            </a:r>
            <a:endParaRPr lang="zh-CN" altLang="en-US"/>
          </a:p>
          <a:p>
            <a:pPr lvl="1"/>
            <a:r>
              <a:rPr lang="zh-CN" altLang="en-US"/>
              <a:t>改了之后保存，然后重启就可以了</a:t>
            </a:r>
            <a:endParaRPr lang="zh-CN" altLang="en-US"/>
          </a:p>
          <a:p>
            <a:pPr lvl="0"/>
            <a:r>
              <a:rPr lang="zh-CN" altLang="en-US"/>
              <a:t>查看SELinux状态</a:t>
            </a:r>
            <a:endParaRPr lang="zh-CN" altLang="en-US"/>
          </a:p>
          <a:p>
            <a:pPr lvl="1"/>
            <a:r>
              <a:rPr lang="zh-CN" altLang="en-US"/>
              <a:t>执行getenforce命令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AutoShape 17"/>
          <p:cNvSpPr/>
          <p:nvPr/>
        </p:nvSpPr>
        <p:spPr>
          <a:xfrm>
            <a:off x="1285240" y="1966278"/>
            <a:ext cx="8101013" cy="928687"/>
          </a:xfrm>
          <a:prstGeom prst="roundRect">
            <a:avLst>
              <a:gd name="adj" fmla="val 146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9394" name="AutoShape 17"/>
          <p:cNvSpPr/>
          <p:nvPr/>
        </p:nvSpPr>
        <p:spPr>
          <a:xfrm>
            <a:off x="1285240" y="3948748"/>
            <a:ext cx="8101013" cy="928687"/>
          </a:xfrm>
          <a:prstGeom prst="roundRect">
            <a:avLst>
              <a:gd name="adj" fmla="val 146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标题 2"/>
          <p:cNvSpPr>
            <a:spLocks noGrp="1"/>
          </p:cNvSpPr>
          <p:nvPr>
            <p:ph type="title"/>
          </p:nvPr>
        </p:nvSpPr>
        <p:spPr>
          <a:xfrm>
            <a:off x="623570" y="15271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关机及重启操作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396" name="内容占位符 1"/>
          <p:cNvSpPr>
            <a:spLocks noGrp="1"/>
          </p:cNvSpPr>
          <p:nvPr>
            <p:ph idx="1"/>
          </p:nvPr>
        </p:nvSpPr>
        <p:spPr>
          <a:xfrm>
            <a:off x="754698" y="115189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关机操作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shutdown</a:t>
            </a:r>
            <a:r>
              <a:rPr lang="zh-CN" altLang="en-US">
                <a:latin typeface="+mn-lt"/>
                <a:ea typeface="+mn-ea"/>
              </a:rPr>
              <a:t>、</a:t>
            </a:r>
            <a:r>
              <a:rPr lang="en-US" altLang="zh-CN" smtClean="0">
                <a:latin typeface="+mn-lt"/>
                <a:ea typeface="+mn-ea"/>
              </a:rPr>
              <a:t>poweroff</a:t>
            </a:r>
            <a:r>
              <a:rPr lang="zh-CN" altLang="en-US" smtClean="0">
                <a:latin typeface="+mn-lt"/>
                <a:ea typeface="+mn-ea"/>
              </a:rPr>
              <a:t>、</a:t>
            </a:r>
            <a:r>
              <a:rPr lang="en-US" altLang="zh-CN" smtClean="0">
                <a:latin typeface="+mn-lt"/>
                <a:ea typeface="+mn-ea"/>
              </a:rPr>
              <a:t>halt</a:t>
            </a:r>
            <a:endParaRPr lang="en-US" altLang="zh-CN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latin typeface="+mn-lt"/>
                <a:ea typeface="+mn-ea"/>
              </a:rPr>
              <a:t>   </a:t>
            </a:r>
            <a:r>
              <a:rPr lang="en-US" altLang="zh-CN" sz="1800" b="0" dirty="0">
                <a:latin typeface="+mn-lt"/>
                <a:ea typeface="+mn-ea"/>
              </a:rPr>
              <a:t>[root@localhost ~]#</a:t>
            </a:r>
            <a:r>
              <a:rPr lang="en-US" altLang="zh-CN" sz="1800" dirty="0">
                <a:latin typeface="+mn-lt"/>
                <a:ea typeface="+mn-ea"/>
              </a:rPr>
              <a:t>shutdown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</a:rPr>
              <a:t> -h </a:t>
            </a:r>
            <a:r>
              <a:rPr lang="en-US" altLang="zh-CN" sz="1800" dirty="0">
                <a:latin typeface="+mn-lt"/>
                <a:ea typeface="+mn-ea"/>
              </a:rPr>
              <a:t>now</a:t>
            </a:r>
            <a:endParaRPr lang="zh-CN" altLang="en-US" sz="1800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+mn-lt"/>
                <a:ea typeface="+mn-ea"/>
              </a:rPr>
              <a:t>    [root@localhost ~]#</a:t>
            </a:r>
            <a:r>
              <a:rPr lang="en-US" altLang="zh-CN" sz="1800" dirty="0">
                <a:latin typeface="+mn-lt"/>
                <a:ea typeface="+mn-ea"/>
              </a:rPr>
              <a:t>poweroff</a:t>
            </a:r>
            <a:endParaRPr lang="en-US" altLang="zh-CN" sz="1800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endParaRPr lang="en-US" altLang="zh-CN" sz="1800" dirty="0"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重启操作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shutdown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altLang="zh-CN" dirty="0">
                <a:latin typeface="+mn-lt"/>
                <a:ea typeface="+mn-ea"/>
              </a:rPr>
              <a:t>reboot</a:t>
            </a:r>
            <a:endParaRPr lang="en-US" altLang="zh-CN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+mn-lt"/>
                <a:ea typeface="+mn-ea"/>
              </a:rPr>
              <a:t>   </a:t>
            </a:r>
            <a:endParaRPr lang="en-US" altLang="zh-CN" sz="1800" b="0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+mn-lt"/>
                <a:ea typeface="+mn-ea"/>
              </a:rPr>
              <a:t>   [root@localhost ~]#</a:t>
            </a:r>
            <a:r>
              <a:rPr lang="en-US" altLang="zh-CN" sz="1800" dirty="0">
                <a:latin typeface="+mn-lt"/>
                <a:ea typeface="+mn-ea"/>
              </a:rPr>
              <a:t>shutdown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</a:rPr>
              <a:t> -r </a:t>
            </a:r>
            <a:r>
              <a:rPr lang="en-US" altLang="zh-CN" sz="1800" dirty="0">
                <a:latin typeface="+mn-lt"/>
                <a:ea typeface="+mn-ea"/>
              </a:rPr>
              <a:t>now</a:t>
            </a:r>
            <a:endParaRPr lang="en-US" altLang="zh-CN" sz="1800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+mn-lt"/>
                <a:ea typeface="+mn-ea"/>
              </a:rPr>
              <a:t>   [root@localhost ~]#</a:t>
            </a:r>
            <a:r>
              <a:rPr lang="en-US" altLang="zh-CN" sz="1800" dirty="0">
                <a:latin typeface="+mn-lt"/>
                <a:ea typeface="+mn-ea"/>
              </a:rPr>
              <a:t>reboot</a:t>
            </a:r>
            <a:endParaRPr lang="zh-CN" altLang="en-US" sz="1800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内容占位符 1"/>
          <p:cNvSpPr>
            <a:spLocks noGrp="1"/>
          </p:cNvSpPr>
          <p:nvPr>
            <p:ph idx="1"/>
          </p:nvPr>
        </p:nvSpPr>
        <p:spPr>
          <a:xfrm>
            <a:off x="893128" y="116141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延迟关机或重启操作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系统将在</a:t>
            </a:r>
            <a:r>
              <a:rPr lang="en-US" altLang="zh-CN" dirty="0">
                <a:latin typeface="+mn-lt"/>
                <a:ea typeface="+mn-ea"/>
              </a:rPr>
              <a:t>15</a:t>
            </a:r>
            <a:r>
              <a:rPr lang="zh-CN" altLang="en-US" dirty="0">
                <a:latin typeface="+mn-lt"/>
                <a:ea typeface="+mn-ea"/>
              </a:rPr>
              <a:t>分钟后重启</a:t>
            </a:r>
            <a:endParaRPr lang="en-US" altLang="zh-CN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60418" name="标题 2"/>
          <p:cNvSpPr>
            <a:spLocks noGrp="1"/>
          </p:cNvSpPr>
          <p:nvPr>
            <p:ph type="title"/>
          </p:nvPr>
        </p:nvSpPr>
        <p:spPr>
          <a:xfrm>
            <a:off x="762000" y="10699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关机及重启操作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AutoShape 17"/>
          <p:cNvSpPr/>
          <p:nvPr/>
        </p:nvSpPr>
        <p:spPr>
          <a:xfrm>
            <a:off x="1222375" y="2258060"/>
            <a:ext cx="9548495" cy="2214880"/>
          </a:xfrm>
          <a:prstGeom prst="roundRect">
            <a:avLst>
              <a:gd name="adj" fmla="val 146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1" indent="0" eaLnBrk="1" hangingPunct="1"/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shutdown  -r  +15  ‘The system will be rebooted !!’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indent="0" eaLnBrk="1" hangingPunct="1"/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1" indent="0" eaLnBrk="1" hangingPunct="1"/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Broadcast message from root (pts/1) (Fri Jul  1 16:58:59 2011):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1" indent="0" eaLnBrk="1" hangingPunct="1"/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1" indent="0" eaLnBrk="1" hangingPunct="1"/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The system will be rebooted!!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1" indent="0" eaLnBrk="1" hangingPunct="1"/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The system is going DOWN for system halt in 15 minutes!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7931150" y="3518377"/>
            <a:ext cx="3143250" cy="645160"/>
          </a:xfrm>
          <a:custGeom>
            <a:avLst/>
            <a:gdLst>
              <a:gd name="txL" fmla="*/ 0 w 43200"/>
              <a:gd name="txT" fmla="*/ 0 h 43200"/>
              <a:gd name="txR" fmla="*/ 43200 w 43200"/>
              <a:gd name="txB" fmla="*/ 43200 h 43200"/>
            </a:gdLst>
            <a:ahLst/>
            <a:cxnLst>
              <a:cxn ang="0">
                <a:pos x="3140630" y="702469"/>
              </a:cxn>
              <a:cxn ang="5400000">
                <a:pos x="1571625" y="1403442"/>
              </a:cxn>
              <a:cxn ang="10800000">
                <a:pos x="9749" y="702469"/>
              </a:cxn>
              <a:cxn ang="16200000">
                <a:pos x="1571625" y="80328"/>
              </a:cxn>
            </a:cxnLst>
            <a:rect l="txL" t="txT" r="txR" b="txB"/>
            <a:pathLst>
              <a:path w="43200" h="43200">
                <a:moveTo>
                  <a:pt x="3900" y="14370"/>
                </a:moveTo>
                <a:cubicBezTo>
                  <a:pt x="3859" y="13965"/>
                  <a:pt x="3838" y="13551"/>
                  <a:pt x="3838" y="13131"/>
                </a:cubicBezTo>
                <a:cubicBezTo>
                  <a:pt x="3838" y="8056"/>
                  <a:pt x="6861" y="3941"/>
                  <a:pt x="10591" y="3941"/>
                </a:cubicBezTo>
                <a:cubicBezTo>
                  <a:pt x="11837" y="3941"/>
                  <a:pt x="13004" y="4400"/>
                  <a:pt x="14006" y="5201"/>
                </a:cubicBezTo>
                <a:cubicBezTo>
                  <a:pt x="14902" y="2905"/>
                  <a:pt x="16675" y="1343"/>
                  <a:pt x="18716" y="1343"/>
                </a:cubicBezTo>
                <a:cubicBezTo>
                  <a:pt x="20174" y="1343"/>
                  <a:pt x="21494" y="2140"/>
                  <a:pt x="22457" y="3431"/>
                </a:cubicBezTo>
                <a:cubicBezTo>
                  <a:pt x="23173" y="1479"/>
                  <a:pt x="24653" y="140"/>
                  <a:pt x="26363" y="140"/>
                </a:cubicBezTo>
                <a:cubicBezTo>
                  <a:pt x="27778" y="140"/>
                  <a:pt x="29037" y="1058"/>
                  <a:pt x="29834" y="2480"/>
                </a:cubicBezTo>
                <a:cubicBezTo>
                  <a:pt x="30725" y="1054"/>
                  <a:pt x="32054" y="149"/>
                  <a:pt x="33539" y="149"/>
                </a:cubicBezTo>
                <a:cubicBezTo>
                  <a:pt x="35927" y="149"/>
                  <a:pt x="37913" y="2490"/>
                  <a:pt x="38319" y="5572"/>
                </a:cubicBezTo>
                <a:cubicBezTo>
                  <a:pt x="40586" y="6412"/>
                  <a:pt x="42251" y="9236"/>
                  <a:pt x="42251" y="12590"/>
                </a:cubicBezTo>
                <a:cubicBezTo>
                  <a:pt x="42251" y="13609"/>
                  <a:pt x="42097" y="14578"/>
                  <a:pt x="41820" y="15458"/>
                </a:cubicBezTo>
                <a:cubicBezTo>
                  <a:pt x="42699" y="17013"/>
                  <a:pt x="43222" y="18960"/>
                  <a:pt x="43222" y="21074"/>
                </a:cubicBezTo>
                <a:cubicBezTo>
                  <a:pt x="43222" y="25723"/>
                  <a:pt x="40694" y="29568"/>
                  <a:pt x="37409" y="30202"/>
                </a:cubicBezTo>
                <a:cubicBezTo>
                  <a:pt x="37384" y="34518"/>
                  <a:pt x="34803" y="38006"/>
                  <a:pt x="31624" y="38006"/>
                </a:cubicBezTo>
                <a:cubicBezTo>
                  <a:pt x="30499" y="38006"/>
                  <a:pt x="29448" y="37569"/>
                  <a:pt x="28560" y="36813"/>
                </a:cubicBezTo>
                <a:cubicBezTo>
                  <a:pt x="27721" y="40603"/>
                  <a:pt x="25145" y="43358"/>
                  <a:pt x="22098" y="43358"/>
                </a:cubicBezTo>
                <a:cubicBezTo>
                  <a:pt x="19758" y="43358"/>
                  <a:pt x="17696" y="41733"/>
                  <a:pt x="16484" y="39265"/>
                </a:cubicBezTo>
                <a:cubicBezTo>
                  <a:pt x="15323" y="40222"/>
                  <a:pt x="13962" y="40772"/>
                  <a:pt x="12507" y="40772"/>
                </a:cubicBezTo>
                <a:cubicBezTo>
                  <a:pt x="9641" y="40772"/>
                  <a:pt x="7140" y="38639"/>
                  <a:pt x="5808" y="35473"/>
                </a:cubicBezTo>
                <a:cubicBezTo>
                  <a:pt x="5642" y="35499"/>
                  <a:pt x="5472" y="35513"/>
                  <a:pt x="5300" y="35513"/>
                </a:cubicBezTo>
                <a:cubicBezTo>
                  <a:pt x="2892" y="35513"/>
                  <a:pt x="940" y="32863"/>
                  <a:pt x="940" y="29595"/>
                </a:cubicBezTo>
                <a:cubicBezTo>
                  <a:pt x="940" y="28031"/>
                  <a:pt x="1387" y="26609"/>
                  <a:pt x="2117" y="25551"/>
                </a:cubicBezTo>
                <a:cubicBezTo>
                  <a:pt x="831" y="24519"/>
                  <a:pt x="-32" y="22608"/>
                  <a:pt x="-32" y="20421"/>
                </a:cubicBezTo>
                <a:cubicBezTo>
                  <a:pt x="-32" y="17344"/>
                  <a:pt x="1677" y="14813"/>
                  <a:pt x="3866" y="14507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4582" y="26189"/>
                  <a:pt x="4470" y="26195"/>
                  <a:pt x="4356" y="26195"/>
                </a:cubicBezTo>
                <a:cubicBezTo>
                  <a:pt x="3555" y="26195"/>
                  <a:pt x="2804" y="25898"/>
                  <a:pt x="2160" y="25381"/>
                </a:cubicBezTo>
                <a:moveTo>
                  <a:pt x="6928" y="34899"/>
                </a:moveTo>
                <a:cubicBezTo>
                  <a:pt x="6579" y="35090"/>
                  <a:pt x="6207" y="35220"/>
                  <a:pt x="5821" y="35281"/>
                </a:cubicBezTo>
                <a:moveTo>
                  <a:pt x="16478" y="39090"/>
                </a:moveTo>
                <a:cubicBezTo>
                  <a:pt x="16211" y="38549"/>
                  <a:pt x="15986" y="37967"/>
                  <a:pt x="15809" y="37354"/>
                </a:cubicBezTo>
                <a:moveTo>
                  <a:pt x="28827" y="34751"/>
                </a:moveTo>
                <a:cubicBezTo>
                  <a:pt x="28787" y="35413"/>
                  <a:pt x="28697" y="36052"/>
                  <a:pt x="28562" y="36663"/>
                </a:cubicBezTo>
                <a:moveTo>
                  <a:pt x="34129" y="22954"/>
                </a:moveTo>
                <a:cubicBezTo>
                  <a:pt x="36055" y="24231"/>
                  <a:pt x="37381" y="26919"/>
                  <a:pt x="37381" y="30027"/>
                </a:cubicBezTo>
                <a:cubicBezTo>
                  <a:pt x="37381" y="30048"/>
                  <a:pt x="37381" y="30069"/>
                  <a:pt x="37381" y="30090"/>
                </a:cubicBezTo>
                <a:moveTo>
                  <a:pt x="41798" y="15354"/>
                </a:moveTo>
                <a:cubicBezTo>
                  <a:pt x="41472" y="16395"/>
                  <a:pt x="40973" y="17308"/>
                  <a:pt x="40351" y="18030"/>
                </a:cubicBezTo>
                <a:moveTo>
                  <a:pt x="38324" y="5426"/>
                </a:moveTo>
                <a:cubicBezTo>
                  <a:pt x="38375" y="5804"/>
                  <a:pt x="38401" y="6196"/>
                  <a:pt x="38401" y="6595"/>
                </a:cubicBezTo>
                <a:cubicBezTo>
                  <a:pt x="38401" y="6627"/>
                  <a:pt x="38401" y="6658"/>
                  <a:pt x="38401" y="6690"/>
                </a:cubicBezTo>
                <a:moveTo>
                  <a:pt x="29078" y="3952"/>
                </a:moveTo>
                <a:cubicBezTo>
                  <a:pt x="29268" y="3364"/>
                  <a:pt x="29519" y="2823"/>
                  <a:pt x="29820" y="2341"/>
                </a:cubicBezTo>
                <a:moveTo>
                  <a:pt x="22141" y="4720"/>
                </a:moveTo>
                <a:cubicBezTo>
                  <a:pt x="22218" y="4229"/>
                  <a:pt x="22340" y="3764"/>
                  <a:pt x="22499" y="3329"/>
                </a:cubicBezTo>
                <a:moveTo>
                  <a:pt x="14000" y="5192"/>
                </a:moveTo>
                <a:cubicBezTo>
                  <a:pt x="14474" y="5569"/>
                  <a:pt x="14910" y="6023"/>
                  <a:pt x="15300" y="6540"/>
                </a:cubicBezTo>
                <a:moveTo>
                  <a:pt x="4127" y="15789"/>
                </a:moveTo>
                <a:cubicBezTo>
                  <a:pt x="4024" y="15332"/>
                  <a:pt x="3948" y="14858"/>
                  <a:pt x="3900" y="1437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marL="95250" algn="ctr"/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ctrl+c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组合键或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shutdown –c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命令取消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  <p:bldP spid="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内容占位符 11"/>
          <p:cNvSpPr>
            <a:spLocks noGrp="1"/>
          </p:cNvSpPr>
          <p:nvPr>
            <p:ph idx="1"/>
          </p:nvPr>
        </p:nvSpPr>
        <p:spPr>
          <a:xfrm>
            <a:off x="711835" y="1086803"/>
            <a:ext cx="8501063" cy="5400675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Linux</a:t>
            </a:r>
            <a:r>
              <a:rPr lang="zh-CN" altLang="en-US" dirty="0">
                <a:latin typeface="+mn-lt"/>
                <a:ea typeface="+mn-ea"/>
                <a:cs typeface="+mn-cs"/>
              </a:rPr>
              <a:t>操作系统构成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675"/>
              </a:spcBef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内核</a:t>
            </a:r>
            <a:r>
              <a:rPr lang="zh-CN" altLang="en-US" dirty="0">
                <a:latin typeface="+mn-lt"/>
                <a:ea typeface="+mn-ea"/>
              </a:rPr>
              <a:t>、其他外围程序</a:t>
            </a:r>
            <a:r>
              <a:rPr lang="en-US" altLang="zh-CN" dirty="0">
                <a:latin typeface="+mn-lt"/>
                <a:ea typeface="+mn-ea"/>
              </a:rPr>
              <a:t>(</a:t>
            </a:r>
            <a:r>
              <a:rPr lang="zh-CN" altLang="en-US" dirty="0">
                <a:latin typeface="+mn-lt"/>
                <a:ea typeface="+mn-ea"/>
              </a:rPr>
              <a:t>如</a:t>
            </a:r>
            <a:r>
              <a:rPr lang="en-US" altLang="zh-CN" dirty="0">
                <a:latin typeface="+mn-lt"/>
                <a:ea typeface="+mn-ea"/>
              </a:rPr>
              <a:t>shell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altLang="zh-CN" dirty="0">
                <a:latin typeface="+mn-lt"/>
                <a:ea typeface="+mn-ea"/>
              </a:rPr>
              <a:t>gnome…)</a:t>
            </a: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>
              <a:spcBef>
                <a:spcPts val="675"/>
              </a:spcBef>
            </a:pP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1266" name="标题 12"/>
          <p:cNvSpPr>
            <a:spLocks noGrp="1"/>
          </p:cNvSpPr>
          <p:nvPr>
            <p:ph type="title"/>
          </p:nvPr>
        </p:nvSpPr>
        <p:spPr>
          <a:xfrm>
            <a:off x="581025" y="25050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的起源与发展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1275" name="TextBox 11"/>
          <p:cNvSpPr txBox="1"/>
          <p:nvPr/>
        </p:nvSpPr>
        <p:spPr>
          <a:xfrm>
            <a:off x="4667250" y="5643563"/>
            <a:ext cx="23291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Linux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计算机系统构成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3139123" y="2409825"/>
            <a:ext cx="3643312" cy="2879725"/>
            <a:chOff x="2214546" y="2571744"/>
            <a:chExt cx="3643338" cy="2880000"/>
          </a:xfrm>
        </p:grpSpPr>
        <p:sp>
          <p:nvSpPr>
            <p:cNvPr id="3" name="椭圆 14"/>
            <p:cNvSpPr/>
            <p:nvPr/>
          </p:nvSpPr>
          <p:spPr>
            <a:xfrm>
              <a:off x="2214546" y="2571744"/>
              <a:ext cx="3643338" cy="2880000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marL="95250" algn="ctr"/>
              <a:endPara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" name="椭圆 11"/>
            <p:cNvSpPr/>
            <p:nvPr/>
          </p:nvSpPr>
          <p:spPr>
            <a:xfrm>
              <a:off x="2621256" y="3071810"/>
              <a:ext cx="2808000" cy="1980000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marL="95250" algn="ctr"/>
              <a:endPara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" name="椭圆 8"/>
            <p:cNvSpPr/>
            <p:nvPr/>
          </p:nvSpPr>
          <p:spPr>
            <a:xfrm>
              <a:off x="3071802" y="3429000"/>
              <a:ext cx="1857388" cy="1357322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marL="95250" algn="ctr"/>
              <a:endPara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" name="椭圆 6"/>
            <p:cNvSpPr/>
            <p:nvPr/>
          </p:nvSpPr>
          <p:spPr>
            <a:xfrm>
              <a:off x="3428992" y="3858029"/>
              <a:ext cx="1143008" cy="720000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marL="95250" algn="ctr"/>
              <a:r>
                <a:rPr lang="zh-CN" altLang="en-US" b="1" dirty="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硬件</a:t>
              </a:r>
              <a:endPara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TextBox 10"/>
            <p:cNvSpPr txBox="1"/>
            <p:nvPr/>
          </p:nvSpPr>
          <p:spPr>
            <a:xfrm>
              <a:off x="3714744" y="3488296"/>
              <a:ext cx="64633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内核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TextBox 12"/>
            <p:cNvSpPr txBox="1"/>
            <p:nvPr/>
          </p:nvSpPr>
          <p:spPr>
            <a:xfrm>
              <a:off x="3500423" y="3071810"/>
              <a:ext cx="1108004" cy="3693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外围程序</a:t>
              </a:r>
              <a:endPara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3711355" y="2643182"/>
              <a:ext cx="64633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用户</a:t>
              </a:r>
              <a:endPara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2328" y="1191260"/>
            <a:ext cx="85010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内核项目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主要作者：芬兰赫尔辛基大学的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Linus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Torvalds</a:t>
            </a:r>
            <a:endParaRPr kumimoji="0" lang="en-US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月，发布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 0.02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版（第一个公开版）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月，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 1.0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版发布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内核的标志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企鹅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，取自芬兰的吉祥物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官方网站：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http://www.kernel.org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3314" name="标题 2"/>
          <p:cNvSpPr>
            <a:spLocks noGrp="1"/>
          </p:cNvSpPr>
          <p:nvPr>
            <p:ph type="title"/>
          </p:nvPr>
        </p:nvSpPr>
        <p:spPr>
          <a:xfrm>
            <a:off x="581025" y="29813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的起源与发展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3315" name="Picture 3" descr="sit3-sh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4338" y="4005263"/>
            <a:ext cx="1898650" cy="2090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图片 2" descr="5882b2b7d0a20cf4f664615276094b36adaf99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20" y="3535045"/>
            <a:ext cx="1781175" cy="2734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1"/>
          <p:cNvSpPr>
            <a:spLocks noGrp="1"/>
          </p:cNvSpPr>
          <p:nvPr>
            <p:ph idx="1"/>
          </p:nvPr>
        </p:nvSpPr>
        <p:spPr>
          <a:xfrm>
            <a:off x="804545" y="1123950"/>
            <a:ext cx="9017635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cs typeface="+mn-cs"/>
              </a:rPr>
              <a:t>由</a:t>
            </a:r>
            <a:r>
              <a:rPr lang="en-US" altLang="zh-CN" dirty="0">
                <a:cs typeface="+mn-cs"/>
              </a:rPr>
              <a:t>Linux</a:t>
            </a:r>
            <a:r>
              <a:rPr lang="zh-CN" altLang="en-US" dirty="0">
                <a:cs typeface="+mn-cs"/>
              </a:rPr>
              <a:t>内核项目团体统一进行发布</a:t>
            </a:r>
            <a:endParaRPr lang="en-US" altLang="zh-CN" dirty="0">
              <a:cs typeface="+mn-cs"/>
            </a:endParaRPr>
          </a:p>
          <a:p>
            <a:pPr>
              <a:spcBef>
                <a:spcPts val="675"/>
              </a:spcBef>
            </a:pPr>
            <a:endParaRPr lang="zh-CN" altLang="en-US" b="0" dirty="0">
              <a:cs typeface="+mn-cs"/>
            </a:endParaRPr>
          </a:p>
        </p:txBody>
      </p:sp>
      <p:sp>
        <p:nvSpPr>
          <p:cNvPr id="14338" name="标题 2"/>
          <p:cNvSpPr>
            <a:spLocks noGrp="1"/>
          </p:cNvSpPr>
          <p:nvPr>
            <p:ph type="title"/>
          </p:nvPr>
        </p:nvSpPr>
        <p:spPr>
          <a:xfrm>
            <a:off x="657225" y="25939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内核版本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Text Box 5"/>
          <p:cNvSpPr txBox="1"/>
          <p:nvPr/>
        </p:nvSpPr>
        <p:spPr>
          <a:xfrm>
            <a:off x="5818188" y="3213100"/>
            <a:ext cx="131254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indent="-342900" fontAlgn="b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tx2"/>
                </a:solidFill>
                <a:latin typeface="Arial Narrow" pitchFamily="34" charset="0"/>
                <a:ea typeface="宋体" panose="02010600030101010101" pitchFamily="2" charset="-122"/>
              </a:rPr>
              <a:t>2.5.7</a:t>
            </a:r>
            <a:endParaRPr lang="en-US" altLang="zh-CN" sz="4000" b="1" dirty="0">
              <a:solidFill>
                <a:schemeClr val="tx2"/>
              </a:solidFill>
              <a:latin typeface="Arial Narrow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/>
          <p:nvPr/>
        </p:nvSpPr>
        <p:spPr>
          <a:xfrm>
            <a:off x="7386638" y="3230563"/>
            <a:ext cx="15951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indent="-342900" fontAlgn="b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tx2"/>
                </a:solidFill>
                <a:latin typeface="Arial Narrow" pitchFamily="34" charset="0"/>
                <a:ea typeface="宋体" panose="02010600030101010101" pitchFamily="2" charset="-122"/>
              </a:rPr>
              <a:t>2.6.32</a:t>
            </a:r>
            <a:endParaRPr lang="en-US" altLang="zh-CN" sz="4000" b="1" dirty="0">
              <a:solidFill>
                <a:schemeClr val="tx2"/>
              </a:solidFill>
              <a:latin typeface="Arial Narrow" pitchFamily="34" charset="0"/>
              <a:ea typeface="宋体" panose="02010600030101010101" pitchFamily="2" charset="-122"/>
            </a:endParaRPr>
          </a:p>
        </p:txBody>
      </p:sp>
      <p:sp>
        <p:nvSpPr>
          <p:cNvPr id="7" name="Line 9"/>
          <p:cNvSpPr/>
          <p:nvPr/>
        </p:nvSpPr>
        <p:spPr>
          <a:xfrm>
            <a:off x="6246813" y="3897313"/>
            <a:ext cx="304800" cy="0"/>
          </a:xfrm>
          <a:prstGeom prst="line">
            <a:avLst/>
          </a:prstGeom>
          <a:ln w="635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Line 10"/>
          <p:cNvSpPr/>
          <p:nvPr/>
        </p:nvSpPr>
        <p:spPr>
          <a:xfrm>
            <a:off x="7821613" y="3897313"/>
            <a:ext cx="304800" cy="0"/>
          </a:xfrm>
          <a:prstGeom prst="line">
            <a:avLst/>
          </a:prstGeom>
          <a:ln w="635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343" name="Text Box 13"/>
          <p:cNvSpPr txBox="1"/>
          <p:nvPr/>
        </p:nvSpPr>
        <p:spPr>
          <a:xfrm>
            <a:off x="2603500" y="2115820"/>
            <a:ext cx="2735263" cy="70675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XX.</a:t>
            </a:r>
            <a:r>
              <a:rPr lang="en-US" altLang="zh-CN" sz="4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YY</a:t>
            </a:r>
            <a:r>
              <a:rPr lang="en-US" altLang="zh-CN" sz="4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.ZZ</a:t>
            </a:r>
            <a:endParaRPr lang="en-US" altLang="zh-CN" sz="40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5" name="AutoShape 10"/>
          <p:cNvSpPr/>
          <p:nvPr/>
        </p:nvSpPr>
        <p:spPr>
          <a:xfrm>
            <a:off x="1990725" y="2997200"/>
            <a:ext cx="1368425" cy="428625"/>
          </a:xfrm>
          <a:prstGeom prst="wedgeRoundRectCallout">
            <a:avLst>
              <a:gd name="adj1" fmla="val 36542"/>
              <a:gd name="adj2" fmla="val -1066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主版本号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6" name="AutoShape 10"/>
          <p:cNvSpPr/>
          <p:nvPr/>
        </p:nvSpPr>
        <p:spPr>
          <a:xfrm>
            <a:off x="3792538" y="2997200"/>
            <a:ext cx="1296987" cy="428625"/>
          </a:xfrm>
          <a:prstGeom prst="wedgeRoundRectCallout">
            <a:avLst>
              <a:gd name="adj1" fmla="val -38741"/>
              <a:gd name="adj2" fmla="val -10421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次版本号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AutoShape 10"/>
          <p:cNvSpPr/>
          <p:nvPr/>
        </p:nvSpPr>
        <p:spPr>
          <a:xfrm>
            <a:off x="4511675" y="4257675"/>
            <a:ext cx="2016125" cy="428625"/>
          </a:xfrm>
          <a:prstGeom prst="wedgeRoundRectCallout">
            <a:avLst>
              <a:gd name="adj1" fmla="val 40551"/>
              <a:gd name="adj2" fmla="val -11184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奇数表示开发版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AutoShape 10"/>
          <p:cNvSpPr/>
          <p:nvPr/>
        </p:nvSpPr>
        <p:spPr>
          <a:xfrm>
            <a:off x="7805738" y="4221163"/>
            <a:ext cx="2016125" cy="428625"/>
          </a:xfrm>
          <a:prstGeom prst="wedgeRoundRectCallout">
            <a:avLst>
              <a:gd name="adj1" fmla="val -40000"/>
              <a:gd name="adj2" fmla="val -10301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偶数表示稳定版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 bldLvl="0" animBg="1"/>
      <p:bldP spid="1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2"/>
          <p:cNvSpPr>
            <a:spLocks noGrp="1"/>
          </p:cNvSpPr>
          <p:nvPr>
            <p:ph type="title"/>
          </p:nvPr>
        </p:nvSpPr>
        <p:spPr>
          <a:xfrm>
            <a:off x="551180" y="20224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内核版本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2" name="Group 80"/>
          <p:cNvGrpSpPr/>
          <p:nvPr/>
        </p:nvGrpSpPr>
        <p:grpSpPr>
          <a:xfrm>
            <a:off x="2798445" y="1900238"/>
            <a:ext cx="1944688" cy="1389062"/>
            <a:chOff x="1306" y="1197"/>
            <a:chExt cx="1225" cy="875"/>
          </a:xfrm>
        </p:grpSpPr>
        <p:sp>
          <p:nvSpPr>
            <p:cNvPr id="16387" name="Line 65"/>
            <p:cNvSpPr/>
            <p:nvPr/>
          </p:nvSpPr>
          <p:spPr>
            <a:xfrm flipH="1">
              <a:off x="1306" y="1197"/>
              <a:ext cx="1225" cy="875"/>
            </a:xfrm>
            <a:prstGeom prst="line">
              <a:avLst/>
            </a:prstGeom>
            <a:ln w="6032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388" name="Rectangle 69"/>
            <p:cNvSpPr/>
            <p:nvPr/>
          </p:nvSpPr>
          <p:spPr>
            <a:xfrm rot="-2324181">
              <a:off x="1603" y="1419"/>
              <a:ext cx="40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1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拷贝</a:t>
              </a:r>
              <a:endPara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82"/>
          <p:cNvGrpSpPr/>
          <p:nvPr/>
        </p:nvGrpSpPr>
        <p:grpSpPr>
          <a:xfrm>
            <a:off x="4814570" y="3967163"/>
            <a:ext cx="1944688" cy="1389062"/>
            <a:chOff x="2576" y="2499"/>
            <a:chExt cx="1225" cy="875"/>
          </a:xfrm>
        </p:grpSpPr>
        <p:sp>
          <p:nvSpPr>
            <p:cNvPr id="16390" name="Line 64"/>
            <p:cNvSpPr/>
            <p:nvPr/>
          </p:nvSpPr>
          <p:spPr>
            <a:xfrm flipH="1">
              <a:off x="2576" y="2499"/>
              <a:ext cx="1225" cy="875"/>
            </a:xfrm>
            <a:prstGeom prst="line">
              <a:avLst/>
            </a:prstGeom>
            <a:ln w="6032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391" name="Rectangle 70"/>
            <p:cNvSpPr/>
            <p:nvPr/>
          </p:nvSpPr>
          <p:spPr>
            <a:xfrm rot="-2324181">
              <a:off x="2828" y="2739"/>
              <a:ext cx="40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1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拷贝</a:t>
              </a:r>
              <a:endPara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79"/>
          <p:cNvGrpSpPr/>
          <p:nvPr/>
        </p:nvGrpSpPr>
        <p:grpSpPr>
          <a:xfrm>
            <a:off x="1031558" y="957263"/>
            <a:ext cx="8208962" cy="869950"/>
            <a:chOff x="193" y="603"/>
            <a:chExt cx="5171" cy="548"/>
          </a:xfrm>
        </p:grpSpPr>
        <p:sp>
          <p:nvSpPr>
            <p:cNvPr id="16393" name="Rectangle 3"/>
            <p:cNvSpPr/>
            <p:nvPr/>
          </p:nvSpPr>
          <p:spPr>
            <a:xfrm>
              <a:off x="988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2.4.6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4" name="Rectangle 39"/>
            <p:cNvSpPr/>
            <p:nvPr/>
          </p:nvSpPr>
          <p:spPr>
            <a:xfrm>
              <a:off x="2235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2.4.7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5" name="Rectangle 40"/>
            <p:cNvSpPr/>
            <p:nvPr/>
          </p:nvSpPr>
          <p:spPr>
            <a:xfrm>
              <a:off x="3482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2.4.8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6" name="AutoShape 41"/>
            <p:cNvSpPr/>
            <p:nvPr/>
          </p:nvSpPr>
          <p:spPr>
            <a:xfrm>
              <a:off x="1715" y="924"/>
              <a:ext cx="453" cy="182"/>
            </a:xfrm>
            <a:prstGeom prst="rightArrow">
              <a:avLst>
                <a:gd name="adj1" fmla="val 50000"/>
                <a:gd name="adj2" fmla="val 621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397" name="Rectangle 48"/>
            <p:cNvSpPr/>
            <p:nvPr/>
          </p:nvSpPr>
          <p:spPr>
            <a:xfrm>
              <a:off x="4728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2.4. ...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8" name="AutoShape 49"/>
            <p:cNvSpPr/>
            <p:nvPr/>
          </p:nvSpPr>
          <p:spPr>
            <a:xfrm>
              <a:off x="2939" y="924"/>
              <a:ext cx="453" cy="182"/>
            </a:xfrm>
            <a:prstGeom prst="rightArrow">
              <a:avLst>
                <a:gd name="adj1" fmla="val 50000"/>
                <a:gd name="adj2" fmla="val 621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399" name="AutoShape 50"/>
            <p:cNvSpPr/>
            <p:nvPr/>
          </p:nvSpPr>
          <p:spPr>
            <a:xfrm>
              <a:off x="4209" y="924"/>
              <a:ext cx="453" cy="182"/>
            </a:xfrm>
            <a:prstGeom prst="rightArrow">
              <a:avLst>
                <a:gd name="adj1" fmla="val 50000"/>
                <a:gd name="adj2" fmla="val 621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400" name="Rectangle 66"/>
            <p:cNvSpPr/>
            <p:nvPr/>
          </p:nvSpPr>
          <p:spPr>
            <a:xfrm>
              <a:off x="193" y="834"/>
              <a:ext cx="69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1">
              <a:spAutoFit/>
            </a:bodyPr>
            <a:lstStyle/>
            <a:p>
              <a:r>
                <a:rPr lang="zh-CN" altLang="en-US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稳定版本</a:t>
              </a:r>
              <a:endPara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1" name="Line 71"/>
            <p:cNvSpPr/>
            <p:nvPr/>
          </p:nvSpPr>
          <p:spPr>
            <a:xfrm>
              <a:off x="964" y="821"/>
              <a:ext cx="4400" cy="0"/>
            </a:xfrm>
            <a:prstGeom prst="line">
              <a:avLst/>
            </a:prstGeom>
            <a:ln w="3492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402" name="Rectangle 73"/>
            <p:cNvSpPr/>
            <p:nvPr/>
          </p:nvSpPr>
          <p:spPr>
            <a:xfrm>
              <a:off x="2678" y="603"/>
              <a:ext cx="71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1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修复</a:t>
              </a:r>
              <a:r>
                <a:rPr lang="en-US" altLang="zh-CN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BUG</a:t>
              </a:r>
              <a:endPara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81"/>
          <p:cNvGrpSpPr/>
          <p:nvPr/>
        </p:nvGrpSpPr>
        <p:grpSpPr>
          <a:xfrm>
            <a:off x="1031558" y="3021013"/>
            <a:ext cx="6264275" cy="895350"/>
            <a:chOff x="193" y="1903"/>
            <a:chExt cx="3946" cy="564"/>
          </a:xfrm>
        </p:grpSpPr>
        <p:sp>
          <p:nvSpPr>
            <p:cNvPr id="16404" name="Rectangle 58"/>
            <p:cNvSpPr/>
            <p:nvPr/>
          </p:nvSpPr>
          <p:spPr>
            <a:xfrm>
              <a:off x="988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2.5.7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5" name="Rectangle 59"/>
            <p:cNvSpPr/>
            <p:nvPr/>
          </p:nvSpPr>
          <p:spPr>
            <a:xfrm>
              <a:off x="2235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2.5. ...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6" name="Rectangle 60"/>
            <p:cNvSpPr/>
            <p:nvPr/>
          </p:nvSpPr>
          <p:spPr>
            <a:xfrm>
              <a:off x="3481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2.5.77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7" name="AutoShape 61"/>
            <p:cNvSpPr/>
            <p:nvPr/>
          </p:nvSpPr>
          <p:spPr>
            <a:xfrm>
              <a:off x="1692" y="2240"/>
              <a:ext cx="453" cy="182"/>
            </a:xfrm>
            <a:prstGeom prst="rightArrow">
              <a:avLst>
                <a:gd name="adj1" fmla="val 50000"/>
                <a:gd name="adj2" fmla="val 621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408" name="AutoShape 62"/>
            <p:cNvSpPr/>
            <p:nvPr/>
          </p:nvSpPr>
          <p:spPr>
            <a:xfrm>
              <a:off x="2962" y="2240"/>
              <a:ext cx="453" cy="182"/>
            </a:xfrm>
            <a:prstGeom prst="rightArrow">
              <a:avLst>
                <a:gd name="adj1" fmla="val 50000"/>
                <a:gd name="adj2" fmla="val 621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409" name="Rectangle 67"/>
            <p:cNvSpPr/>
            <p:nvPr/>
          </p:nvSpPr>
          <p:spPr>
            <a:xfrm>
              <a:off x="193" y="2128"/>
              <a:ext cx="69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1">
              <a:spAutoFit/>
            </a:bodyPr>
            <a:lstStyle/>
            <a:p>
              <a:r>
                <a:rPr lang="zh-CN" altLang="en-US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开发版本</a:t>
              </a:r>
              <a:endPara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0" name="Line 75"/>
            <p:cNvSpPr/>
            <p:nvPr/>
          </p:nvSpPr>
          <p:spPr>
            <a:xfrm>
              <a:off x="964" y="2130"/>
              <a:ext cx="3175" cy="0"/>
            </a:xfrm>
            <a:prstGeom prst="line">
              <a:avLst/>
            </a:prstGeom>
            <a:ln w="3492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411" name="Rectangle 76"/>
            <p:cNvSpPr/>
            <p:nvPr/>
          </p:nvSpPr>
          <p:spPr>
            <a:xfrm>
              <a:off x="2224" y="1903"/>
              <a:ext cx="8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1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增加新功能</a:t>
              </a:r>
              <a:endPara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83"/>
          <p:cNvGrpSpPr/>
          <p:nvPr/>
        </p:nvGrpSpPr>
        <p:grpSpPr>
          <a:xfrm>
            <a:off x="2950845" y="5084763"/>
            <a:ext cx="6289675" cy="881062"/>
            <a:chOff x="1402" y="3203"/>
            <a:chExt cx="3962" cy="555"/>
          </a:xfrm>
        </p:grpSpPr>
        <p:sp>
          <p:nvSpPr>
            <p:cNvPr id="16413" name="Rectangle 51"/>
            <p:cNvSpPr/>
            <p:nvPr/>
          </p:nvSpPr>
          <p:spPr>
            <a:xfrm>
              <a:off x="2236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2.6.1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4" name="Rectangle 52"/>
            <p:cNvSpPr/>
            <p:nvPr/>
          </p:nvSpPr>
          <p:spPr>
            <a:xfrm>
              <a:off x="3483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2.6. ...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5" name="Rectangle 53"/>
            <p:cNvSpPr/>
            <p:nvPr/>
          </p:nvSpPr>
          <p:spPr>
            <a:xfrm>
              <a:off x="4729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2.6.32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6" name="AutoShape 54"/>
            <p:cNvSpPr/>
            <p:nvPr/>
          </p:nvSpPr>
          <p:spPr>
            <a:xfrm>
              <a:off x="2940" y="3531"/>
              <a:ext cx="453" cy="182"/>
            </a:xfrm>
            <a:prstGeom prst="rightArrow">
              <a:avLst>
                <a:gd name="adj1" fmla="val 50000"/>
                <a:gd name="adj2" fmla="val 621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417" name="AutoShape 55"/>
            <p:cNvSpPr/>
            <p:nvPr/>
          </p:nvSpPr>
          <p:spPr>
            <a:xfrm>
              <a:off x="4210" y="3531"/>
              <a:ext cx="453" cy="182"/>
            </a:xfrm>
            <a:prstGeom prst="rightArrow">
              <a:avLst>
                <a:gd name="adj1" fmla="val 50000"/>
                <a:gd name="adj2" fmla="val 621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  <a:tileRect/>
            </a:gra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418" name="Rectangle 68"/>
            <p:cNvSpPr/>
            <p:nvPr/>
          </p:nvSpPr>
          <p:spPr>
            <a:xfrm>
              <a:off x="1402" y="3419"/>
              <a:ext cx="69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1">
              <a:spAutoFit/>
            </a:bodyPr>
            <a:lstStyle/>
            <a:p>
              <a:r>
                <a:rPr lang="zh-CN" altLang="en-US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稳定版本</a:t>
              </a:r>
              <a:endPara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9" name="Line 77"/>
            <p:cNvSpPr/>
            <p:nvPr/>
          </p:nvSpPr>
          <p:spPr>
            <a:xfrm>
              <a:off x="2189" y="3421"/>
              <a:ext cx="3175" cy="0"/>
            </a:xfrm>
            <a:prstGeom prst="line">
              <a:avLst/>
            </a:prstGeom>
            <a:ln w="3492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420" name="Rectangle 78"/>
            <p:cNvSpPr/>
            <p:nvPr/>
          </p:nvSpPr>
          <p:spPr>
            <a:xfrm>
              <a:off x="3504" y="3203"/>
              <a:ext cx="71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1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修复</a:t>
              </a:r>
              <a:r>
                <a:rPr lang="en-US" altLang="zh-CN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BUG</a:t>
              </a:r>
              <a:endPara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2"/>
          <p:cNvSpPr>
            <a:spLocks noGrp="1"/>
          </p:cNvSpPr>
          <p:nvPr>
            <p:ph type="title"/>
          </p:nvPr>
        </p:nvSpPr>
        <p:spPr>
          <a:xfrm>
            <a:off x="541655" y="24034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/>
              <a:t>GN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/>
              <a:t>项目及</a:t>
            </a:r>
            <a:r>
              <a:rPr lang="en-US" altLang="zh-CN" dirty="0"/>
              <a:t>GPL</a:t>
            </a:r>
            <a:r>
              <a:rPr lang="zh-CN" altLang="en-US" dirty="0"/>
              <a:t>、</a:t>
            </a:r>
            <a:r>
              <a:rPr lang="en-US" altLang="zh-CN" dirty="0"/>
              <a:t>LGPL</a:t>
            </a:r>
            <a:r>
              <a:rPr lang="zh-CN" altLang="en-US" dirty="0"/>
              <a:t>协议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971550" y="1104900"/>
            <a:ext cx="8074025" cy="5076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rtl="0" eaLnBrk="0" hangingPunct="0">
              <a:spcBef>
                <a:spcPts val="67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kern="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GNU</a:t>
            </a:r>
            <a:r>
              <a:rPr kumimoji="0" lang="zh-CN" altLang="en-US" sz="2800" b="1" kern="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</a:t>
            </a:r>
            <a:r>
              <a:rPr kumimoji="0" lang="en-US" altLang="zh-CN" sz="2800" b="1" kern="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NU is</a:t>
            </a:r>
            <a:r>
              <a:rPr kumimoji="0" lang="en-US" altLang="zh-CN" sz="2800" b="1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N</a:t>
            </a:r>
            <a:r>
              <a:rPr kumimoji="0" lang="en-US" altLang="zh-CN" sz="2800" b="1" kern="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ot </a:t>
            </a:r>
            <a:r>
              <a:rPr kumimoji="0" lang="en-US" altLang="zh-CN" sz="2800" b="1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800" b="1" kern="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nix</a:t>
            </a:r>
            <a:r>
              <a:rPr kumimoji="0" lang="zh-CN" altLang="en-US" sz="2800" b="1" kern="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） </a:t>
            </a:r>
            <a:endParaRPr kumimoji="0" lang="zh-CN" altLang="en-US" sz="2800" b="1" kern="0" cap="none" spc="0" normalizeH="0" baseline="0" noProof="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1984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年由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Richard Stallman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发起并创建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旨在开发一个完整的类似于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的操作系统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官方网站：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http://www.gnu.org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5" name="Picture 6" descr="gn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292" y="3573463"/>
            <a:ext cx="1677988" cy="1620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1" descr="0b7b02087bf40ad1f8957852572c11dfa9ecce0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793" y="3359925"/>
            <a:ext cx="1365250" cy="2047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1"/>
          <p:cNvSpPr>
            <a:spLocks noGrp="1"/>
          </p:cNvSpPr>
          <p:nvPr>
            <p:ph idx="1"/>
          </p:nvPr>
        </p:nvSpPr>
        <p:spPr>
          <a:xfrm>
            <a:off x="961073" y="1096328"/>
            <a:ext cx="8229600" cy="5076825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GPL</a:t>
            </a:r>
            <a:r>
              <a:rPr lang="zh-CN" altLang="en-US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dirty="0">
                <a:latin typeface="+mn-lt"/>
                <a:ea typeface="+mn-ea"/>
                <a:cs typeface="+mn-cs"/>
              </a:rPr>
              <a:t>GNU General Public License</a:t>
            </a:r>
            <a:r>
              <a:rPr lang="zh-CN" altLang="en-US" dirty="0">
                <a:latin typeface="+mn-lt"/>
                <a:ea typeface="+mn-ea"/>
                <a:cs typeface="+mn-cs"/>
              </a:rPr>
              <a:t>） 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GNU</a:t>
            </a:r>
            <a:r>
              <a:rPr lang="zh-CN" altLang="en-US" dirty="0">
                <a:latin typeface="+mn-lt"/>
                <a:ea typeface="+mn-ea"/>
              </a:rPr>
              <a:t>自由软件的通用许可协议</a:t>
            </a:r>
            <a:endParaRPr lang="zh-CN" altLang="en-US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允许用户任意复制、传递、修改及再发布</a:t>
            </a:r>
            <a:endParaRPr lang="zh-CN" altLang="en-US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基于自由软件修改再次发布的软件，仍需遵守</a:t>
            </a:r>
            <a:r>
              <a:rPr lang="en-US" altLang="zh-CN" dirty="0">
                <a:latin typeface="+mn-lt"/>
                <a:ea typeface="+mn-ea"/>
              </a:rPr>
              <a:t>GPL</a:t>
            </a: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LGPL</a:t>
            </a:r>
            <a:r>
              <a:rPr lang="zh-CN" altLang="en-US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dirty="0">
                <a:latin typeface="+mn-lt"/>
                <a:ea typeface="+mn-ea"/>
                <a:cs typeface="+mn-cs"/>
              </a:rPr>
              <a:t>Lesser General Public License</a:t>
            </a:r>
            <a:r>
              <a:rPr lang="zh-CN" altLang="en-US" dirty="0">
                <a:latin typeface="+mn-lt"/>
                <a:ea typeface="+mn-ea"/>
                <a:cs typeface="+mn-cs"/>
              </a:rPr>
              <a:t>）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LGPL</a:t>
            </a:r>
            <a:r>
              <a:rPr lang="zh-CN" altLang="en-US" dirty="0">
                <a:latin typeface="+mn-lt"/>
                <a:ea typeface="+mn-ea"/>
              </a:rPr>
              <a:t>相对于</a:t>
            </a:r>
            <a:r>
              <a:rPr lang="en-US" altLang="zh-CN" dirty="0">
                <a:latin typeface="+mn-lt"/>
                <a:ea typeface="+mn-ea"/>
              </a:rPr>
              <a:t>GPL</a:t>
            </a:r>
            <a:r>
              <a:rPr lang="zh-CN" altLang="en-US" dirty="0">
                <a:latin typeface="+mn-lt"/>
                <a:ea typeface="+mn-ea"/>
              </a:rPr>
              <a:t>较为宽松，允许不公开全部源代码</a:t>
            </a:r>
            <a:endParaRPr lang="zh-CN" altLang="en-US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为基于</a:t>
            </a:r>
            <a:r>
              <a:rPr lang="en-US" altLang="zh-CN" dirty="0">
                <a:latin typeface="+mn-lt"/>
                <a:ea typeface="+mn-ea"/>
              </a:rPr>
              <a:t>Linux</a:t>
            </a:r>
            <a:r>
              <a:rPr lang="zh-CN" altLang="en-US" dirty="0">
                <a:latin typeface="+mn-lt"/>
                <a:ea typeface="+mn-ea"/>
              </a:rPr>
              <a:t>平台开发商业软件提供了更多空间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0482" name="标题 2"/>
          <p:cNvSpPr>
            <a:spLocks noGrp="1"/>
          </p:cNvSpPr>
          <p:nvPr>
            <p:ph type="title"/>
          </p:nvPr>
        </p:nvSpPr>
        <p:spPr>
          <a:xfrm>
            <a:off x="599440" y="17367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/>
              <a:t>GUN</a:t>
            </a:r>
            <a:r>
              <a:rPr lang="zh-CN" altLang="en-US" dirty="0"/>
              <a:t>项目及</a:t>
            </a:r>
            <a:r>
              <a:rPr lang="en-US" altLang="zh-CN" dirty="0"/>
              <a:t>GPL</a:t>
            </a:r>
            <a:r>
              <a:rPr lang="zh-CN" altLang="en-US" dirty="0"/>
              <a:t>、</a:t>
            </a:r>
            <a:r>
              <a:rPr lang="en-US" altLang="zh-CN" dirty="0"/>
              <a:t>LGPL</a:t>
            </a:r>
            <a:r>
              <a:rPr lang="zh-CN" altLang="en-US" dirty="0"/>
              <a:t>协议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1"/>
          <p:cNvSpPr>
            <a:spLocks noGrp="1"/>
          </p:cNvSpPr>
          <p:nvPr>
            <p:ph idx="1"/>
          </p:nvPr>
        </p:nvSpPr>
        <p:spPr>
          <a:xfrm>
            <a:off x="761365" y="1008380"/>
            <a:ext cx="8229600" cy="5075238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开放源代码软件（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altLang="zh-CN" dirty="0">
                <a:latin typeface="+mn-lt"/>
                <a:ea typeface="+mn-ea"/>
                <a:cs typeface="+mn-cs"/>
              </a:rPr>
              <a:t>pen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altLang="zh-CN" dirty="0">
                <a:latin typeface="+mn-lt"/>
                <a:ea typeface="+mn-ea"/>
                <a:cs typeface="+mn-cs"/>
              </a:rPr>
              <a:t>ource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altLang="zh-CN" dirty="0">
                <a:latin typeface="+mn-lt"/>
                <a:ea typeface="+mn-ea"/>
                <a:cs typeface="+mn-cs"/>
              </a:rPr>
              <a:t>oftware</a:t>
            </a:r>
            <a:r>
              <a:rPr lang="zh-CN" altLang="en-US" dirty="0">
                <a:latin typeface="+mn-lt"/>
                <a:ea typeface="+mn-ea"/>
                <a:cs typeface="+mn-cs"/>
              </a:rPr>
              <a:t>）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</a:rPr>
              <a:t>Firefox</a:t>
            </a:r>
            <a:r>
              <a:rPr lang="zh-CN" altLang="en-US" dirty="0">
                <a:latin typeface="+mn-lt"/>
                <a:ea typeface="+mn-ea"/>
              </a:rPr>
              <a:t>网页浏览器</a:t>
            </a:r>
            <a:endParaRPr lang="zh-CN" altLang="en-US" dirty="0">
              <a:latin typeface="+mn-lt"/>
              <a:ea typeface="+mn-ea"/>
            </a:endParaRPr>
          </a:p>
          <a:p>
            <a:pPr lvl="1"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</a:rPr>
              <a:t>OpenOffice</a:t>
            </a:r>
            <a:r>
              <a:rPr lang="zh-CN" altLang="en-US" dirty="0">
                <a:latin typeface="+mn-lt"/>
                <a:ea typeface="+mn-ea"/>
              </a:rPr>
              <a:t>办公套件</a:t>
            </a:r>
            <a:endParaRPr lang="en-US" altLang="zh-CN" dirty="0">
              <a:latin typeface="+mn-lt"/>
              <a:ea typeface="+mn-ea"/>
            </a:endParaRPr>
          </a:p>
          <a:p>
            <a:pPr lvl="1"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</a:rPr>
              <a:t>Apache</a:t>
            </a:r>
            <a:r>
              <a:rPr lang="zh-CN" altLang="en-US" dirty="0">
                <a:latin typeface="+mn-lt"/>
                <a:ea typeface="+mn-ea"/>
              </a:rPr>
              <a:t>网站服务器软件</a:t>
            </a:r>
            <a:endParaRPr lang="en-US" altLang="zh-CN" dirty="0">
              <a:latin typeface="+mn-lt"/>
              <a:ea typeface="+mn-ea"/>
            </a:endParaRPr>
          </a:p>
          <a:p>
            <a:pPr lvl="1"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</a:rPr>
              <a:t>……</a:t>
            </a:r>
            <a:endParaRPr lang="en-US" altLang="zh-CN" dirty="0">
              <a:latin typeface="+mn-lt"/>
              <a:ea typeface="+mn-ea"/>
            </a:endParaRPr>
          </a:p>
          <a:p>
            <a:pPr lvl="1">
              <a:spcBef>
                <a:spcPts val="6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2530" name="标题 2"/>
          <p:cNvSpPr>
            <a:spLocks noGrp="1"/>
          </p:cNvSpPr>
          <p:nvPr>
            <p:ph type="title"/>
          </p:nvPr>
        </p:nvSpPr>
        <p:spPr>
          <a:xfrm>
            <a:off x="561340" y="9683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开放源代码软件</a:t>
            </a:r>
            <a:endParaRPr lang="zh-CN" altLang="en-US" dirty="0"/>
          </a:p>
        </p:txBody>
      </p:sp>
      <p:pic>
        <p:nvPicPr>
          <p:cNvPr id="22531" name="图片 3" descr="openoffic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0" y="4143375"/>
            <a:ext cx="1789113" cy="1214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2" name="图片 4" descr="apach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738" y="4419600"/>
            <a:ext cx="1933575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3" name="图片 5" descr="firefox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50" y="4221163"/>
            <a:ext cx="1079500" cy="1047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3296</Words>
  <Application>WPS 演示</Application>
  <PresentationFormat>自定义</PresentationFormat>
  <Paragraphs>321</Paragraphs>
  <Slides>29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黑体</vt:lpstr>
      <vt:lpstr>Arial Narrow</vt:lpstr>
      <vt:lpstr>楷体_GB2312</vt:lpstr>
      <vt:lpstr>Arial Unicode MS</vt:lpstr>
      <vt:lpstr>Wingdings</vt:lpstr>
      <vt:lpstr>新宋体</vt:lpstr>
      <vt:lpstr>云和</vt:lpstr>
      <vt:lpstr>PowerPoint 演示文稿</vt:lpstr>
      <vt:lpstr>本章内容</vt:lpstr>
      <vt:lpstr>Linux的起源与发展1</vt:lpstr>
      <vt:lpstr>Linux的起源与发展2</vt:lpstr>
      <vt:lpstr>Linux内核版本1</vt:lpstr>
      <vt:lpstr>Linux内核版本 2</vt:lpstr>
      <vt:lpstr>GNU项目及GPL、LGPL协议 1</vt:lpstr>
      <vt:lpstr>GUN项目及GPL、LGPL协议2</vt:lpstr>
      <vt:lpstr>开放源代码软件</vt:lpstr>
      <vt:lpstr>Linux发行版本</vt:lpstr>
      <vt:lpstr>红帽系列Linux发行版 1</vt:lpstr>
      <vt:lpstr>红帽系列Linux发行版 2</vt:lpstr>
      <vt:lpstr>安装虚拟机软件vmware workstation</vt:lpstr>
      <vt:lpstr>安装系统</vt:lpstr>
      <vt:lpstr>目录结构</vt:lpstr>
      <vt:lpstr>查看系统内核信息——uname</vt:lpstr>
      <vt:lpstr>查看磁盘和内存使用情况</vt:lpstr>
      <vt:lpstr>查看系统IP信息——ip addr</vt:lpstr>
      <vt:lpstr>查看系统IP信息——ifconfig</vt:lpstr>
      <vt:lpstr>设置网络接口参数——ifconfig</vt:lpstr>
      <vt:lpstr>网络接口配置文件</vt:lpstr>
      <vt:lpstr>启用、禁用网络接口配置</vt:lpstr>
      <vt:lpstr>图形化界面配置</vt:lpstr>
      <vt:lpstr>远程控制工具：SecureCRT</vt:lpstr>
      <vt:lpstr>关闭防火墙</vt:lpstr>
      <vt:lpstr>关闭selinux</vt:lpstr>
      <vt:lpstr>关机及重启操作1</vt:lpstr>
      <vt:lpstr>关机及重启操作2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259</cp:revision>
  <dcterms:created xsi:type="dcterms:W3CDTF">2016-09-06T02:25:00Z</dcterms:created>
  <dcterms:modified xsi:type="dcterms:W3CDTF">2019-11-20T04:10:45Z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