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425" r:id="rId3"/>
    <p:sldId id="426" r:id="rId4"/>
    <p:sldId id="427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73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7" r:id="rId43"/>
    <p:sldId id="468" r:id="rId44"/>
    <p:sldId id="469" r:id="rId45"/>
    <p:sldId id="470" r:id="rId46"/>
    <p:sldId id="26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1774" autoAdjust="0"/>
  </p:normalViewPr>
  <p:slideViewPr>
    <p:cSldViewPr snapToGrid="0" snapToObjects="1">
      <p:cViewPr varScale="1">
        <p:scale>
          <a:sx n="114" d="100"/>
          <a:sy n="114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pPr/>
              <a:t>2019/1/16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mkdir</a:t>
            </a:r>
            <a:r>
              <a:rPr lang="zh-CN" altLang="en-US" dirty="0"/>
              <a:t>命令用于创建新的空目录，可以同时创建多个目录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较常用到的选项为“</a:t>
            </a:r>
            <a:r>
              <a:rPr lang="en-US" altLang="zh-CN" dirty="0"/>
              <a:t>-p”</a:t>
            </a:r>
            <a:r>
              <a:rPr lang="zh-CN" altLang="en-US" dirty="0"/>
              <a:t>，该命令用于创建嵌套的多层目录结构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若不使用“</a:t>
            </a:r>
            <a:r>
              <a:rPr lang="en-US" altLang="zh-CN" dirty="0"/>
              <a:t>-p”</a:t>
            </a:r>
            <a:r>
              <a:rPr lang="zh-CN" altLang="en-US" dirty="0"/>
              <a:t>选项，则只能在已经存在的目录中创建其他子目录</a:t>
            </a:r>
          </a:p>
          <a:p>
            <a:pPr lvl="0">
              <a:buChar char="•"/>
            </a:pPr>
            <a:endParaRPr lang="en-US" altLang="zh-CN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简单介绍即可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创建空文件的操作主要用于系统管理过程中的调试、测试目的</a:t>
            </a: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/>
            <a:r>
              <a:rPr lang="zh-CN" altLang="en-US" dirty="0"/>
              <a:t>如果目标位置与源位置相同，则效果相当于</a:t>
            </a:r>
            <a:r>
              <a:rPr lang="zh-CN" altLang="en-US" b="1" dirty="0"/>
              <a:t>为文件或目录改名</a:t>
            </a:r>
          </a:p>
          <a:p>
            <a:pPr lvl="0"/>
            <a:r>
              <a:rPr lang="zh-CN" altLang="en-US" dirty="0"/>
              <a:t>若需要移动的是多个文件或目录时，则目标必须是目录</a:t>
            </a:r>
          </a:p>
          <a:p>
            <a:pPr lvl="0"/>
            <a:r>
              <a:rPr lang="zh-CN" altLang="en-US" dirty="0"/>
              <a:t>演示</a:t>
            </a:r>
            <a:r>
              <a:rPr lang="en-US" altLang="zh-CN" dirty="0"/>
              <a:t>mv</a:t>
            </a:r>
            <a:r>
              <a:rPr lang="zh-CN" altLang="en-US" dirty="0"/>
              <a:t>命令操作方法（包括前面的</a:t>
            </a:r>
            <a:r>
              <a:rPr lang="en-US" altLang="zh-CN" dirty="0"/>
              <a:t>cp</a:t>
            </a:r>
            <a:r>
              <a:rPr lang="zh-CN" altLang="en-US" dirty="0"/>
              <a:t>、</a:t>
            </a:r>
            <a:r>
              <a:rPr lang="en-US" altLang="zh-CN" dirty="0"/>
              <a:t>rm</a:t>
            </a:r>
            <a:r>
              <a:rPr lang="zh-CN" altLang="en-US" dirty="0"/>
              <a:t>命令）</a:t>
            </a:r>
          </a:p>
          <a:p>
            <a:pPr lvl="0"/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可以结合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path</a:t>
            </a:r>
            <a:r>
              <a:rPr lang="zh-CN" altLang="en-US" dirty="0"/>
              <a:t>环境变量介绍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/>
            <a:r>
              <a:rPr lang="zh-CN" altLang="en-US" dirty="0"/>
              <a:t>文件内容操作命令都需要使用文本文件的名称作为命令参数（或者通过管道操作获取文本内容）</a:t>
            </a:r>
          </a:p>
          <a:p>
            <a:pPr lvl="0"/>
            <a:r>
              <a:rPr lang="en-US" altLang="zh-CN" dirty="0"/>
              <a:t>cat</a:t>
            </a:r>
            <a:r>
              <a:rPr lang="zh-CN" altLang="en-US" dirty="0"/>
              <a:t>命令本来用于连接多个文件的内容，但在实际使用中更多的用于查看文件内容</a:t>
            </a:r>
          </a:p>
          <a:p>
            <a:pPr lvl="0"/>
            <a:r>
              <a:rPr lang="zh-CN" altLang="en-US" dirty="0"/>
              <a:t>当文件内容较多时，使用</a:t>
            </a:r>
            <a:r>
              <a:rPr lang="en-US" altLang="zh-CN" dirty="0"/>
              <a:t>cat</a:t>
            </a:r>
            <a:r>
              <a:rPr lang="zh-CN" altLang="en-US" dirty="0"/>
              <a:t>命令往往只能看到文件的最后一部分内容，而无法分页逐屏显示，若要分页显示，需要使用另外两个命令：</a:t>
            </a:r>
            <a:r>
              <a:rPr lang="en-US" altLang="zh-CN" dirty="0"/>
              <a:t>more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r>
              <a:rPr lang="zh-CN" altLang="en-US" dirty="0"/>
              <a:t>（见下页）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简单演示</a:t>
            </a:r>
            <a:r>
              <a:rPr lang="en-US" altLang="zh-CN" dirty="0"/>
              <a:t>cat</a:t>
            </a:r>
            <a:r>
              <a:rPr lang="zh-CN" altLang="en-US" dirty="0"/>
              <a:t>、</a:t>
            </a:r>
            <a:r>
              <a:rPr lang="en-US" altLang="zh-CN" dirty="0"/>
              <a:t>more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r>
              <a:rPr lang="zh-CN" altLang="en-US" dirty="0"/>
              <a:t>命令的用法</a:t>
            </a:r>
            <a:r>
              <a:rPr lang="en-US" altLang="zh-CN" dirty="0"/>
              <a:t>,</a:t>
            </a:r>
            <a:r>
              <a:rPr lang="zh-CN" altLang="en-US" dirty="0"/>
              <a:t>重点说明三个命令之间的区别</a:t>
            </a:r>
          </a:p>
          <a:p>
            <a:pPr lvl="0"/>
            <a:r>
              <a:rPr lang="en-US" altLang="zh-CN" dirty="0"/>
              <a:t>more</a:t>
            </a:r>
            <a:r>
              <a:rPr lang="zh-CN" altLang="en-US" dirty="0"/>
              <a:t>命令结合管道操作使用时（例如：</a:t>
            </a:r>
            <a:r>
              <a:rPr lang="en-US" altLang="zh-CN" dirty="0"/>
              <a:t>ls -R /etc | more</a:t>
            </a:r>
            <a:r>
              <a:rPr lang="zh-CN" altLang="en-US" dirty="0"/>
              <a:t>）无法向上翻页，但</a:t>
            </a:r>
            <a:r>
              <a:rPr lang="en-US" altLang="zh-CN" dirty="0"/>
              <a:t>less</a:t>
            </a:r>
            <a:r>
              <a:rPr lang="zh-CN" altLang="en-US" dirty="0"/>
              <a:t>命令可以</a:t>
            </a:r>
          </a:p>
          <a:p>
            <a:pPr lvl="0"/>
            <a:r>
              <a:rPr lang="zh-CN" altLang="en-US" dirty="0"/>
              <a:t>在分页阅读界面中，到文件末尾时</a:t>
            </a:r>
            <a:r>
              <a:rPr lang="en-US" altLang="zh-CN" dirty="0"/>
              <a:t>more</a:t>
            </a:r>
            <a:r>
              <a:rPr lang="zh-CN" altLang="en-US" dirty="0"/>
              <a:t>命令会自动退出，</a:t>
            </a:r>
            <a:r>
              <a:rPr lang="en-US" altLang="zh-CN" dirty="0"/>
              <a:t>less</a:t>
            </a:r>
            <a:r>
              <a:rPr lang="zh-CN" altLang="en-US" dirty="0"/>
              <a:t>命令不会</a:t>
            </a:r>
            <a:endParaRPr lang="en-US" altLang="zh-CN" dirty="0"/>
          </a:p>
          <a:p>
            <a:pPr lvl="0"/>
            <a:r>
              <a:rPr lang="en-US" altLang="zh-CN" dirty="0"/>
              <a:t>less</a:t>
            </a:r>
            <a:r>
              <a:rPr lang="zh-CN" altLang="en-US" dirty="0"/>
              <a:t>可以通过↑和↓方向键实现上下逐行滚动</a:t>
            </a:r>
          </a:p>
          <a:p>
            <a:pPr lvl="0"/>
            <a:r>
              <a:rPr lang="en-US" altLang="zh-CN" dirty="0"/>
              <a:t>more</a:t>
            </a:r>
            <a:r>
              <a:rPr lang="zh-CN" altLang="en-US" dirty="0"/>
              <a:t>和</a:t>
            </a:r>
            <a:r>
              <a:rPr lang="en-US" altLang="zh-CN" dirty="0"/>
              <a:t>less</a:t>
            </a:r>
            <a:r>
              <a:rPr lang="zh-CN" altLang="en-US" dirty="0"/>
              <a:t>都可以用于分页查看文本内容，具体使用哪一个看用户习惯</a:t>
            </a: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19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/>
            <a:r>
              <a:rPr lang="zh-CN" altLang="en-US" dirty="0"/>
              <a:t>对比讲解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tail</a:t>
            </a:r>
            <a:r>
              <a:rPr lang="zh-CN" altLang="en-US" dirty="0"/>
              <a:t>的用法</a:t>
            </a:r>
          </a:p>
          <a:p>
            <a:pPr lvl="0"/>
            <a:r>
              <a:rPr lang="en-US" altLang="zh-CN" dirty="0"/>
              <a:t>tail</a:t>
            </a:r>
            <a:r>
              <a:rPr lang="zh-CN" altLang="en-US" dirty="0"/>
              <a:t>命令结合“</a:t>
            </a:r>
            <a:r>
              <a:rPr lang="en-US" altLang="zh-CN" dirty="0"/>
              <a:t>-f”</a:t>
            </a:r>
            <a:r>
              <a:rPr lang="zh-CN" altLang="en-US" dirty="0"/>
              <a:t>选项使用时，可以用于跟踪日志文件末尾的内容变化，实时显示更新的日志内容</a:t>
            </a: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Shell</a:t>
            </a:r>
            <a:r>
              <a:rPr lang="zh-CN" altLang="en-US" dirty="0"/>
              <a:t>解释器在用户和内核之间相当于一个“翻译官”的角色，负责解释用户输入的命令字符串（命令行）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内部命令属于</a:t>
            </a:r>
            <a:r>
              <a:rPr lang="en-US" altLang="zh-CN" dirty="0"/>
              <a:t>Shell</a:t>
            </a:r>
            <a:r>
              <a:rPr lang="zh-CN" altLang="en-US" dirty="0"/>
              <a:t>解释器的一部分，每个内部命令并没有独立的程序文件，只要</a:t>
            </a:r>
            <a:r>
              <a:rPr lang="en-US" altLang="zh-CN" dirty="0"/>
              <a:t>Shell</a:t>
            </a:r>
            <a:r>
              <a:rPr lang="zh-CN" altLang="en-US" dirty="0"/>
              <a:t>解释器程序运行，内部命令即可直接使用，因此执行效率更高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外部命令指</a:t>
            </a:r>
            <a:r>
              <a:rPr lang="en-US" altLang="zh-CN" dirty="0"/>
              <a:t>Linux</a:t>
            </a:r>
            <a:r>
              <a:rPr lang="zh-CN" altLang="en-US" dirty="0"/>
              <a:t>系统中能够完成特定功能的脚本文件或二进制程序，是属于</a:t>
            </a:r>
            <a:r>
              <a:rPr lang="en-US" altLang="zh-CN" dirty="0"/>
              <a:t>Shell</a:t>
            </a:r>
            <a:r>
              <a:rPr lang="zh-CN" altLang="en-US" dirty="0"/>
              <a:t>解释器程序之外的命令文件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wc</a:t>
            </a:r>
            <a:r>
              <a:rPr lang="zh-CN" altLang="en-US" dirty="0"/>
              <a:t>命令未指定选项时，默认相当于”</a:t>
            </a:r>
            <a:r>
              <a:rPr lang="en-US" altLang="zh-CN" dirty="0"/>
              <a:t>-lwc“</a:t>
            </a:r>
            <a:r>
              <a:rPr lang="zh-CN" altLang="en-US" dirty="0"/>
              <a:t>，会同时统计行数、单词数、字节数（含空格、回车等符号）</a:t>
            </a:r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重点讲解</a:t>
            </a:r>
            <a:r>
              <a:rPr lang="en-US" altLang="zh-CN" dirty="0"/>
              <a:t>-l</a:t>
            </a:r>
            <a:r>
              <a:rPr lang="zh-CN" altLang="en-US" dirty="0"/>
              <a:t>、</a:t>
            </a:r>
            <a:r>
              <a:rPr lang="en-US" altLang="zh-CN" dirty="0"/>
              <a:t>-a</a:t>
            </a:r>
            <a:r>
              <a:rPr lang="zh-CN" altLang="en-US" dirty="0"/>
              <a:t>、</a:t>
            </a:r>
            <a:r>
              <a:rPr lang="en-US" altLang="zh-CN" dirty="0"/>
              <a:t>-d</a:t>
            </a:r>
            <a:r>
              <a:rPr lang="zh-CN" altLang="en-US" dirty="0"/>
              <a:t>、</a:t>
            </a:r>
            <a:r>
              <a:rPr lang="en-US" altLang="zh-CN" dirty="0"/>
              <a:t>-R</a:t>
            </a:r>
            <a:r>
              <a:rPr lang="zh-CN" altLang="en-US" dirty="0"/>
              <a:t>选项的含义，其余选项简单介绍即可</a:t>
            </a:r>
          </a:p>
          <a:p>
            <a:pPr lvl="0">
              <a:buChar char="•"/>
            </a:pPr>
            <a:endParaRPr lang="en-US" altLang="zh-CN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/>
            <a:r>
              <a:rPr lang="zh-CN" altLang="en-US" dirty="0"/>
              <a:t>通过“</a:t>
            </a:r>
            <a:r>
              <a:rPr lang="en-US" altLang="zh-CN" dirty="0"/>
              <a:t>vi </a:t>
            </a:r>
            <a:r>
              <a:rPr lang="zh-CN" altLang="en-US" dirty="0"/>
              <a:t>文件名”的形式打开（或新建）文件进行编辑</a:t>
            </a:r>
          </a:p>
          <a:p>
            <a:pPr lvl="0"/>
            <a:r>
              <a:rPr lang="zh-CN" altLang="en-US" dirty="0"/>
              <a:t>结合图示介绍</a:t>
            </a:r>
            <a:r>
              <a:rPr lang="en-US" altLang="zh-CN" dirty="0"/>
              <a:t>vi</a:t>
            </a:r>
            <a:r>
              <a:rPr lang="zh-CN" altLang="en-US" dirty="0"/>
              <a:t>编辑器的三种工作模式，相当于图形软件窗口中的不同界面，不同的模式中能够对文件进行的操作也不相同</a:t>
            </a:r>
          </a:p>
          <a:p>
            <a:pPr lvl="0"/>
            <a:r>
              <a:rPr lang="zh-CN" altLang="en-US" b="1" dirty="0"/>
              <a:t>    </a:t>
            </a:r>
            <a:r>
              <a:rPr lang="en-US" altLang="zh-CN" b="1" dirty="0"/>
              <a:t>1</a:t>
            </a:r>
            <a:r>
              <a:rPr lang="zh-CN" altLang="en-US" b="1" dirty="0"/>
              <a:t>）命令模式</a:t>
            </a:r>
            <a:r>
              <a:rPr lang="zh-CN" altLang="en-US" dirty="0"/>
              <a:t>：启动</a:t>
            </a:r>
            <a:r>
              <a:rPr lang="en-US" altLang="zh-CN" dirty="0"/>
              <a:t>vi</a:t>
            </a:r>
            <a:r>
              <a:rPr lang="zh-CN" altLang="en-US" dirty="0"/>
              <a:t>编辑器后默认进入命令模式，该模式中主要完成如光标移动、字符串查找，以及删除、复制、粘贴文件内容等相关操作</a:t>
            </a:r>
          </a:p>
          <a:p>
            <a:pPr lvl="0"/>
            <a:r>
              <a:rPr lang="zh-CN" altLang="en-US" b="1" dirty="0"/>
              <a:t>    </a:t>
            </a:r>
            <a:r>
              <a:rPr lang="en-US" altLang="zh-CN" b="1" dirty="0"/>
              <a:t>2</a:t>
            </a:r>
            <a:r>
              <a:rPr lang="zh-CN" altLang="en-US" b="1" dirty="0"/>
              <a:t>）输入模式</a:t>
            </a:r>
            <a:r>
              <a:rPr lang="zh-CN" altLang="en-US" dirty="0"/>
              <a:t>：该模式中主要的操作就是录入文件内容，可以对文本文件正文进行修改、或者添加新的内容。处于输入模式时，</a:t>
            </a:r>
            <a:r>
              <a:rPr lang="en-US" altLang="zh-CN" dirty="0"/>
              <a:t>vi</a:t>
            </a:r>
            <a:r>
              <a:rPr lang="zh-CN" altLang="en-US" dirty="0"/>
              <a:t>编辑器的最后一行会出现“</a:t>
            </a:r>
            <a:r>
              <a:rPr lang="en-US" altLang="zh-CN" dirty="0"/>
              <a:t>-- INSERT --”</a:t>
            </a:r>
            <a:r>
              <a:rPr lang="zh-CN" altLang="en-US" dirty="0"/>
              <a:t>的状态提示信息</a:t>
            </a:r>
          </a:p>
          <a:p>
            <a:pPr lvl="0"/>
            <a:r>
              <a:rPr lang="zh-CN" altLang="en-US" b="1" dirty="0"/>
              <a:t>    </a:t>
            </a:r>
            <a:r>
              <a:rPr lang="en-US" altLang="zh-CN" b="1" dirty="0"/>
              <a:t>3</a:t>
            </a:r>
            <a:r>
              <a:rPr lang="zh-CN" altLang="en-US" b="1" dirty="0"/>
              <a:t>）末行模式</a:t>
            </a:r>
            <a:r>
              <a:rPr lang="zh-CN" altLang="en-US" dirty="0"/>
              <a:t>：该模式中可以设置</a:t>
            </a:r>
            <a:r>
              <a:rPr lang="en-US" altLang="zh-CN" dirty="0"/>
              <a:t>vi</a:t>
            </a:r>
            <a:r>
              <a:rPr lang="zh-CN" altLang="en-US" dirty="0"/>
              <a:t>编辑环境、保存文件、退出编辑器，以及对文件内容进行查找、替换等操作。处于末行模式时，</a:t>
            </a:r>
            <a:r>
              <a:rPr lang="en-US" altLang="zh-CN" dirty="0"/>
              <a:t>vi</a:t>
            </a:r>
            <a:r>
              <a:rPr lang="zh-CN" altLang="en-US" dirty="0"/>
              <a:t>编辑器的最后一行会出现冒号“</a:t>
            </a:r>
            <a:r>
              <a:rPr lang="en-US" altLang="zh-CN" b="1" dirty="0"/>
              <a:t>:</a:t>
            </a:r>
            <a:r>
              <a:rPr lang="en-US" altLang="zh-CN" dirty="0"/>
              <a:t>”</a:t>
            </a:r>
            <a:r>
              <a:rPr lang="zh-CN" altLang="en-US" dirty="0"/>
              <a:t>提示符</a:t>
            </a: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着重讲解最常用的操作键（能够迅速提高文本编辑效率），其余的有个印象就可以了</a:t>
            </a:r>
          </a:p>
          <a:p>
            <a:pPr lvl="0"/>
            <a:r>
              <a:rPr lang="zh-CN" altLang="en-US" dirty="0"/>
              <a:t>从本页开始，分</a:t>
            </a:r>
            <a:r>
              <a:rPr lang="en-US" altLang="zh-CN" dirty="0"/>
              <a:t>4</a:t>
            </a:r>
            <a:r>
              <a:rPr lang="zh-CN" altLang="en-US" dirty="0"/>
              <a:t>部分简单介绍命令模式中的常用操作，然后集中进行演示</a:t>
            </a:r>
          </a:p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着重讲解最常用的操作键（能够迅速提高文本编辑效率），其余的有个印象就可以了</a:t>
            </a:r>
          </a:p>
          <a:p>
            <a:pPr lvl="0"/>
            <a:endParaRPr lang="en-US" altLang="zh-CN" dirty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着重讲解最常用的操作键（能够迅速提高文本编辑效率），其余的有个印象就可以了</a:t>
            </a: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切换至虚拟机环境演示在命令模式中的最常用操作</a:t>
            </a:r>
            <a:r>
              <a:rPr lang="zh-CN" altLang="en-US" b="1" dirty="0"/>
              <a:t>（前面讲解过的</a:t>
            </a:r>
            <a:r>
              <a:rPr lang="en-US" altLang="zh-CN" b="1" dirty="0"/>
              <a:t>4</a:t>
            </a:r>
            <a:r>
              <a:rPr lang="zh-CN" altLang="en-US" b="1" dirty="0"/>
              <a:t>类操作方法）</a:t>
            </a: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29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着重讲解最常用的操作键（能够迅速提高文本编辑效率），其余的有个印象就可以了</a:t>
            </a:r>
          </a:p>
          <a:p>
            <a:pPr lvl="0"/>
            <a:r>
              <a:rPr lang="zh-CN" altLang="en-US" dirty="0"/>
              <a:t>从本页开始，分</a:t>
            </a:r>
            <a:r>
              <a:rPr lang="en-US" altLang="zh-CN" dirty="0"/>
              <a:t>3</a:t>
            </a:r>
            <a:r>
              <a:rPr lang="zh-CN" altLang="en-US" dirty="0"/>
              <a:t>部分简单介绍命令模式中的常用操作，然后集中进行演示</a:t>
            </a:r>
          </a:p>
          <a:p>
            <a:pPr lvl="0"/>
            <a:endParaRPr lang="zh-CN" altLang="en-US" dirty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30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/>
            <a:r>
              <a:rPr lang="zh-CN" altLang="en-US" dirty="0"/>
              <a:t>切换至虚拟机环境演示在末行模式中的最常用操作</a:t>
            </a:r>
            <a:r>
              <a:rPr lang="zh-CN" altLang="en-US" b="1" dirty="0"/>
              <a:t>（前面讲解过的</a:t>
            </a:r>
            <a:r>
              <a:rPr lang="en-US" altLang="zh-CN" b="1" dirty="0"/>
              <a:t>3</a:t>
            </a:r>
            <a:r>
              <a:rPr lang="zh-CN" altLang="en-US" b="1" dirty="0"/>
              <a:t>类操作方法）</a:t>
            </a:r>
          </a:p>
          <a:p>
            <a:pPr lvl="0"/>
            <a:r>
              <a:rPr lang="zh-CN" altLang="en-US" dirty="0"/>
              <a:t>字符串替换命令相对查找命令的格式要复杂得多，在讲解时需要着重演示字符串替换的范围和替换确认机制 </a:t>
            </a: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超级用户，即</a:t>
            </a:r>
            <a:r>
              <a:rPr lang="en-US" altLang="zh-CN" dirty="0"/>
              <a:t>root</a:t>
            </a:r>
            <a:r>
              <a:rPr lang="zh-CN" altLang="en-US" dirty="0"/>
              <a:t>用户，类似于</a:t>
            </a:r>
            <a:r>
              <a:rPr lang="en-US" altLang="zh-CN" dirty="0"/>
              <a:t>Windows</a:t>
            </a:r>
            <a:r>
              <a:rPr lang="zh-CN" altLang="en-US" dirty="0"/>
              <a:t>系统中的</a:t>
            </a:r>
            <a:r>
              <a:rPr lang="en-US" altLang="zh-CN" dirty="0"/>
              <a:t>Administrator</a:t>
            </a:r>
            <a:r>
              <a:rPr lang="zh-CN" altLang="en-US" dirty="0"/>
              <a:t>用户，非执行管理任务时不建议使用</a:t>
            </a:r>
            <a:r>
              <a:rPr lang="en-US" altLang="zh-CN" dirty="0"/>
              <a:t>root</a:t>
            </a:r>
            <a:r>
              <a:rPr lang="zh-CN" altLang="en-US" dirty="0"/>
              <a:t>用户登录系统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普通用户帐号一般只在用户自己的宿主目录中有完全权限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程序用户：用于维持系统或某个程序的正常运行，一般不允许登录到系统。例如：</a:t>
            </a:r>
            <a:r>
              <a:rPr lang="en-US" altLang="zh-CN" dirty="0"/>
              <a:t>bin</a:t>
            </a:r>
            <a:r>
              <a:rPr lang="zh-CN" altLang="en-US" dirty="0"/>
              <a:t>、</a:t>
            </a:r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等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root</a:t>
            </a:r>
            <a:r>
              <a:rPr lang="zh-CN" altLang="en-US" dirty="0"/>
              <a:t>用户的</a:t>
            </a:r>
            <a:r>
              <a:rPr lang="en-US" altLang="zh-CN" dirty="0"/>
              <a:t>UID</a:t>
            </a:r>
            <a:r>
              <a:rPr lang="zh-CN" altLang="en-US" dirty="0"/>
              <a:t>的固定值为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root</a:t>
            </a:r>
            <a:r>
              <a:rPr lang="zh-CN" altLang="en-US" dirty="0"/>
              <a:t>组帐号的</a:t>
            </a:r>
            <a:r>
              <a:rPr lang="en-US" altLang="zh-CN" dirty="0"/>
              <a:t>GID</a:t>
            </a:r>
            <a:r>
              <a:rPr lang="zh-CN" altLang="en-US" dirty="0"/>
              <a:t>号为固定值</a:t>
            </a:r>
            <a:r>
              <a:rPr lang="en-US" altLang="zh-CN" dirty="0"/>
              <a:t>0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1~499</a:t>
            </a:r>
            <a:r>
              <a:rPr lang="zh-CN" altLang="en-US" dirty="0"/>
              <a:t>的</a:t>
            </a:r>
            <a:r>
              <a:rPr lang="en-US" altLang="zh-CN" dirty="0"/>
              <a:t>UID</a:t>
            </a:r>
            <a:r>
              <a:rPr lang="zh-CN" altLang="en-US" dirty="0"/>
              <a:t>、</a:t>
            </a:r>
            <a:r>
              <a:rPr lang="en-US" altLang="zh-CN" dirty="0"/>
              <a:t>GID</a:t>
            </a:r>
            <a:r>
              <a:rPr lang="zh-CN" altLang="en-US" dirty="0"/>
              <a:t>默认保留给程序用户使用，普通用户</a:t>
            </a:r>
            <a:r>
              <a:rPr lang="en-US" altLang="zh-CN" dirty="0"/>
              <a:t>/</a:t>
            </a:r>
            <a:r>
              <a:rPr lang="zh-CN" altLang="en-US" dirty="0"/>
              <a:t>组使用的</a:t>
            </a:r>
            <a:r>
              <a:rPr lang="en-US" altLang="zh-CN" dirty="0"/>
              <a:t>UID</a:t>
            </a:r>
            <a:r>
              <a:rPr lang="zh-CN" altLang="en-US" dirty="0"/>
              <a:t>、</a:t>
            </a:r>
            <a:r>
              <a:rPr lang="en-US" altLang="zh-CN" dirty="0"/>
              <a:t>GID</a:t>
            </a:r>
            <a:r>
              <a:rPr lang="zh-CN" altLang="en-US" dirty="0"/>
              <a:t>号在</a:t>
            </a:r>
            <a:r>
              <a:rPr lang="en-US" altLang="zh-CN" dirty="0"/>
              <a:t>500</a:t>
            </a:r>
            <a:r>
              <a:rPr lang="zh-CN" altLang="en-US" dirty="0"/>
              <a:t>～</a:t>
            </a:r>
            <a:r>
              <a:rPr lang="en-US" altLang="zh-CN" dirty="0"/>
              <a:t>60000</a:t>
            </a:r>
            <a:r>
              <a:rPr lang="zh-CN" altLang="en-US" dirty="0"/>
              <a:t>之间</a:t>
            </a: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的命令环境中，无论是命令名还是文件名，对英文字符的处理是</a:t>
            </a:r>
            <a:r>
              <a:rPr lang="zh-CN" altLang="en-US" b="1" dirty="0"/>
              <a:t>区分大小写</a:t>
            </a:r>
            <a:r>
              <a:rPr lang="zh-CN" altLang="en-US" dirty="0"/>
              <a:t>的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命令的各组成部分之间用空格分隔（可以是多个空格），命令行的输入以回车键结束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b="1" dirty="0"/>
              <a:t>在“</a:t>
            </a:r>
            <a:r>
              <a:rPr lang="en-US" altLang="zh-CN" b="1" dirty="0"/>
              <a:t>ls -l /home”</a:t>
            </a:r>
            <a:r>
              <a:rPr lang="zh-CN" altLang="en-US" b="1" dirty="0"/>
              <a:t>命令行中，“</a:t>
            </a:r>
            <a:r>
              <a:rPr lang="en-US" altLang="zh-CN" b="1" dirty="0"/>
              <a:t>ls”</a:t>
            </a:r>
            <a:r>
              <a:rPr lang="zh-CN" altLang="en-US" b="1" dirty="0"/>
              <a:t>是命令字，“</a:t>
            </a:r>
            <a:r>
              <a:rPr lang="en-US" altLang="zh-CN" b="1" dirty="0"/>
              <a:t>-l”</a:t>
            </a:r>
            <a:r>
              <a:rPr lang="zh-CN" altLang="en-US" b="1" dirty="0"/>
              <a:t>是选项，“</a:t>
            </a:r>
            <a:r>
              <a:rPr lang="en-US" altLang="zh-CN" b="1" dirty="0"/>
              <a:t>/home”</a:t>
            </a:r>
            <a:r>
              <a:rPr lang="zh-CN" altLang="en-US" b="1" dirty="0"/>
              <a:t>是参数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对于有些命令来说，选项和参数并不是必须有的（通用命令格式中的方括号</a:t>
            </a:r>
            <a:r>
              <a:rPr lang="en-US" altLang="zh-CN" b="1" dirty="0"/>
              <a:t>[ …… ]</a:t>
            </a:r>
            <a:r>
              <a:rPr lang="zh-CN" altLang="en-US" dirty="0"/>
              <a:t>表示可选的意思）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在实际使用</a:t>
            </a:r>
            <a:r>
              <a:rPr lang="en-US" altLang="zh-CN" dirty="0"/>
              <a:t>Linux</a:t>
            </a:r>
            <a:r>
              <a:rPr lang="zh-CN" altLang="en-US" dirty="0"/>
              <a:t>命令行的过程中，“选项”和“参数”的称谓经常容易混淆，甚至前后顺序也可以颠倒，但一般不会影响到命令的执行效果，所以很多时候并不做严格区分 </a:t>
            </a:r>
          </a:p>
          <a:p>
            <a:pPr lvl="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蓝色表示目录；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绿色表示可执行文件；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红色表示压缩文件；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浅蓝色表示链接文件；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灰色表示其它文件；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红色闪烁表示链接的文件有问题了；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黄色是设备文件，包括block, char, fifo。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用dircolors -p看到缺省的颜色设置，包括各种颜色和“粗体”，下划线，闪烁等定义。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在环境变量$LS_COLORS上修改就行</a:t>
            </a: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lnSpc>
                <a:spcPct val="80000"/>
              </a:lnSpc>
            </a:pPr>
            <a:r>
              <a:rPr lang="zh-CN" altLang="en-US" dirty="0"/>
              <a:t>教员详细讲解</a:t>
            </a:r>
            <a:r>
              <a:rPr lang="en-US" altLang="zh-CN" dirty="0"/>
              <a:t>7</a:t>
            </a:r>
            <a:r>
              <a:rPr lang="zh-CN" altLang="en-US" dirty="0"/>
              <a:t>个部分中，每个部分的含义</a:t>
            </a:r>
            <a:endParaRPr lang="en-US" altLang="zh-CN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基于系统运行和管理需要，所有用户都可以访问</a:t>
            </a:r>
            <a:r>
              <a:rPr lang="en-US" altLang="zh-CN" dirty="0"/>
              <a:t>passwd</a:t>
            </a:r>
            <a:r>
              <a:rPr lang="zh-CN" altLang="en-US" dirty="0"/>
              <a:t>文件中的内容，但是只有</a:t>
            </a:r>
            <a:r>
              <a:rPr lang="en-US" altLang="zh-CN" dirty="0"/>
              <a:t>root</a:t>
            </a:r>
            <a:r>
              <a:rPr lang="zh-CN" altLang="en-US" dirty="0"/>
              <a:t>用户才能进行更改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在早期的</a:t>
            </a:r>
            <a:r>
              <a:rPr lang="en-US" altLang="zh-CN" dirty="0"/>
              <a:t>UNIX</a:t>
            </a:r>
            <a:r>
              <a:rPr lang="zh-CN" altLang="en-US" dirty="0"/>
              <a:t>操作系统中，用户帐号的密码信息是保存在</a:t>
            </a:r>
            <a:r>
              <a:rPr lang="en-US" altLang="zh-CN" dirty="0"/>
              <a:t>passwd</a:t>
            </a:r>
            <a:r>
              <a:rPr lang="zh-CN" altLang="en-US" dirty="0"/>
              <a:t>文件中的，不法用户可以很容易的获取密码字串并进行暴力破解，因此存在一定的安全隐患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后来经改进后，将密码转存入专门的</a:t>
            </a:r>
            <a:r>
              <a:rPr lang="en-US" altLang="zh-CN" dirty="0"/>
              <a:t>shadow</a:t>
            </a:r>
            <a:r>
              <a:rPr lang="zh-CN" altLang="en-US" dirty="0"/>
              <a:t>文件中（见下页）并严格控制全新，而</a:t>
            </a:r>
            <a:r>
              <a:rPr lang="en-US" altLang="zh-CN" dirty="0"/>
              <a:t>passwd</a:t>
            </a:r>
            <a:r>
              <a:rPr lang="zh-CN" altLang="en-US" dirty="0"/>
              <a:t>文件中仅保留密码占位符“</a:t>
            </a:r>
            <a:r>
              <a:rPr lang="en-US" altLang="zh-CN" dirty="0"/>
              <a:t>x”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1</a:t>
            </a:r>
            <a:r>
              <a:rPr lang="zh-CN" altLang="en-US" sz="2000" dirty="0"/>
              <a:t>：用户帐号的名称</a:t>
            </a:r>
            <a:endParaRPr lang="en-US" altLang="zh-CN" sz="20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2</a:t>
            </a:r>
            <a:r>
              <a:rPr lang="zh-CN" altLang="en-US" sz="2000" dirty="0"/>
              <a:t>：用户密码字串或者密码占位符“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”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3</a:t>
            </a:r>
            <a:r>
              <a:rPr lang="zh-CN" altLang="en-US" sz="2000" dirty="0"/>
              <a:t>：用户帐号的</a:t>
            </a:r>
            <a:r>
              <a:rPr lang="en-US" altLang="zh-CN" sz="2000" dirty="0"/>
              <a:t>UID</a:t>
            </a:r>
            <a:r>
              <a:rPr lang="zh-CN" altLang="en-US" sz="2000" dirty="0"/>
              <a:t>号</a:t>
            </a:r>
            <a:endParaRPr lang="en-US" altLang="zh-CN" sz="20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4</a:t>
            </a:r>
            <a:r>
              <a:rPr lang="zh-CN" altLang="en-US" sz="2000" dirty="0"/>
              <a:t>：所属基本组帐号的</a:t>
            </a:r>
            <a:r>
              <a:rPr lang="en-US" altLang="zh-CN" sz="2000" dirty="0"/>
              <a:t>GID</a:t>
            </a:r>
            <a:r>
              <a:rPr lang="zh-CN" altLang="en-US" sz="2000" dirty="0"/>
              <a:t>号</a:t>
            </a:r>
            <a:endParaRPr lang="en-US" altLang="zh-CN" sz="20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5</a:t>
            </a:r>
            <a:r>
              <a:rPr lang="zh-CN" altLang="en-US" sz="2000" dirty="0"/>
              <a:t>：用户全名</a:t>
            </a:r>
            <a:endParaRPr lang="en-US" altLang="zh-CN" sz="20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6</a:t>
            </a:r>
            <a:r>
              <a:rPr lang="zh-CN" altLang="en-US" sz="2000" dirty="0"/>
              <a:t>：宿主目录</a:t>
            </a:r>
            <a:endParaRPr lang="en-US" altLang="zh-CN" sz="2000" dirty="0"/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字段</a:t>
            </a:r>
            <a:r>
              <a:rPr lang="en-US" altLang="zh-CN" sz="2000" dirty="0"/>
              <a:t>7</a:t>
            </a:r>
            <a:r>
              <a:rPr lang="zh-CN" altLang="en-US" sz="2000" dirty="0"/>
              <a:t>：登录</a:t>
            </a:r>
            <a:r>
              <a:rPr lang="en-US" altLang="zh-CN" sz="2000" dirty="0"/>
              <a:t>Shell</a:t>
            </a:r>
            <a:r>
              <a:rPr lang="zh-CN" altLang="en-US" sz="2000" dirty="0"/>
              <a:t>信息</a:t>
            </a:r>
          </a:p>
          <a:p>
            <a:pPr lvl="0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字段</a:t>
            </a:r>
            <a:r>
              <a:rPr lang="en-US" altLang="zh-CN" dirty="0"/>
              <a:t>1</a:t>
            </a:r>
            <a:r>
              <a:rPr lang="zh-CN" altLang="en-US" dirty="0"/>
              <a:t>：用户帐号的名称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：加密的密码字串信息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3</a:t>
            </a:r>
            <a:r>
              <a:rPr lang="zh-CN" altLang="en-US" dirty="0"/>
              <a:t>：上次修改密码的时间</a:t>
            </a:r>
            <a:endParaRPr lang="en-US" altLang="zh-CN" dirty="0"/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4</a:t>
            </a:r>
            <a:r>
              <a:rPr lang="zh-CN" altLang="en-US" dirty="0"/>
              <a:t>：密码的最短有效天数，默认值为</a:t>
            </a:r>
            <a:r>
              <a:rPr lang="en-US" altLang="zh-CN" dirty="0"/>
              <a:t>0</a:t>
            </a:r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5</a:t>
            </a:r>
            <a:r>
              <a:rPr lang="zh-CN" altLang="en-US" dirty="0"/>
              <a:t>：密码的最长有效天数，默认值为</a:t>
            </a:r>
            <a:r>
              <a:rPr lang="en-US" altLang="zh-CN" dirty="0"/>
              <a:t>99999</a:t>
            </a:r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6</a:t>
            </a:r>
            <a:r>
              <a:rPr lang="zh-CN" altLang="en-US" dirty="0"/>
              <a:t>：提前多少天警告用户口令将过期，默认值为</a:t>
            </a:r>
            <a:r>
              <a:rPr lang="en-US" altLang="zh-CN" dirty="0"/>
              <a:t>7</a:t>
            </a:r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7</a:t>
            </a:r>
            <a:r>
              <a:rPr lang="zh-CN" altLang="en-US" dirty="0"/>
              <a:t>：在密码过期之后多少天禁用此用户</a:t>
            </a:r>
            <a:endParaRPr lang="en-US" altLang="zh-CN" dirty="0"/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8</a:t>
            </a:r>
            <a:r>
              <a:rPr lang="zh-CN" altLang="en-US" dirty="0"/>
              <a:t>：帐号失效时间，默认值为空</a:t>
            </a:r>
            <a:endParaRPr lang="en-US" altLang="zh-CN" dirty="0"/>
          </a:p>
          <a:p>
            <a:pPr lvl="0"/>
            <a:r>
              <a:rPr lang="zh-CN" altLang="en-US" dirty="0"/>
              <a:t>字段</a:t>
            </a:r>
            <a:r>
              <a:rPr lang="en-US" altLang="zh-CN" dirty="0"/>
              <a:t>9</a:t>
            </a:r>
            <a:r>
              <a:rPr lang="zh-CN" altLang="en-US" dirty="0"/>
              <a:t>：保留字段（未使用）</a:t>
            </a:r>
            <a:endParaRPr lang="en-US" altLang="zh-CN" dirty="0"/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默认只有</a:t>
            </a:r>
            <a:r>
              <a:rPr lang="en-US" altLang="zh-CN" dirty="0"/>
              <a:t>root</a:t>
            </a:r>
            <a:r>
              <a:rPr lang="zh-CN" altLang="en-US" dirty="0"/>
              <a:t>用户能够读取文件中的内容，并且不允许</a:t>
            </a:r>
            <a:r>
              <a:rPr lang="en-US" altLang="zh-CN" dirty="0"/>
              <a:t>root</a:t>
            </a:r>
            <a:r>
              <a:rPr lang="zh-CN" altLang="en-US" dirty="0"/>
              <a:t>直接编辑该文件中的内容</a:t>
            </a:r>
          </a:p>
          <a:p>
            <a:pPr lvl="0" algn="just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上次修改密码的时间，表示从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01</a:t>
            </a:r>
            <a:r>
              <a:rPr lang="zh-CN" altLang="en-US" dirty="0"/>
              <a:t>月</a:t>
            </a:r>
            <a:r>
              <a:rPr lang="en-US" altLang="zh-CN" dirty="0"/>
              <a:t>01</a:t>
            </a:r>
            <a:r>
              <a:rPr lang="zh-CN" altLang="en-US" dirty="0"/>
              <a:t>日（可理解为</a:t>
            </a:r>
            <a:r>
              <a:rPr lang="en-US" altLang="zh-CN" dirty="0"/>
              <a:t>Unix</a:t>
            </a:r>
            <a:r>
              <a:rPr lang="zh-CN" altLang="en-US" dirty="0"/>
              <a:t>系统的诞生日）算起到最近一次修改密码时间隔的天数 </a:t>
            </a:r>
          </a:p>
          <a:p>
            <a:pPr lvl="0"/>
            <a:endParaRPr lang="zh-CN" altLang="en-US" dirty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228600" lvl="0" indent="-228600"/>
            <a:r>
              <a:rPr lang="zh-CN" altLang="en-US" dirty="0"/>
              <a:t>教员演示</a:t>
            </a:r>
            <a:endParaRPr lang="en-US" altLang="zh-CN" dirty="0"/>
          </a:p>
          <a:p>
            <a:pPr marL="228600" lvl="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最简单的用法是，不添加任何选项，只使用用户名作为</a:t>
            </a:r>
            <a:r>
              <a:rPr lang="en-US" altLang="zh-CN" dirty="0"/>
              <a:t>useradd</a:t>
            </a:r>
            <a:r>
              <a:rPr lang="zh-CN" altLang="en-US" dirty="0"/>
              <a:t>命令的参数，按系统默认配置建立指定的用户帐号 </a:t>
            </a:r>
          </a:p>
          <a:p>
            <a:pPr marL="228600" lvl="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演示添加用户的操作，重点演示 </a:t>
            </a:r>
            <a:r>
              <a:rPr lang="en-US" altLang="zh-CN" dirty="0"/>
              <a:t>-d</a:t>
            </a:r>
            <a:r>
              <a:rPr lang="zh-CN" altLang="en-US" dirty="0"/>
              <a:t>、</a:t>
            </a:r>
            <a:r>
              <a:rPr lang="en-US" altLang="zh-CN" dirty="0"/>
              <a:t>-e</a:t>
            </a:r>
            <a:r>
              <a:rPr lang="zh-CN" altLang="en-US" dirty="0"/>
              <a:t>、</a:t>
            </a:r>
            <a:r>
              <a:rPr lang="en-US" altLang="zh-CN" dirty="0"/>
              <a:t>-g</a:t>
            </a:r>
            <a:r>
              <a:rPr lang="zh-CN" altLang="en-US" dirty="0"/>
              <a:t>、</a:t>
            </a:r>
            <a:r>
              <a:rPr lang="en-US" altLang="zh-CN" dirty="0"/>
              <a:t>-G</a:t>
            </a:r>
            <a:r>
              <a:rPr lang="zh-CN" altLang="en-US" dirty="0"/>
              <a:t>、</a:t>
            </a:r>
            <a:r>
              <a:rPr lang="en-US" altLang="zh-CN" dirty="0"/>
              <a:t>-s </a:t>
            </a:r>
            <a:r>
              <a:rPr lang="zh-CN" altLang="en-US" dirty="0"/>
              <a:t>等几个选项的用法，例如：</a:t>
            </a:r>
          </a:p>
          <a:p>
            <a:pPr marL="228600" lvl="0" indent="-228600">
              <a:buFont typeface="Wingdings" panose="05000000000000000000" pitchFamily="2" charset="2"/>
              <a:buChar char="•"/>
            </a:pPr>
            <a:r>
              <a:rPr lang="en-US" altLang="zh-CN" dirty="0"/>
              <a:t>——</a:t>
            </a:r>
            <a:r>
              <a:rPr lang="zh-CN" altLang="en-US" dirty="0"/>
              <a:t>创建名为</a:t>
            </a:r>
            <a:r>
              <a:rPr lang="en-US" altLang="zh-CN" dirty="0"/>
              <a:t>st02</a:t>
            </a:r>
            <a:r>
              <a:rPr lang="zh-CN" altLang="en-US" dirty="0"/>
              <a:t>的用户帐号，并将其</a:t>
            </a:r>
            <a:r>
              <a:rPr lang="en-US" altLang="zh-CN" dirty="0"/>
              <a:t>UID</a:t>
            </a:r>
            <a:r>
              <a:rPr lang="zh-CN" altLang="en-US" dirty="0"/>
              <a:t>号指定为</a:t>
            </a:r>
            <a:r>
              <a:rPr lang="en-US" altLang="zh-CN" dirty="0"/>
              <a:t>504</a:t>
            </a:r>
          </a:p>
          <a:p>
            <a:pPr marL="228600" lvl="0" indent="-228600"/>
            <a:r>
              <a:rPr lang="en-US" altLang="zh-CN" dirty="0"/>
              <a:t>[root@localhost ~]# </a:t>
            </a:r>
            <a:r>
              <a:rPr lang="en-US" altLang="zh-CN" b="1" dirty="0"/>
              <a:t>useradd -u 504 st02</a:t>
            </a:r>
            <a:endParaRPr lang="en-US" altLang="zh-CN" dirty="0"/>
          </a:p>
          <a:p>
            <a:pPr marL="228600" lvl="0" indent="-228600"/>
            <a:r>
              <a:rPr lang="en-US" altLang="zh-CN" dirty="0"/>
              <a:t>[root@localhost ~]# </a:t>
            </a:r>
            <a:r>
              <a:rPr lang="en-US" altLang="zh-CN" b="1" dirty="0"/>
              <a:t>tail -1 /etc/passwd</a:t>
            </a:r>
            <a:endParaRPr lang="en-US" altLang="zh-CN" dirty="0"/>
          </a:p>
          <a:p>
            <a:pPr marL="228600" lvl="0" indent="-228600"/>
            <a:r>
              <a:rPr lang="en-US" altLang="zh-CN" dirty="0"/>
              <a:t>st02:x:504:504::/home/st02:/bin/bash</a:t>
            </a:r>
          </a:p>
          <a:p>
            <a:pPr marL="228600" lvl="0" indent="-228600"/>
            <a:r>
              <a:rPr lang="en-US" altLang="zh-CN" dirty="0"/>
              <a:t>——</a:t>
            </a:r>
            <a:r>
              <a:rPr lang="zh-CN" altLang="en-US" dirty="0"/>
              <a:t>创建一个考试测试用的帐号</a:t>
            </a:r>
            <a:r>
              <a:rPr lang="en-US" altLang="zh-CN" dirty="0"/>
              <a:t>exam01</a:t>
            </a:r>
            <a:r>
              <a:rPr lang="zh-CN" altLang="en-US" dirty="0"/>
              <a:t>，指定属于</a:t>
            </a:r>
            <a:r>
              <a:rPr lang="en-US" altLang="zh-CN" dirty="0"/>
              <a:t>users</a:t>
            </a:r>
            <a:r>
              <a:rPr lang="zh-CN" altLang="en-US" dirty="0"/>
              <a:t>组，该帐号于</a:t>
            </a:r>
            <a:r>
              <a:rPr lang="en-US" altLang="zh-CN" dirty="0"/>
              <a:t>2009-07-30</a:t>
            </a:r>
            <a:r>
              <a:rPr lang="zh-CN" altLang="en-US" dirty="0"/>
              <a:t>失效</a:t>
            </a:r>
          </a:p>
          <a:p>
            <a:pPr marL="228600" lvl="0" indent="-228600"/>
            <a:r>
              <a:rPr lang="en-US" altLang="zh-CN" dirty="0"/>
              <a:t>[root@localhost ~]# </a:t>
            </a:r>
            <a:r>
              <a:rPr lang="en-US" altLang="zh-CN" b="1" dirty="0"/>
              <a:t>useradd -g users -e 2009-07-30 exam01</a:t>
            </a:r>
          </a:p>
          <a:p>
            <a:pPr marL="228600" lvl="0" indent="-228600"/>
            <a:endParaRPr lang="en-US" altLang="zh-CN" dirty="0"/>
          </a:p>
          <a:p>
            <a:pPr marL="228600" lvl="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展示</a:t>
            </a:r>
            <a:r>
              <a:rPr lang="en-US" altLang="zh-CN" dirty="0"/>
              <a:t>/etc/passwd</a:t>
            </a:r>
            <a:r>
              <a:rPr lang="zh-CN" altLang="en-US" dirty="0"/>
              <a:t>、</a:t>
            </a:r>
            <a:r>
              <a:rPr lang="en-US" altLang="zh-CN" dirty="0"/>
              <a:t>/etc/shadow</a:t>
            </a:r>
            <a:r>
              <a:rPr lang="zh-CN" altLang="en-US" dirty="0"/>
              <a:t>文件中的变化</a:t>
            </a:r>
          </a:p>
          <a:p>
            <a:pPr marL="228600" lvl="0" indent="-228600">
              <a:buFont typeface="Wingdings" panose="05000000000000000000" pitchFamily="2" charset="2"/>
              <a:buChar char="l"/>
            </a:pPr>
            <a:r>
              <a:rPr lang="zh-CN" altLang="en-US" b="1" dirty="0"/>
              <a:t>说明</a:t>
            </a:r>
            <a:r>
              <a:rPr lang="zh-CN" altLang="en-US" dirty="0"/>
              <a:t>：使用</a:t>
            </a:r>
            <a:r>
              <a:rPr lang="en-US" altLang="zh-CN" dirty="0"/>
              <a:t>adduser</a:t>
            </a:r>
            <a:r>
              <a:rPr lang="zh-CN" altLang="en-US" dirty="0"/>
              <a:t>命令也可以添加用户帐号，在</a:t>
            </a:r>
            <a:r>
              <a:rPr lang="en-US" altLang="zh-CN" dirty="0"/>
              <a:t>RHEL5</a:t>
            </a:r>
            <a:r>
              <a:rPr lang="zh-CN" altLang="en-US" dirty="0"/>
              <a:t>系统中</a:t>
            </a:r>
            <a:r>
              <a:rPr lang="en-US" altLang="zh-CN" dirty="0"/>
              <a:t>adduser</a:t>
            </a:r>
            <a:r>
              <a:rPr lang="zh-CN" altLang="en-US" dirty="0"/>
              <a:t>命令实际上是</a:t>
            </a:r>
            <a:r>
              <a:rPr lang="en-US" altLang="zh-CN" dirty="0"/>
              <a:t>useradd</a:t>
            </a:r>
            <a:r>
              <a:rPr lang="zh-CN" altLang="en-US" dirty="0"/>
              <a:t>命令的符号链接</a:t>
            </a: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当系统中的某个用户帐号已经不再需要使用时（如该员工已经从公司离职等情况），可以使用</a:t>
            </a:r>
            <a:r>
              <a:rPr lang="en-US" altLang="zh-CN" dirty="0"/>
              <a:t>userdel</a:t>
            </a:r>
            <a:r>
              <a:rPr lang="zh-CN" altLang="en-US" dirty="0"/>
              <a:t>命令将该用户帐号删除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userdel</a:t>
            </a:r>
            <a:r>
              <a:rPr lang="zh-CN" altLang="en-US" dirty="0"/>
              <a:t>命令需要指定帐号名称作为参数，添加“</a:t>
            </a:r>
            <a:r>
              <a:rPr lang="en-US" altLang="zh-CN" dirty="0"/>
              <a:t>-r”</a:t>
            </a:r>
            <a:r>
              <a:rPr lang="zh-CN" altLang="en-US" dirty="0"/>
              <a:t>选项时可以将该用户的宿主目录一并删除。</a:t>
            </a: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与组帐号相关的配置文件也有</a:t>
            </a:r>
            <a:r>
              <a:rPr lang="en-US" altLang="zh-CN" dirty="0"/>
              <a:t>2</a:t>
            </a:r>
            <a:r>
              <a:rPr lang="zh-CN" altLang="en-US" dirty="0"/>
              <a:t>个，分别是</a:t>
            </a:r>
            <a:r>
              <a:rPr lang="en-US" altLang="zh-CN" dirty="0"/>
              <a:t>/etc/group</a:t>
            </a:r>
            <a:r>
              <a:rPr lang="zh-CN" altLang="en-US" dirty="0"/>
              <a:t>、</a:t>
            </a:r>
            <a:r>
              <a:rPr lang="en-US" altLang="zh-CN" dirty="0"/>
              <a:t>/etc/gshadow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/etc/gshadow</a:t>
            </a:r>
            <a:r>
              <a:rPr lang="zh-CN" altLang="en-US" dirty="0"/>
              <a:t>文件的应用极少，仅作简单介绍即可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group</a:t>
            </a:r>
            <a:r>
              <a:rPr lang="zh-CN" altLang="en-US" dirty="0"/>
              <a:t>文件内的最后一个字段中列出属于该组的用户成员（一般不包括基本组对应的用户帐号），多个成员之间以逗号“</a:t>
            </a:r>
            <a:r>
              <a:rPr lang="en-US" altLang="zh-CN" dirty="0"/>
              <a:t>,”</a:t>
            </a:r>
            <a:r>
              <a:rPr lang="zh-CN" altLang="en-US" dirty="0"/>
              <a:t>分隔</a:t>
            </a: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38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40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删除组帐号后，从</a:t>
            </a:r>
            <a:r>
              <a:rPr lang="en-US" altLang="zh-CN" dirty="0"/>
              <a:t>/etc/group</a:t>
            </a:r>
            <a:r>
              <a:rPr lang="zh-CN" altLang="en-US" dirty="0"/>
              <a:t>文件中将查不到相应的记录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简单演示添加组帐号、组成员、删除组成员、组帐号的操作步骤</a:t>
            </a:r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42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“-rw-r—r--”</a:t>
            </a:r>
            <a:r>
              <a:rPr lang="zh-CN" altLang="en-US" dirty="0"/>
              <a:t>部分的</a:t>
            </a:r>
            <a:r>
              <a:rPr lang="zh-CN" altLang="en-US" b="1" dirty="0"/>
              <a:t>第一个字符表示文件类型</a:t>
            </a:r>
            <a:r>
              <a:rPr lang="zh-CN" altLang="en-US" dirty="0"/>
              <a:t>，可以是</a:t>
            </a:r>
            <a:r>
              <a:rPr lang="en-US" altLang="zh-CN" dirty="0"/>
              <a:t>d(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b(</a:t>
            </a:r>
            <a:r>
              <a:rPr lang="zh-CN" altLang="en-US" dirty="0"/>
              <a:t>块设备文件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c(</a:t>
            </a:r>
            <a:r>
              <a:rPr lang="zh-CN" altLang="en-US" dirty="0"/>
              <a:t>字符设备文件</a:t>
            </a:r>
            <a:r>
              <a:rPr lang="en-US" altLang="zh-CN" dirty="0"/>
              <a:t>)</a:t>
            </a:r>
            <a:r>
              <a:rPr lang="zh-CN" altLang="en-US" dirty="0"/>
              <a:t>，减号“</a:t>
            </a:r>
            <a:r>
              <a:rPr lang="en-US" altLang="zh-CN" dirty="0"/>
              <a:t>-”</a:t>
            </a:r>
            <a:r>
              <a:rPr lang="zh-CN" altLang="en-US" dirty="0"/>
              <a:t>（普通文件）、字母“</a:t>
            </a:r>
            <a:r>
              <a:rPr lang="en-US" altLang="zh-CN" dirty="0"/>
              <a:t>l”</a:t>
            </a:r>
            <a:r>
              <a:rPr lang="zh-CN" altLang="en-US" dirty="0"/>
              <a:t>（链接文件）等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其余部分指定了文件的访问权限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在表示属主、属组内用户或其他用户对该文件的访问权限时，主要使用了四种不同的权限字符： </a:t>
            </a:r>
            <a:r>
              <a:rPr lang="en-US" altLang="zh-CN" dirty="0"/>
              <a:t>r    </a:t>
            </a:r>
            <a:r>
              <a:rPr lang="zh-CN" altLang="en-US" dirty="0"/>
              <a:t>可读 ；</a:t>
            </a:r>
            <a:r>
              <a:rPr lang="en-US" altLang="zh-CN" dirty="0"/>
              <a:t>w   </a:t>
            </a:r>
            <a:r>
              <a:rPr lang="zh-CN" altLang="en-US" dirty="0"/>
              <a:t>可写 ；</a:t>
            </a:r>
            <a:r>
              <a:rPr lang="en-US" altLang="zh-CN" dirty="0"/>
              <a:t>x   </a:t>
            </a:r>
            <a:r>
              <a:rPr lang="zh-CN" altLang="en-US" dirty="0"/>
              <a:t>可执行 ；</a:t>
            </a:r>
            <a:r>
              <a:rPr lang="en-US" altLang="zh-CN" dirty="0"/>
              <a:t>-   </a:t>
            </a:r>
            <a:r>
              <a:rPr lang="zh-CN" altLang="en-US" dirty="0"/>
              <a:t>无权限 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- </a:t>
            </a:r>
            <a:r>
              <a:rPr lang="zh-CN" altLang="en-US" dirty="0"/>
              <a:t>权限字符还可分别表示为</a:t>
            </a:r>
            <a:r>
              <a:rPr lang="en-US" altLang="zh-CN" dirty="0"/>
              <a:t>8</a:t>
            </a:r>
            <a:r>
              <a:rPr lang="zh-CN" altLang="en-US" dirty="0"/>
              <a:t>进制数字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</a:p>
          <a:p>
            <a:pPr lvl="0">
              <a:buChar char="•"/>
            </a:pPr>
            <a:endParaRPr lang="en-US" altLang="zh-CN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43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对比讲解获得命令帮助的三个方法，使学员能够有效的获得命令的用法信息，为提高自学能力打下基础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man</a:t>
            </a:r>
            <a:r>
              <a:rPr lang="zh-CN" altLang="en-US" dirty="0"/>
              <a:t>命令不仅能够查看命令帮助，还能够查看配置文件帮助，例如“</a:t>
            </a:r>
            <a:r>
              <a:rPr lang="en-US" altLang="zh-CN" dirty="0"/>
              <a:t>man resolv.conf”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本页重点演示</a:t>
            </a:r>
            <a:r>
              <a:rPr lang="en-US" altLang="zh-CN" dirty="0"/>
              <a:t>help</a:t>
            </a:r>
            <a:r>
              <a:rPr lang="zh-CN" altLang="en-US" dirty="0"/>
              <a:t>、</a:t>
            </a:r>
            <a:r>
              <a:rPr lang="en-US" altLang="zh-CN" dirty="0"/>
              <a:t>man</a:t>
            </a:r>
            <a:r>
              <a:rPr lang="zh-CN" altLang="en-US" dirty="0"/>
              <a:t>的用法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Bash-3.1 </a:t>
            </a:r>
            <a:r>
              <a:rPr lang="zh-CN" altLang="en-US" dirty="0"/>
              <a:t>中已默认包括</a:t>
            </a:r>
            <a:r>
              <a:rPr lang="en-US" altLang="zh-CN" dirty="0"/>
              <a:t>56</a:t>
            </a:r>
            <a:r>
              <a:rPr lang="zh-CN" altLang="en-US" dirty="0"/>
              <a:t>条内部指令：</a:t>
            </a:r>
          </a:p>
          <a:p>
            <a:pPr lvl="0">
              <a:buChar char="•"/>
            </a:pPr>
            <a:r>
              <a:rPr lang="zh-CN" altLang="en-US" dirty="0"/>
              <a:t>       </a:t>
            </a:r>
            <a:r>
              <a:rPr lang="en-US" altLang="zh-CN" dirty="0"/>
              <a:t>bash,  :,  ., [, alias, bg, bind, break, builtin, cd, command, compgen,</a:t>
            </a:r>
          </a:p>
          <a:p>
            <a:pPr lvl="0">
              <a:buChar char="•"/>
            </a:pPr>
            <a:r>
              <a:rPr lang="en-US" altLang="zh-CN" dirty="0"/>
              <a:t>       complete, continue, declare, dirs, disown, echo,  enable,  eval,  exec,</a:t>
            </a:r>
          </a:p>
          <a:p>
            <a:pPr lvl="0">
              <a:buChar char="•"/>
            </a:pPr>
            <a:r>
              <a:rPr lang="en-US" altLang="zh-CN" dirty="0"/>
              <a:t>       exit,  export,  fc,  fg, getopts, hash, help, history, jobs, kill, let,</a:t>
            </a:r>
          </a:p>
          <a:p>
            <a:pPr lvl="0">
              <a:buChar char="•"/>
            </a:pPr>
            <a:r>
              <a:rPr lang="en-US" altLang="zh-CN" dirty="0"/>
              <a:t>       local, logout, popd, printf, pushd, pwd, read, readonly,  return,  set,</a:t>
            </a:r>
          </a:p>
          <a:p>
            <a:pPr lvl="0">
              <a:buChar char="•"/>
            </a:pPr>
            <a:r>
              <a:rPr lang="en-US" altLang="zh-CN" dirty="0"/>
              <a:t>       shift,  shopt,  source,  suspend,  test,  times,  trap,  type, typeset,</a:t>
            </a:r>
          </a:p>
          <a:p>
            <a:pPr lvl="0">
              <a:buChar char="•"/>
            </a:pPr>
            <a:r>
              <a:rPr lang="en-US" altLang="zh-CN" dirty="0"/>
              <a:t>       ulimit, umask, unalias, unset,  wait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44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需要设置文件或者目录的归属时，可以通过</a:t>
            </a:r>
            <a:r>
              <a:rPr lang="en-US" altLang="zh-CN" dirty="0"/>
              <a:t>chown</a:t>
            </a:r>
            <a:r>
              <a:rPr lang="zh-CN" altLang="en-US" dirty="0"/>
              <a:t>、</a:t>
            </a:r>
            <a:r>
              <a:rPr lang="en-US" altLang="zh-CN" dirty="0"/>
              <a:t>chgrp</a:t>
            </a:r>
            <a:r>
              <a:rPr lang="zh-CN" altLang="en-US" dirty="0"/>
              <a:t>命令进行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chown</a:t>
            </a:r>
            <a:r>
              <a:rPr lang="zh-CN" altLang="en-US" dirty="0"/>
              <a:t>命令既可以修改属主，也可以修改属组，而</a:t>
            </a:r>
            <a:r>
              <a:rPr lang="en-US" altLang="zh-CN" dirty="0"/>
              <a:t>chgrp</a:t>
            </a:r>
            <a:r>
              <a:rPr lang="zh-CN" altLang="en-US" dirty="0"/>
              <a:t>命令只用于修改属组信息（因此并不常用）</a:t>
            </a:r>
          </a:p>
        </p:txBody>
      </p:sp>
      <p:sp>
        <p:nvSpPr>
          <p:cNvPr id="1003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45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pwd</a:t>
            </a:r>
            <a:r>
              <a:rPr lang="zh-CN" altLang="en-US" dirty="0"/>
              <a:t>命令一般单独使用，无需特别注意命令格式；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目录位置（包括文件位置）可以使用绝对路径，也可以使用相对路径</a:t>
            </a:r>
          </a:p>
          <a:p>
            <a:pPr lvl="0">
              <a:buChar char="•"/>
            </a:pPr>
            <a:r>
              <a:rPr lang="zh-CN" altLang="en-US" b="1" dirty="0"/>
              <a:t>绝对路径</a:t>
            </a:r>
            <a:r>
              <a:rPr lang="zh-CN" altLang="en-US" dirty="0"/>
              <a:t>：以“</a:t>
            </a:r>
            <a:r>
              <a:rPr lang="en-US" altLang="zh-CN" dirty="0"/>
              <a:t>/”</a:t>
            </a:r>
            <a:r>
              <a:rPr lang="zh-CN" altLang="en-US" dirty="0"/>
              <a:t>开始的路径，表示从</a:t>
            </a:r>
            <a:r>
              <a:rPr lang="en-US" altLang="zh-CN" dirty="0"/>
              <a:t>Linux</a:t>
            </a:r>
            <a:r>
              <a:rPr lang="zh-CN" altLang="en-US" dirty="0"/>
              <a:t>目录结构的最顶点算起</a:t>
            </a:r>
          </a:p>
          <a:p>
            <a:pPr lvl="0">
              <a:buChar char="•"/>
            </a:pPr>
            <a:r>
              <a:rPr lang="zh-CN" altLang="en-US" b="1" dirty="0"/>
              <a:t>相对路径</a:t>
            </a:r>
            <a:r>
              <a:rPr lang="zh-CN" altLang="en-US" dirty="0"/>
              <a:t>：不以“</a:t>
            </a:r>
            <a:r>
              <a:rPr lang="en-US" altLang="zh-CN" dirty="0"/>
              <a:t>/”</a:t>
            </a:r>
            <a:r>
              <a:rPr lang="zh-CN" altLang="en-US" dirty="0"/>
              <a:t>开始的路径，可以相对于当前目录、父目录、其他用户的目录等作为起始点，使用形式如下：</a:t>
            </a:r>
          </a:p>
          <a:p>
            <a:pPr lvl="0">
              <a:buChar char="•"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）直接使用文件名</a:t>
            </a:r>
            <a:r>
              <a:rPr lang="en-US" altLang="zh-CN" dirty="0"/>
              <a:t>/</a:t>
            </a:r>
            <a:r>
              <a:rPr lang="zh-CN" altLang="en-US" dirty="0"/>
              <a:t>目录名；</a:t>
            </a:r>
            <a:endParaRPr lang="en-US" altLang="zh-CN" dirty="0"/>
          </a:p>
          <a:p>
            <a:pPr lvl="0">
              <a:buChar char="•"/>
            </a:pPr>
            <a:r>
              <a:rPr lang="en-US" altLang="zh-CN" dirty="0"/>
              <a:t>    2</a:t>
            </a:r>
            <a:r>
              <a:rPr lang="zh-CN" altLang="en-US" dirty="0"/>
              <a:t>）以 “</a:t>
            </a:r>
            <a:r>
              <a:rPr lang="en-US" altLang="zh-CN" dirty="0"/>
              <a:t>.” </a:t>
            </a:r>
            <a:r>
              <a:rPr lang="zh-CN" altLang="en-US" dirty="0"/>
              <a:t>或 “</a:t>
            </a:r>
            <a:r>
              <a:rPr lang="en-US" altLang="zh-CN" dirty="0"/>
              <a:t>..” </a:t>
            </a:r>
            <a:r>
              <a:rPr lang="zh-CN" altLang="en-US" dirty="0"/>
              <a:t>开始的路径；</a:t>
            </a:r>
            <a:endParaRPr lang="en-US" altLang="zh-CN" dirty="0"/>
          </a:p>
          <a:p>
            <a:pPr lvl="0">
              <a:buChar char="•"/>
            </a:pPr>
            <a:r>
              <a:rPr lang="en-US" altLang="zh-CN" dirty="0"/>
              <a:t>    3</a:t>
            </a:r>
            <a:r>
              <a:rPr lang="zh-CN" altLang="en-US" dirty="0"/>
              <a:t>）以 “</a:t>
            </a:r>
            <a:r>
              <a:rPr lang="en-US" altLang="zh-CN" dirty="0"/>
              <a:t>~</a:t>
            </a:r>
            <a:r>
              <a:rPr lang="zh-CN" altLang="en-US" dirty="0"/>
              <a:t>用户名” 的形式开始的路径（这种方式在红帽的教材中被归为绝对路径）</a:t>
            </a:r>
          </a:p>
          <a:p>
            <a:pPr lvl="0">
              <a:buChar char="•"/>
            </a:pPr>
            <a:r>
              <a:rPr lang="en-US" altLang="zh-CN" dirty="0"/>
              <a:t>cd</a:t>
            </a:r>
            <a:r>
              <a:rPr lang="zh-CN" altLang="en-US" dirty="0"/>
              <a:t>命令指定短横线“</a:t>
            </a:r>
            <a:r>
              <a:rPr lang="en-US" altLang="zh-CN" dirty="0"/>
              <a:t>-”</a:t>
            </a:r>
            <a:r>
              <a:rPr lang="zh-CN" altLang="en-US" dirty="0"/>
              <a:t>作为参数时，表示切换到前一次（执行</a:t>
            </a:r>
            <a:r>
              <a:rPr lang="en-US" altLang="zh-CN" dirty="0"/>
              <a:t>cd</a:t>
            </a:r>
            <a:r>
              <a:rPr lang="zh-CN" altLang="en-US" dirty="0"/>
              <a:t>命令前）所在的工作目录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重点讲解</a:t>
            </a:r>
            <a:r>
              <a:rPr lang="en-US" altLang="zh-CN" dirty="0"/>
              <a:t>-l</a:t>
            </a:r>
            <a:r>
              <a:rPr lang="zh-CN" altLang="en-US" dirty="0"/>
              <a:t>、</a:t>
            </a:r>
            <a:r>
              <a:rPr lang="en-US" altLang="zh-CN" dirty="0"/>
              <a:t>-a</a:t>
            </a:r>
            <a:r>
              <a:rPr lang="zh-CN" altLang="en-US" dirty="0"/>
              <a:t>、</a:t>
            </a:r>
            <a:r>
              <a:rPr lang="en-US" altLang="zh-CN" dirty="0"/>
              <a:t>-d</a:t>
            </a:r>
            <a:r>
              <a:rPr lang="zh-CN" altLang="en-US" dirty="0"/>
              <a:t>、</a:t>
            </a:r>
            <a:r>
              <a:rPr lang="en-US" altLang="zh-CN" dirty="0"/>
              <a:t>-R</a:t>
            </a:r>
            <a:r>
              <a:rPr lang="zh-CN" altLang="en-US" dirty="0"/>
              <a:t>选项的含义，其余选项简单介绍即可</a:t>
            </a:r>
          </a:p>
          <a:p>
            <a:pPr lvl="0">
              <a:buChar char="•"/>
            </a:pPr>
            <a:endParaRPr lang="en-US" altLang="zh-CN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教员演示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“.”:</a:t>
            </a:r>
            <a:r>
              <a:rPr lang="zh-CN" altLang="en-US" dirty="0"/>
              <a:t>表示当前目录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“</a:t>
            </a:r>
            <a:r>
              <a:rPr lang="en-US" altLang="zh-CN" dirty="0"/>
              <a:t>..”:</a:t>
            </a:r>
            <a:r>
              <a:rPr lang="zh-CN" altLang="en-US" dirty="0"/>
              <a:t>表示上一级目录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“</a:t>
            </a:r>
            <a:r>
              <a:rPr lang="en-US" altLang="zh-CN" dirty="0"/>
              <a:t>~</a:t>
            </a:r>
            <a:r>
              <a:rPr lang="zh-CN" altLang="en-US" dirty="0"/>
              <a:t>”：用户主目录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深蓝色表示目录、白色表示一般文件、绿色表示可执行的文件、黄色表示设备文件、红色表示压缩文件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问号“</a:t>
            </a:r>
            <a:r>
              <a:rPr lang="en-US" altLang="zh-CN" dirty="0"/>
              <a:t>?</a:t>
            </a:r>
            <a:r>
              <a:rPr lang="zh-CN" altLang="en-US" dirty="0"/>
              <a:t>”可以匹配文件名中的一个未知字符，而星号“*”可以匹配文件名中的任意多个字符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CN" dirty="0"/>
              <a:t>du</a:t>
            </a:r>
            <a:r>
              <a:rPr lang="zh-CN" altLang="en-US" dirty="0"/>
              <a:t>命令的“</a:t>
            </a:r>
            <a:r>
              <a:rPr lang="en-US" altLang="zh-CN" dirty="0"/>
              <a:t>-s”</a:t>
            </a:r>
            <a:r>
              <a:rPr lang="zh-CN" altLang="en-US" dirty="0"/>
              <a:t>、“</a:t>
            </a:r>
            <a:r>
              <a:rPr lang="en-US" altLang="zh-CN" dirty="0"/>
              <a:t>-h”</a:t>
            </a:r>
            <a:r>
              <a:rPr lang="zh-CN" altLang="en-US" dirty="0"/>
              <a:t>选项通常结合在一起使用，以统计指定文件夹总占用空间的大小</a:t>
            </a: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7367" y="3077687"/>
            <a:ext cx="701421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idx="1"/>
          </p:nvPr>
        </p:nvSpPr>
        <p:spPr>
          <a:xfrm>
            <a:off x="775653" y="106616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du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用途：统计目录及文件的空间占用情况（</a:t>
            </a:r>
            <a:r>
              <a:rPr lang="en-US" altLang="zh-CN" dirty="0">
                <a:latin typeface="+mn-lt"/>
                <a:ea typeface="+mn-ea"/>
              </a:rPr>
              <a:t>estimate file space usage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 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du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目录或文件名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-a</a:t>
            </a:r>
            <a:r>
              <a:rPr lang="zh-CN" altLang="en-US" dirty="0">
                <a:latin typeface="+mn-lt"/>
                <a:ea typeface="+mn-ea"/>
              </a:rPr>
              <a:t>：统计时包括所有的文件，而不仅仅只统计目录 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-h</a:t>
            </a:r>
            <a:r>
              <a:rPr lang="zh-CN" altLang="en-US" dirty="0">
                <a:latin typeface="+mn-lt"/>
                <a:ea typeface="+mn-ea"/>
              </a:rPr>
              <a:t>：以更易读的字节单位（</a:t>
            </a:r>
            <a:r>
              <a:rPr lang="en-US" altLang="zh-CN" dirty="0">
                <a:latin typeface="+mn-lt"/>
                <a:ea typeface="+mn-ea"/>
              </a:rPr>
              <a:t>K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M</a:t>
            </a:r>
            <a:r>
              <a:rPr lang="zh-CN" altLang="en-US" dirty="0">
                <a:latin typeface="+mn-lt"/>
                <a:ea typeface="+mn-ea"/>
              </a:rPr>
              <a:t>等）显示信息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-s</a:t>
            </a:r>
            <a:r>
              <a:rPr lang="zh-CN" altLang="en-US" dirty="0">
                <a:latin typeface="+mn-lt"/>
                <a:ea typeface="+mn-ea"/>
              </a:rPr>
              <a:t>：只统计每个参数所占用空间总的大小</a:t>
            </a:r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>
          <a:xfrm>
            <a:off x="513715" y="2212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目录操作命令</a:t>
            </a:r>
            <a:r>
              <a:rPr lang="en-US" altLang="zh-CN" dirty="0"/>
              <a:t>——du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50290" y="4981893"/>
            <a:ext cx="8101013" cy="936625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fr-FR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du </a:t>
            </a:r>
            <a:r>
              <a:rPr lang="fr-FR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-sh </a:t>
            </a:r>
            <a:r>
              <a:rPr lang="fr-FR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home</a:t>
            </a:r>
            <a:endParaRPr lang="fr-FR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 dirty="0">
                <a:solidFill>
                  <a:schemeClr val="tx2"/>
                </a:solidFill>
                <a:latin typeface="Arial" panose="020B0604020202020204" pitchFamily="34" charset="0"/>
              </a:rPr>
              <a:t>72K    /home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1"/>
          <p:cNvSpPr>
            <a:spLocks noGrp="1"/>
          </p:cNvSpPr>
          <p:nvPr>
            <p:ph idx="1"/>
          </p:nvPr>
        </p:nvSpPr>
        <p:spPr>
          <a:xfrm>
            <a:off x="890588" y="108521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mkdir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用途：创建新的目录（</a:t>
            </a:r>
            <a:r>
              <a:rPr lang="en-US" altLang="zh-CN" dirty="0">
                <a:latin typeface="+mn-lt"/>
                <a:ea typeface="+mn-ea"/>
              </a:rPr>
              <a:t>Make Directory</a:t>
            </a:r>
            <a:r>
              <a:rPr lang="zh-CN" altLang="en-US" dirty="0">
                <a:latin typeface="+mn-lt"/>
                <a:ea typeface="+mn-ea"/>
              </a:rPr>
              <a:t>） 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mkdir  [-p]  [/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路径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/]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目录名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9698" name="标题 2"/>
          <p:cNvSpPr>
            <a:spLocks noGrp="1"/>
          </p:cNvSpPr>
          <p:nvPr>
            <p:ph type="title"/>
          </p:nvPr>
        </p:nvSpPr>
        <p:spPr>
          <a:xfrm>
            <a:off x="628650" y="1635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创建目录命令</a:t>
            </a:r>
            <a:r>
              <a:rPr lang="en-US" altLang="zh-CN" dirty="0"/>
              <a:t>——mkdir</a:t>
            </a:r>
            <a:endParaRPr lang="zh-CN" altLang="en-US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090930" y="2706053"/>
            <a:ext cx="8101013" cy="2879725"/>
          </a:xfrm>
          <a:prstGeom prst="roundRect">
            <a:avLst>
              <a:gd name="adj" fmla="val 494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mkdir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/multimedia/movie/cartoon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–R 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multimedia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/multimedia: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movie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/multimedia/movie: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cartoon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/multimedia/movie/cartoon: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1"/>
          <p:cNvSpPr>
            <a:spLocks noGrp="1"/>
          </p:cNvSpPr>
          <p:nvPr>
            <p:ph idx="1"/>
          </p:nvPr>
        </p:nvSpPr>
        <p:spPr>
          <a:xfrm>
            <a:off x="775018" y="11525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touch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用途：新建空文件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touch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…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445770" y="2498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创建文件命令</a:t>
            </a:r>
            <a:r>
              <a:rPr lang="en-US" altLang="zh-CN" dirty="0"/>
              <a:t>——touch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40765" y="2819400"/>
            <a:ext cx="8101013" cy="2071688"/>
          </a:xfrm>
          <a:prstGeom prst="roundRect">
            <a:avLst>
              <a:gd name="adj" fmla="val 70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cd /multimedia/movie/cartoon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cartoon]#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touch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HuaMulan.rmvb NeZhaNaoHai.mp4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cartoon]#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-lh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总计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-rw-r--r-- 1 root root 0 02-11 21:44 HuaMulan.rmvb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-rw-r--r-- 1 root root 0 02-11 21:44 NeZhaNaoHai.mp4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 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1"/>
          <p:cNvSpPr>
            <a:spLocks noGrp="1"/>
          </p:cNvSpPr>
          <p:nvPr>
            <p:ph idx="1"/>
          </p:nvPr>
        </p:nvSpPr>
        <p:spPr>
          <a:xfrm>
            <a:off x="663893" y="11525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cp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用途：复制（</a:t>
            </a:r>
            <a:r>
              <a:rPr lang="en-US" altLang="zh-CN" dirty="0">
                <a:latin typeface="+mn-lt"/>
                <a:ea typeface="+mn-ea"/>
              </a:rPr>
              <a:t>Copy</a:t>
            </a:r>
            <a:r>
              <a:rPr lang="zh-CN" altLang="en-US" dirty="0">
                <a:latin typeface="+mn-lt"/>
                <a:ea typeface="+mn-ea"/>
              </a:rPr>
              <a:t>）文件或目录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cp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源文件或目录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…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目标文件或目录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-r</a:t>
            </a:r>
            <a:r>
              <a:rPr lang="zh-CN" altLang="en-US" dirty="0">
                <a:latin typeface="+mn-lt"/>
                <a:ea typeface="+mn-ea"/>
              </a:rPr>
              <a:t>：递归复制整个目录树</a:t>
            </a:r>
          </a:p>
          <a:p>
            <a:pPr lvl="1">
              <a:spcBef>
                <a:spcPts val="475"/>
              </a:spcBef>
            </a:pPr>
            <a:r>
              <a:rPr lang="en-US" altLang="zh-CN" smtClean="0">
                <a:latin typeface="+mn-lt"/>
                <a:ea typeface="+mn-ea"/>
              </a:rPr>
              <a:t>-p</a:t>
            </a:r>
            <a:r>
              <a:rPr lang="zh-CN" altLang="en-US" smtClean="0">
                <a:latin typeface="+mn-lt"/>
                <a:ea typeface="+mn-ea"/>
              </a:rPr>
              <a:t>：保持源文件的属性不变</a:t>
            </a:r>
          </a:p>
          <a:p>
            <a:pPr lvl="1">
              <a:spcBef>
                <a:spcPts val="475"/>
              </a:spcBef>
            </a:pPr>
            <a:r>
              <a:rPr lang="en-US" altLang="zh-CN" b="1" smtClean="0">
                <a:solidFill>
                  <a:srgbClr val="FF0000"/>
                </a:solidFill>
                <a:latin typeface="+mn-lt"/>
                <a:ea typeface="+mn-ea"/>
              </a:rPr>
              <a:t>-a</a:t>
            </a:r>
            <a:r>
              <a:rPr lang="zh-CN" altLang="en-US" smtClean="0">
                <a:latin typeface="+mn-lt"/>
                <a:ea typeface="+mn-ea"/>
              </a:rPr>
              <a:t>：此参数的效果和同时指定"-p</a:t>
            </a:r>
            <a:r>
              <a:rPr lang="en-US" altLang="zh-CN" smtClean="0">
                <a:latin typeface="+mn-lt"/>
                <a:ea typeface="+mn-ea"/>
              </a:rPr>
              <a:t>r</a:t>
            </a:r>
            <a:r>
              <a:rPr lang="zh-CN" altLang="en-US" smtClean="0">
                <a:latin typeface="+mn-lt"/>
                <a:ea typeface="+mn-ea"/>
              </a:rPr>
              <a:t>"参数相同</a:t>
            </a: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3794" name="标题 2"/>
          <p:cNvSpPr>
            <a:spLocks noGrp="1"/>
          </p:cNvSpPr>
          <p:nvPr>
            <p:ph type="title"/>
          </p:nvPr>
        </p:nvSpPr>
        <p:spPr>
          <a:xfrm>
            <a:off x="474980" y="1254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复制文件或目录</a:t>
            </a:r>
            <a:r>
              <a:rPr lang="en-US" altLang="zh-CN" dirty="0"/>
              <a:t>——cp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223645" y="4881563"/>
            <a:ext cx="8101013" cy="1000125"/>
          </a:xfrm>
          <a:prstGeom prst="roundRect">
            <a:avLst>
              <a:gd name="adj" fmla="val 70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cp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-r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/boot/grub/ /etc/host.conf  public_html/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public_html/</a:t>
            </a: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grub  host.conf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7"/>
          <p:cNvSpPr/>
          <p:nvPr/>
        </p:nvSpPr>
        <p:spPr>
          <a:xfrm>
            <a:off x="1059815" y="4743450"/>
            <a:ext cx="8101013" cy="1000125"/>
          </a:xfrm>
          <a:prstGeom prst="roundRect">
            <a:avLst>
              <a:gd name="adj" fmla="val 70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-i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public_html/host.conf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rm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：是否删除 一般文件 “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public_html/host.conf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? y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AutoShape 17"/>
          <p:cNvSpPr/>
          <p:nvPr/>
        </p:nvSpPr>
        <p:spPr>
          <a:xfrm>
            <a:off x="1059815" y="4743450"/>
            <a:ext cx="8101013" cy="1000125"/>
          </a:xfrm>
          <a:prstGeom prst="roundRect">
            <a:avLst>
              <a:gd name="adj" fmla="val 70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rm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-rf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public_html/grub/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public_html/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host.conf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>
          <a:xfrm>
            <a:off x="759778" y="117157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rm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用途：删除（</a:t>
            </a:r>
            <a:r>
              <a:rPr lang="en-US" altLang="zh-CN" dirty="0">
                <a:latin typeface="+mn-lt"/>
                <a:ea typeface="+mn-ea"/>
              </a:rPr>
              <a:t>Remove</a:t>
            </a:r>
            <a:r>
              <a:rPr lang="zh-CN" altLang="en-US" dirty="0">
                <a:latin typeface="+mn-lt"/>
                <a:ea typeface="+mn-ea"/>
              </a:rPr>
              <a:t>）文件或目录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rm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文件或目录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-f</a:t>
            </a:r>
            <a:r>
              <a:rPr lang="zh-CN" altLang="en-US" dirty="0">
                <a:latin typeface="+mn-lt"/>
                <a:ea typeface="+mn-ea"/>
              </a:rPr>
              <a:t>：强行删除文件或目录，不进行提醒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-i</a:t>
            </a:r>
            <a:r>
              <a:rPr lang="zh-CN" altLang="en-US" dirty="0">
                <a:latin typeface="+mn-lt"/>
                <a:ea typeface="+mn-ea"/>
              </a:rPr>
              <a:t>：删除文件或目录时提醒用户确认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-r</a:t>
            </a:r>
            <a:r>
              <a:rPr lang="zh-CN" altLang="en-US" dirty="0">
                <a:latin typeface="+mn-lt"/>
                <a:ea typeface="+mn-ea"/>
              </a:rPr>
              <a:t>：递归删除整个目录树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5844" name="标题 2"/>
          <p:cNvSpPr>
            <a:spLocks noGrp="1"/>
          </p:cNvSpPr>
          <p:nvPr>
            <p:ph type="title"/>
          </p:nvPr>
        </p:nvSpPr>
        <p:spPr>
          <a:xfrm>
            <a:off x="580390" y="14446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删除文件或目录</a:t>
            </a:r>
            <a:r>
              <a:rPr lang="en-US" altLang="zh-CN" dirty="0"/>
              <a:t>——rm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1"/>
          <p:cNvSpPr>
            <a:spLocks noGrp="1"/>
          </p:cNvSpPr>
          <p:nvPr>
            <p:ph idx="1"/>
          </p:nvPr>
        </p:nvSpPr>
        <p:spPr>
          <a:xfrm>
            <a:off x="779463" y="121983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mv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用途：移动（</a:t>
            </a:r>
            <a:r>
              <a:rPr lang="en-US" altLang="zh-CN" dirty="0">
                <a:latin typeface="+mn-lt"/>
                <a:ea typeface="+mn-ea"/>
              </a:rPr>
              <a:t>Move</a:t>
            </a:r>
            <a:r>
              <a:rPr lang="zh-CN" altLang="en-US" dirty="0">
                <a:latin typeface="+mn-lt"/>
                <a:ea typeface="+mn-ea"/>
              </a:rPr>
              <a:t>）文件或目录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+mn-ea"/>
              </a:rPr>
              <a:t>    </a:t>
            </a:r>
            <a:r>
              <a:rPr lang="en-US" altLang="zh-CN" dirty="0">
                <a:latin typeface="+mn-lt"/>
                <a:ea typeface="+mn-ea"/>
              </a:rPr>
              <a:t>—— </a:t>
            </a:r>
            <a:r>
              <a:rPr lang="zh-CN" altLang="en-US" dirty="0">
                <a:latin typeface="+mn-lt"/>
                <a:ea typeface="+mn-ea"/>
              </a:rPr>
              <a:t>若如果目标位置与源位置相同，则相当于</a:t>
            </a:r>
            <a:r>
              <a:rPr lang="zh-CN" altLang="en-US" b="0" dirty="0">
                <a:latin typeface="+mn-lt"/>
                <a:ea typeface="+mn-ea"/>
              </a:rPr>
              <a:t>改名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mv  </a:t>
            </a:r>
            <a:r>
              <a:rPr lang="en-US" altLang="zh-CN" dirty="0">
                <a:latin typeface="+mn-lt"/>
                <a:ea typeface="+mn-ea"/>
              </a:rPr>
              <a:t>[</a:t>
            </a:r>
            <a:r>
              <a:rPr lang="zh-CN" altLang="en-US" dirty="0">
                <a:latin typeface="+mn-lt"/>
                <a:ea typeface="+mn-ea"/>
              </a:rPr>
              <a:t>选项</a:t>
            </a:r>
            <a:r>
              <a:rPr lang="en-US" altLang="zh-CN" dirty="0"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源文件或目录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…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目标文件或目录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7890" name="标题 2"/>
          <p:cNvSpPr>
            <a:spLocks noGrp="1"/>
          </p:cNvSpPr>
          <p:nvPr>
            <p:ph type="title"/>
          </p:nvPr>
        </p:nvSpPr>
        <p:spPr>
          <a:xfrm>
            <a:off x="600075" y="1927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移动文件或目录</a:t>
            </a:r>
            <a:r>
              <a:rPr lang="en-US" altLang="zh-CN" dirty="0"/>
              <a:t>——mv</a:t>
            </a:r>
            <a:endParaRPr lang="zh-CN" altLang="en-US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1079500" y="3434398"/>
            <a:ext cx="8101013" cy="2214563"/>
          </a:xfrm>
          <a:prstGeom prst="roundRect">
            <a:avLst>
              <a:gd name="adj" fmla="val 48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mytouch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mytouch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mytouch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没有那个文件或目录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rwxr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xr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-x 1 root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42K 02-11 22:27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public_html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root@localhost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~]#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-l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public_html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rwxr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xr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-x 1 root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root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42K 02-11 22:27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mkfile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1"/>
          <p:cNvSpPr>
            <a:spLocks noGrp="1"/>
          </p:cNvSpPr>
          <p:nvPr>
            <p:ph idx="1"/>
          </p:nvPr>
        </p:nvSpPr>
        <p:spPr>
          <a:xfrm>
            <a:off x="721678" y="11144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which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用途：查找</a:t>
            </a:r>
            <a:r>
              <a:rPr lang="en-US" altLang="zh-CN" dirty="0">
                <a:latin typeface="+mn-lt"/>
                <a:ea typeface="+mn-ea"/>
              </a:rPr>
              <a:t>Linux</a:t>
            </a:r>
            <a:r>
              <a:rPr lang="zh-CN" altLang="en-US" dirty="0">
                <a:latin typeface="+mn-lt"/>
                <a:ea typeface="+mn-ea"/>
              </a:rPr>
              <a:t>命令文件并显示所在的位置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+mn-ea"/>
              </a:rPr>
              <a:t>    </a:t>
            </a:r>
            <a:r>
              <a:rPr lang="en-US" altLang="zh-CN" dirty="0">
                <a:latin typeface="+mn-lt"/>
                <a:ea typeface="+mn-ea"/>
              </a:rPr>
              <a:t>—— </a:t>
            </a:r>
            <a:r>
              <a:rPr lang="zh-CN" altLang="en-US" dirty="0">
                <a:latin typeface="+mn-lt"/>
                <a:ea typeface="+mn-ea"/>
              </a:rPr>
              <a:t>搜索范围由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PATH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环境变量指定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which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命令或程序名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9938" name="标题 2"/>
          <p:cNvSpPr>
            <a:spLocks noGrp="1"/>
          </p:cNvSpPr>
          <p:nvPr>
            <p:ph type="title"/>
          </p:nvPr>
        </p:nvSpPr>
        <p:spPr>
          <a:xfrm>
            <a:off x="542290" y="873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查找文件所在位置</a:t>
            </a:r>
            <a:r>
              <a:rPr lang="en-US" altLang="zh-CN" dirty="0"/>
              <a:t>——which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21715" y="2895600"/>
            <a:ext cx="8101013" cy="3457575"/>
          </a:xfrm>
          <a:prstGeom prst="roundRect">
            <a:avLst>
              <a:gd name="adj" fmla="val 342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which  mkdir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/bin/mkdir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echo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$PATH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/usr/kerberos/sbin:/usr/kerberos/bin:/usr/local/sbin:/usr/local/bin:/sbin:/bin:/usr/sbin:/usr/bin:/root/bin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which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/usr/bin/which: no cd in (/usr/kerberos/sbin:/usr/kerberos/bin:/usr/local/sbin:/usr/local/bin:/sbin:/bin:/usr/sbin:/usr/bin:/root/bin)</a:t>
            </a:r>
          </a:p>
        </p:txBody>
      </p:sp>
      <p:sp>
        <p:nvSpPr>
          <p:cNvPr id="5" name="AutoShape 10"/>
          <p:cNvSpPr/>
          <p:nvPr/>
        </p:nvSpPr>
        <p:spPr>
          <a:xfrm>
            <a:off x="4635477" y="3204594"/>
            <a:ext cx="2881313" cy="715963"/>
          </a:xfrm>
          <a:prstGeom prst="wedgeRoundRectCallout">
            <a:avLst>
              <a:gd name="adj1" fmla="val -45560"/>
              <a:gd name="adj2" fmla="val 85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cd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Shell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内部命令，因此查不到对应文件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1"/>
          <p:cNvSpPr>
            <a:spLocks noGrp="1"/>
          </p:cNvSpPr>
          <p:nvPr>
            <p:ph idx="1"/>
          </p:nvPr>
        </p:nvSpPr>
        <p:spPr>
          <a:xfrm>
            <a:off x="913448" y="11144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find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用途：用于查找文件或目录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find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查找范围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查找条件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常用查找条件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-name</a:t>
            </a:r>
            <a:r>
              <a:rPr lang="zh-CN" altLang="en-US" dirty="0">
                <a:latin typeface="+mn-lt"/>
                <a:ea typeface="+mn-ea"/>
              </a:rPr>
              <a:t>：按文件名称查找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-size</a:t>
            </a:r>
            <a:r>
              <a:rPr lang="zh-CN" altLang="en-US" dirty="0">
                <a:latin typeface="+mn-lt"/>
                <a:ea typeface="+mn-ea"/>
              </a:rPr>
              <a:t>：按文件大小查找</a:t>
            </a:r>
            <a:endParaRPr lang="zh-CN" altLang="en-US" sz="28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-user</a:t>
            </a:r>
            <a:r>
              <a:rPr lang="zh-CN" altLang="en-US" dirty="0">
                <a:latin typeface="+mn-lt"/>
                <a:ea typeface="+mn-ea"/>
              </a:rPr>
              <a:t>：按文件属主查找</a:t>
            </a:r>
            <a:endParaRPr lang="zh-CN" altLang="en-US" sz="280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-type</a:t>
            </a:r>
            <a:r>
              <a:rPr lang="zh-CN" altLang="en-US" dirty="0">
                <a:latin typeface="+mn-lt"/>
                <a:ea typeface="+mn-ea"/>
              </a:rPr>
              <a:t>：按文件类型查找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986" name="标题 2"/>
          <p:cNvSpPr>
            <a:spLocks noGrp="1"/>
          </p:cNvSpPr>
          <p:nvPr>
            <p:ph type="title"/>
          </p:nvPr>
        </p:nvSpPr>
        <p:spPr>
          <a:xfrm>
            <a:off x="734060" y="873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查找文件或目录</a:t>
            </a:r>
            <a:r>
              <a:rPr lang="en-US" altLang="zh-CN" dirty="0"/>
              <a:t>——find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213485" y="4972050"/>
            <a:ext cx="8101013" cy="1000125"/>
          </a:xfrm>
          <a:prstGeom prst="roundRect">
            <a:avLst>
              <a:gd name="adj" fmla="val 708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find /etc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-name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"resol*.conf"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/etc/resolv.conf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/etc/sysconfig/networking/profiles/default/resolv.conf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1"/>
          <p:cNvSpPr>
            <a:spLocks noGrp="1"/>
          </p:cNvSpPr>
          <p:nvPr>
            <p:ph idx="1"/>
          </p:nvPr>
        </p:nvSpPr>
        <p:spPr>
          <a:xfrm>
            <a:off x="702310" y="1210310"/>
            <a:ext cx="8500745" cy="1249045"/>
          </a:xfrm>
        </p:spPr>
        <p:txBody>
          <a:bodyPr wrap="square" lIns="91440" tIns="45720" rIns="91440" bIns="45720" anchor="t">
            <a:normAutofit lnSpcReduction="10000"/>
          </a:bodyPr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cat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用途：显示出文件的全部内容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命令格式：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cat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…</a:t>
            </a:r>
          </a:p>
        </p:txBody>
      </p:sp>
      <p:sp>
        <p:nvSpPr>
          <p:cNvPr id="44034" name="标题 12"/>
          <p:cNvSpPr>
            <a:spLocks noGrp="1"/>
          </p:cNvSpPr>
          <p:nvPr>
            <p:ph type="title"/>
          </p:nvPr>
        </p:nvSpPr>
        <p:spPr>
          <a:xfrm>
            <a:off x="522605" y="1831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查看文件内容</a:t>
            </a:r>
            <a:r>
              <a:rPr lang="en-US" altLang="zh-CN" dirty="0"/>
              <a:t>——cat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02030" y="2688273"/>
            <a:ext cx="8101013" cy="2879725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cat  /etc/host.conf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order hosts,bind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cat  /etc/resolv.conf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search localdomain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cat  /etc/resolv.conf  /etc/host.conf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search localdomain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order hosts,bind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2"/>
          <p:cNvSpPr>
            <a:spLocks noGrp="1"/>
          </p:cNvSpPr>
          <p:nvPr>
            <p:ph type="title"/>
          </p:nvPr>
        </p:nvSpPr>
        <p:spPr>
          <a:xfrm>
            <a:off x="503555" y="1635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查看文件内容</a:t>
            </a:r>
            <a:r>
              <a:rPr lang="en-US" altLang="zh-CN" dirty="0"/>
              <a:t>——more</a:t>
            </a:r>
            <a:endParaRPr lang="zh-CN" altLang="en-US" dirty="0"/>
          </a:p>
        </p:txBody>
      </p:sp>
      <p:sp>
        <p:nvSpPr>
          <p:cNvPr id="46082" name="内容占位符 4"/>
          <p:cNvSpPr>
            <a:spLocks noGrp="1"/>
          </p:cNvSpPr>
          <p:nvPr>
            <p:ph idx="1"/>
          </p:nvPr>
        </p:nvSpPr>
        <p:spPr>
          <a:xfrm>
            <a:off x="682943" y="11906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more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用途：全屏方式分页显示文件内容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命令格式：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more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…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交互操作方法：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按</a:t>
            </a:r>
            <a:r>
              <a:rPr lang="en-US" altLang="zh-CN" dirty="0">
                <a:latin typeface="+mn-lt"/>
                <a:ea typeface="+mn-ea"/>
              </a:rPr>
              <a:t>Enter</a:t>
            </a:r>
            <a:r>
              <a:rPr lang="zh-CN" altLang="en-US" dirty="0">
                <a:latin typeface="+mn-lt"/>
                <a:ea typeface="+mn-ea"/>
              </a:rPr>
              <a:t>键向下逐行滚动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按空格键向下翻一屏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按</a:t>
            </a:r>
            <a:r>
              <a:rPr lang="en-US" altLang="zh-CN" dirty="0">
                <a:latin typeface="+mn-lt"/>
                <a:ea typeface="+mn-ea"/>
              </a:rPr>
              <a:t>q</a:t>
            </a:r>
            <a:r>
              <a:rPr lang="zh-CN" altLang="en-US" dirty="0">
                <a:latin typeface="+mn-lt"/>
                <a:ea typeface="+mn-ea"/>
              </a:rPr>
              <a:t>键退出</a:t>
            </a:r>
          </a:p>
        </p:txBody>
      </p:sp>
      <p:sp>
        <p:nvSpPr>
          <p:cNvPr id="4" name="AutoShape 17"/>
          <p:cNvSpPr/>
          <p:nvPr/>
        </p:nvSpPr>
        <p:spPr>
          <a:xfrm>
            <a:off x="982980" y="4262438"/>
            <a:ext cx="8101013" cy="1928812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more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/etc/httpd/conf/httpd.conf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# This is the main Apache server configuration file.  It contains the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# configuration directives that give the server its instructions.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# for a discussion of each configuration directive.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--More--(1%)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48983" y="937895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"/>
              <a:defRPr/>
            </a:pP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Linux</a:t>
            </a:r>
            <a:r>
              <a:rPr kumimoji="0" lang="zh-CN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基本操作命令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Vim</a:t>
            </a: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编辑器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用户和组管理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cs"/>
              </a:rPr>
              <a:t>文件权限管理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"/>
              <a:defRPr/>
            </a:pP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18490" y="2981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pPr eaLnBrk="1" hangingPunct="1"/>
            <a:r>
              <a:rPr lang="zh-CN" altLang="en-US" dirty="0"/>
              <a:t>本章内容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1678" y="1276985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用途：与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命令相同，但扩展功能更多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命令格式：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文件名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交互操作方法：</a:t>
            </a: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Up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向上翻页，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Down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向下翻页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其他功能与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命令基本类似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0" name="标题 2"/>
          <p:cNvSpPr>
            <a:spLocks noGrp="1"/>
          </p:cNvSpPr>
          <p:nvPr>
            <p:ph type="title"/>
          </p:nvPr>
        </p:nvSpPr>
        <p:spPr>
          <a:xfrm>
            <a:off x="460375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查看文件内容</a:t>
            </a:r>
            <a:r>
              <a:rPr lang="en-US" altLang="zh-CN" dirty="0"/>
              <a:t>——less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1"/>
          <p:cNvSpPr>
            <a:spLocks noGrp="1"/>
          </p:cNvSpPr>
          <p:nvPr>
            <p:ph idx="1"/>
          </p:nvPr>
        </p:nvSpPr>
        <p:spPr>
          <a:xfrm>
            <a:off x="778828" y="12103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head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用途：查看文件开头的一部分内容（默认为</a:t>
            </a:r>
            <a:r>
              <a:rPr lang="en-US" altLang="zh-CN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行）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命令格式：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head -n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</a:t>
            </a: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tail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用途：查看文件结尾的少部分内容（默认为</a:t>
            </a:r>
            <a:r>
              <a:rPr lang="en-US" altLang="zh-CN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行）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tail -n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+mn-ea"/>
              </a:rPr>
              <a:t>             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tail -f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文件名</a:t>
            </a:r>
          </a:p>
        </p:txBody>
      </p:sp>
      <p:sp>
        <p:nvSpPr>
          <p:cNvPr id="49154" name="标题 2"/>
          <p:cNvSpPr>
            <a:spLocks noGrp="1"/>
          </p:cNvSpPr>
          <p:nvPr>
            <p:ph type="title"/>
          </p:nvPr>
        </p:nvSpPr>
        <p:spPr>
          <a:xfrm>
            <a:off x="599440" y="1831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查看文件内容</a:t>
            </a:r>
            <a:r>
              <a:rPr lang="en-US" altLang="zh-CN" dirty="0"/>
              <a:t>——head</a:t>
            </a:r>
            <a:r>
              <a:rPr lang="zh-CN" altLang="en-US" dirty="0"/>
              <a:t>、</a:t>
            </a:r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78865" y="4629785"/>
            <a:ext cx="8101013" cy="1223963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tail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-2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/var/log/messages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Sep  8 15:49:29 localhost scim-bridge: Cleanup, done. Exitting...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Sep  8 15:49:29 localhost Cleanup, done. Exitting...</a:t>
            </a:r>
          </a:p>
        </p:txBody>
      </p:sp>
      <p:sp>
        <p:nvSpPr>
          <p:cNvPr id="5" name="AutoShape 10"/>
          <p:cNvSpPr/>
          <p:nvPr/>
        </p:nvSpPr>
        <p:spPr>
          <a:xfrm>
            <a:off x="4779328" y="4139248"/>
            <a:ext cx="2357437" cy="428625"/>
          </a:xfrm>
          <a:prstGeom prst="wedgeRoundRectCallout">
            <a:avLst>
              <a:gd name="adj1" fmla="val -40514"/>
              <a:gd name="adj2" fmla="val 81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显示文件的最后两行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1"/>
          <p:cNvSpPr>
            <a:spLocks noGrp="1"/>
          </p:cNvSpPr>
          <p:nvPr>
            <p:ph idx="1"/>
          </p:nvPr>
        </p:nvSpPr>
        <p:spPr>
          <a:xfrm>
            <a:off x="721678" y="132524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wc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用途：统计文件中的单词数量（</a:t>
            </a:r>
            <a:r>
              <a:rPr lang="en-US" altLang="zh-CN" dirty="0">
                <a:latin typeface="+mn-lt"/>
                <a:ea typeface="+mn-ea"/>
              </a:rPr>
              <a:t>Word Count</a:t>
            </a:r>
            <a:r>
              <a:rPr lang="zh-CN" altLang="en-US" dirty="0">
                <a:latin typeface="+mn-lt"/>
                <a:ea typeface="+mn-ea"/>
              </a:rPr>
              <a:t>）等信息 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命令格式：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wc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目标文件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-l</a:t>
            </a:r>
            <a:r>
              <a:rPr lang="zh-CN" altLang="en-US" dirty="0">
                <a:latin typeface="+mn-lt"/>
                <a:ea typeface="+mn-ea"/>
              </a:rPr>
              <a:t>：统计行数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-w</a:t>
            </a:r>
            <a:r>
              <a:rPr lang="zh-CN" altLang="en-US" dirty="0">
                <a:latin typeface="+mn-lt"/>
                <a:ea typeface="+mn-ea"/>
              </a:rPr>
              <a:t>：统计单词个数 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-c</a:t>
            </a:r>
            <a:r>
              <a:rPr lang="zh-CN" altLang="en-US" dirty="0">
                <a:latin typeface="+mn-lt"/>
                <a:ea typeface="+mn-ea"/>
              </a:rPr>
              <a:t>：统计字节数</a:t>
            </a:r>
          </a:p>
          <a:p>
            <a:pPr>
              <a:spcBef>
                <a:spcPts val="675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1202" name="标题 2"/>
          <p:cNvSpPr>
            <a:spLocks noGrp="1"/>
          </p:cNvSpPr>
          <p:nvPr>
            <p:ph type="title"/>
          </p:nvPr>
        </p:nvSpPr>
        <p:spPr>
          <a:xfrm>
            <a:off x="459740" y="25050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统计文件内容</a:t>
            </a:r>
            <a:r>
              <a:rPr lang="en-US" altLang="zh-CN" dirty="0"/>
              <a:t>——wc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21715" y="4743133"/>
            <a:ext cx="8101013" cy="863600"/>
          </a:xfrm>
          <a:prstGeom prst="roundRect">
            <a:avLst>
              <a:gd name="adj" fmla="val 1893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fr-FR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wc /etc/hosts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fr-FR" altLang="zh-CN" b="1" dirty="0">
                <a:latin typeface="Arial" panose="020B0604020202020204" pitchFamily="34" charset="0"/>
              </a:rPr>
              <a:t>  </a:t>
            </a:r>
            <a:r>
              <a:rPr lang="fr-FR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4  23 185</a:t>
            </a:r>
            <a:r>
              <a:rPr lang="fr-FR" altLang="zh-CN" dirty="0">
                <a:latin typeface="Arial" panose="020B0604020202020204" pitchFamily="34" charset="0"/>
              </a:rPr>
              <a:t> </a:t>
            </a:r>
            <a:r>
              <a:rPr lang="fr-FR" altLang="zh-CN" dirty="0">
                <a:solidFill>
                  <a:schemeClr val="tx2"/>
                </a:solidFill>
                <a:latin typeface="Arial" panose="020B0604020202020204" pitchFamily="34" charset="0"/>
              </a:rPr>
              <a:t>/etc/hosts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AutoShape 10"/>
          <p:cNvSpPr/>
          <p:nvPr/>
        </p:nvSpPr>
        <p:spPr>
          <a:xfrm>
            <a:off x="1407478" y="5714683"/>
            <a:ext cx="3240087" cy="428625"/>
          </a:xfrm>
          <a:prstGeom prst="wedgeRoundRectCallout">
            <a:avLst>
              <a:gd name="adj1" fmla="val -40444"/>
              <a:gd name="adj2" fmla="val -869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个单词，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185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检索和过滤文件内容</a:t>
            </a:r>
            <a:r>
              <a:rPr lang="en-US" altLang="zh-CN" dirty="0">
                <a:sym typeface="+mn-ea"/>
              </a:rPr>
              <a:t>——grep</a:t>
            </a:r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73113" y="128016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用途：在文件中查找并显示包含指定字符串的行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命令格式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]...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查找条件  目标文件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常用命令选项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：查找时忽略大小写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-v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：反转查找，输出与查找条件不相符的行 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查找条件设置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要查找的字符串以双引号括起来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表示以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开头，“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表示以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^$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表示空行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1"/>
          <p:cNvSpPr>
            <a:spLocks noGrp="1"/>
          </p:cNvSpPr>
          <p:nvPr>
            <p:ph idx="1"/>
          </p:nvPr>
        </p:nvSpPr>
        <p:spPr>
          <a:xfrm>
            <a:off x="817563" y="132524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文本编辑器的作用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创建或修改文本文件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维护</a:t>
            </a:r>
            <a:r>
              <a:rPr lang="en-US" altLang="zh-CN" dirty="0">
                <a:latin typeface="+mn-lt"/>
                <a:ea typeface="+mn-ea"/>
              </a:rPr>
              <a:t>Linux</a:t>
            </a:r>
            <a:r>
              <a:rPr lang="zh-CN" altLang="en-US" dirty="0">
                <a:latin typeface="+mn-lt"/>
                <a:ea typeface="+mn-ea"/>
              </a:rPr>
              <a:t>系统中的各种配置文件</a:t>
            </a: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Linux</a:t>
            </a:r>
            <a:r>
              <a:rPr lang="zh-CN" altLang="en-US" dirty="0">
                <a:latin typeface="+mn-lt"/>
                <a:ea typeface="+mn-ea"/>
                <a:cs typeface="+mn-cs"/>
              </a:rPr>
              <a:t>中最常用的文本编辑器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vi</a:t>
            </a:r>
            <a:r>
              <a:rPr lang="zh-CN" altLang="en-US" dirty="0">
                <a:latin typeface="+mn-lt"/>
                <a:ea typeface="+mn-ea"/>
              </a:rPr>
              <a:t>：类</a:t>
            </a:r>
            <a:r>
              <a:rPr lang="en-US" altLang="zh-CN" dirty="0">
                <a:latin typeface="+mn-lt"/>
                <a:ea typeface="+mn-ea"/>
              </a:rPr>
              <a:t>Unix</a:t>
            </a:r>
            <a:r>
              <a:rPr lang="zh-CN" altLang="en-US" dirty="0">
                <a:latin typeface="+mn-lt"/>
                <a:ea typeface="+mn-ea"/>
              </a:rPr>
              <a:t>系统中默认的文本编辑器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vim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altLang="zh-CN" dirty="0">
                <a:latin typeface="+mn-lt"/>
                <a:ea typeface="+mn-ea"/>
              </a:rPr>
              <a:t>vi</a:t>
            </a:r>
            <a:r>
              <a:rPr lang="zh-CN" altLang="en-US" dirty="0">
                <a:latin typeface="+mn-lt"/>
                <a:ea typeface="+mn-ea"/>
              </a:rPr>
              <a:t>编辑器的增强版本，习惯上也称为</a:t>
            </a:r>
            <a:r>
              <a:rPr lang="en-US" altLang="zh-CN" dirty="0">
                <a:latin typeface="+mn-lt"/>
                <a:ea typeface="+mn-ea"/>
              </a:rPr>
              <a:t>vi</a:t>
            </a:r>
          </a:p>
        </p:txBody>
      </p:sp>
      <p:sp>
        <p:nvSpPr>
          <p:cNvPr id="55298" name="标题 2"/>
          <p:cNvSpPr>
            <a:spLocks noGrp="1"/>
          </p:cNvSpPr>
          <p:nvPr>
            <p:ph type="title"/>
          </p:nvPr>
        </p:nvSpPr>
        <p:spPr>
          <a:xfrm>
            <a:off x="638175" y="2981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文本编辑器</a:t>
            </a:r>
            <a:r>
              <a:rPr lang="en-US" altLang="zh-CN" dirty="0"/>
              <a:t>——vi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117600" y="4241483"/>
            <a:ext cx="8101013" cy="1727200"/>
          </a:xfrm>
          <a:prstGeom prst="roundRect">
            <a:avLst>
              <a:gd name="adj" fmla="val 9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alias vi='/usr/bin/vim'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which vi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alias vi='/usr/bin/vim'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      /usr/bin/vim</a:t>
            </a:r>
          </a:p>
        </p:txBody>
      </p:sp>
      <p:sp>
        <p:nvSpPr>
          <p:cNvPr id="5" name="AutoShape 10"/>
          <p:cNvSpPr/>
          <p:nvPr/>
        </p:nvSpPr>
        <p:spPr>
          <a:xfrm>
            <a:off x="5680075" y="4744720"/>
            <a:ext cx="3024188" cy="715963"/>
          </a:xfrm>
          <a:prstGeom prst="wedgeRoundRectCallout">
            <a:avLst>
              <a:gd name="adj1" fmla="val -37454"/>
              <a:gd name="adj2" fmla="val -85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设置别名，以便执行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时自动调用增强版编辑器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2"/>
          <p:cNvSpPr>
            <a:spLocks noGrp="1"/>
          </p:cNvSpPr>
          <p:nvPr>
            <p:ph type="title"/>
          </p:nvPr>
        </p:nvSpPr>
        <p:spPr>
          <a:xfrm>
            <a:off x="731520" y="28860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vi</a:t>
            </a:r>
            <a:r>
              <a:rPr lang="zh-CN" altLang="en-US" dirty="0"/>
              <a:t>编辑器的工作模式</a:t>
            </a:r>
          </a:p>
        </p:txBody>
      </p:sp>
      <p:sp>
        <p:nvSpPr>
          <p:cNvPr id="57346" name="内容占位符 1"/>
          <p:cNvSpPr>
            <a:spLocks noGrp="1"/>
          </p:cNvSpPr>
          <p:nvPr>
            <p:ph idx="1"/>
          </p:nvPr>
        </p:nvSpPr>
        <p:spPr>
          <a:xfrm>
            <a:off x="804863" y="992188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三种工作模式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命令模式、输入模式、末行模式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不同模式之间的切换</a:t>
            </a:r>
          </a:p>
        </p:txBody>
      </p:sp>
      <p:grpSp>
        <p:nvGrpSpPr>
          <p:cNvPr id="57347" name="Group 24"/>
          <p:cNvGrpSpPr/>
          <p:nvPr/>
        </p:nvGrpSpPr>
        <p:grpSpPr>
          <a:xfrm>
            <a:off x="968375" y="2962910"/>
            <a:ext cx="6119813" cy="2989263"/>
            <a:chOff x="998" y="1638"/>
            <a:chExt cx="3855" cy="1883"/>
          </a:xfrm>
        </p:grpSpPr>
        <p:sp>
          <p:nvSpPr>
            <p:cNvPr id="29" name="AutoShape 4"/>
            <p:cNvSpPr>
              <a:spLocks noChangeArrowheads="1"/>
            </p:cNvSpPr>
            <p:nvPr/>
          </p:nvSpPr>
          <p:spPr bwMode="auto">
            <a:xfrm>
              <a:off x="998" y="1991"/>
              <a:ext cx="3855" cy="1530"/>
            </a:xfrm>
            <a:prstGeom prst="roundRect">
              <a:avLst>
                <a:gd name="adj" fmla="val 6157"/>
              </a:avLst>
            </a:prstGeom>
            <a:gradFill rotWithShape="1">
              <a:gsLst>
                <a:gs pos="0">
                  <a:srgbClr val="3399FF">
                    <a:gamma/>
                    <a:tint val="0"/>
                    <a:invGamma/>
                  </a:srgbClr>
                </a:gs>
                <a:gs pos="100000">
                  <a:srgbClr val="3399FF">
                    <a:alpha val="0"/>
                  </a:srgbClr>
                </a:gs>
              </a:gsLst>
              <a:lin ang="5400000" scaled="1"/>
            </a:gradFill>
            <a:ln w="9525" algn="ctr">
              <a:solidFill>
                <a:srgbClr val="0000FF"/>
              </a:solidFill>
              <a:rou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349" name="AutoShape 5"/>
            <p:cNvSpPr/>
            <p:nvPr/>
          </p:nvSpPr>
          <p:spPr>
            <a:xfrm>
              <a:off x="2018" y="1638"/>
              <a:ext cx="1762" cy="181"/>
            </a:xfrm>
            <a:prstGeom prst="flowChartAlternateProcess">
              <a:avLst/>
            </a:prstGeom>
            <a:solidFill>
              <a:schemeClr val="bg1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sz="16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[root@localhost ~]# 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vi </a:t>
              </a:r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文件名</a:t>
              </a:r>
            </a:p>
          </p:txBody>
        </p:sp>
      </p:grpSp>
      <p:sp>
        <p:nvSpPr>
          <p:cNvPr id="57350" name="AutoShape 6"/>
          <p:cNvSpPr/>
          <p:nvPr/>
        </p:nvSpPr>
        <p:spPr>
          <a:xfrm>
            <a:off x="4001770" y="3523298"/>
            <a:ext cx="215900" cy="311150"/>
          </a:xfrm>
          <a:prstGeom prst="downArrow">
            <a:avLst>
              <a:gd name="adj1" fmla="val 50000"/>
              <a:gd name="adj2" fmla="val 36002"/>
            </a:avLst>
          </a:prstGeom>
          <a:gradFill rotWithShape="1">
            <a:gsLst>
              <a:gs pos="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51" name="AutoShape 7"/>
          <p:cNvSpPr/>
          <p:nvPr/>
        </p:nvSpPr>
        <p:spPr>
          <a:xfrm>
            <a:off x="4134326" y="3875723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命令模式</a:t>
            </a:r>
          </a:p>
        </p:txBody>
      </p:sp>
      <p:sp>
        <p:nvSpPr>
          <p:cNvPr id="57352" name="AutoShape 8"/>
          <p:cNvSpPr/>
          <p:nvPr/>
        </p:nvSpPr>
        <p:spPr>
          <a:xfrm>
            <a:off x="1361758" y="5537835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输入模式</a:t>
            </a:r>
          </a:p>
        </p:txBody>
      </p:sp>
      <p:sp>
        <p:nvSpPr>
          <p:cNvPr id="57353" name="AutoShape 9"/>
          <p:cNvSpPr/>
          <p:nvPr/>
        </p:nvSpPr>
        <p:spPr>
          <a:xfrm>
            <a:off x="4962208" y="5539423"/>
            <a:ext cx="1944687" cy="311150"/>
          </a:xfrm>
          <a:prstGeom prst="flowChartAlternateProcess">
            <a:avLst/>
          </a:prstGeom>
          <a:solidFill>
            <a:srgbClr val="CC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末行模式</a:t>
            </a:r>
          </a:p>
        </p:txBody>
      </p:sp>
      <p:sp>
        <p:nvSpPr>
          <p:cNvPr id="57354" name="Line 10"/>
          <p:cNvSpPr/>
          <p:nvPr/>
        </p:nvSpPr>
        <p:spPr>
          <a:xfrm flipV="1">
            <a:off x="2585720" y="4248785"/>
            <a:ext cx="936625" cy="118427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55" name="Line 11"/>
          <p:cNvSpPr/>
          <p:nvPr/>
        </p:nvSpPr>
        <p:spPr>
          <a:xfrm flipH="1" flipV="1">
            <a:off x="4819333" y="4248785"/>
            <a:ext cx="935037" cy="118427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56" name="Line 12"/>
          <p:cNvSpPr/>
          <p:nvPr/>
        </p:nvSpPr>
        <p:spPr>
          <a:xfrm>
            <a:off x="5033645" y="4248785"/>
            <a:ext cx="935038" cy="118427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57" name="Rectangle 13"/>
          <p:cNvSpPr/>
          <p:nvPr/>
        </p:nvSpPr>
        <p:spPr>
          <a:xfrm>
            <a:off x="5538470" y="4436110"/>
            <a:ext cx="865188" cy="247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：键</a:t>
            </a:r>
          </a:p>
        </p:txBody>
      </p:sp>
      <p:sp>
        <p:nvSpPr>
          <p:cNvPr id="57358" name="Rectangle 14"/>
          <p:cNvSpPr/>
          <p:nvPr/>
        </p:nvSpPr>
        <p:spPr>
          <a:xfrm>
            <a:off x="1506220" y="4436110"/>
            <a:ext cx="1295400" cy="2397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等键</a:t>
            </a:r>
          </a:p>
        </p:txBody>
      </p:sp>
      <p:sp>
        <p:nvSpPr>
          <p:cNvPr id="57359" name="Rectangle 15"/>
          <p:cNvSpPr/>
          <p:nvPr/>
        </p:nvSpPr>
        <p:spPr>
          <a:xfrm>
            <a:off x="3161983" y="4871085"/>
            <a:ext cx="792162" cy="273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Esc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键</a:t>
            </a:r>
          </a:p>
        </p:txBody>
      </p:sp>
      <p:sp>
        <p:nvSpPr>
          <p:cNvPr id="57360" name="Rectangle 16"/>
          <p:cNvSpPr/>
          <p:nvPr/>
        </p:nvSpPr>
        <p:spPr>
          <a:xfrm>
            <a:off x="4349433" y="4871085"/>
            <a:ext cx="785812" cy="2730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80808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Esc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键</a:t>
            </a:r>
          </a:p>
        </p:txBody>
      </p:sp>
      <p:sp>
        <p:nvSpPr>
          <p:cNvPr id="57361" name="Line 17"/>
          <p:cNvSpPr/>
          <p:nvPr/>
        </p:nvSpPr>
        <p:spPr>
          <a:xfrm flipV="1">
            <a:off x="2369820" y="4248785"/>
            <a:ext cx="936625" cy="1184275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1"/>
          <p:cNvSpPr>
            <a:spLocks noGrp="1"/>
          </p:cNvSpPr>
          <p:nvPr>
            <p:ph idx="1"/>
          </p:nvPr>
        </p:nvSpPr>
        <p:spPr>
          <a:xfrm>
            <a:off x="1700213" y="97980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光标移动</a:t>
            </a:r>
          </a:p>
        </p:txBody>
      </p:sp>
      <p:sp>
        <p:nvSpPr>
          <p:cNvPr id="59394" name="标题 2"/>
          <p:cNvSpPr>
            <a:spLocks noGrp="1"/>
          </p:cNvSpPr>
          <p:nvPr>
            <p:ph type="title"/>
          </p:nvPr>
        </p:nvSpPr>
        <p:spPr>
          <a:xfrm>
            <a:off x="590550" y="2212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命令模式的基本操作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6" name="Group 70"/>
          <p:cNvGraphicFramePr>
            <a:graphicFrameLocks noGrp="1"/>
          </p:cNvGraphicFramePr>
          <p:nvPr/>
        </p:nvGraphicFramePr>
        <p:xfrm>
          <a:off x="1274763" y="1918335"/>
          <a:ext cx="8004175" cy="4117975"/>
        </p:xfrm>
        <a:graphic>
          <a:graphicData uri="http://schemas.openxmlformats.org/drawingml/2006/table">
            <a:tbl>
              <a:tblPr firstRow="1"/>
              <a:tblGrid>
                <a:gridCol w="1624330"/>
                <a:gridCol w="2981325"/>
                <a:gridCol w="339852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操作类型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光标方向移动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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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上、下、左、右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翻页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Page Down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Ctrl+F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向下翻动一整页内容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Page Up</a:t>
                      </a:r>
                      <a:r>
                        <a:rPr kumimoji="1" lang="zh-CN" alt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Ctrl+B 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向上翻动一整页内容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行内快速跳转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键或“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、数字“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跳转至行首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键或“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跳转到行尾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行间快速跳转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1G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gg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跳转到文件的首行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跳转到文件的末尾行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#G,#gg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跳转到文件中的第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行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行号显示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:set nu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在编辑器中显示行号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:set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nonu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取消编辑器中的行号显示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复制、粘贴、删除</a:t>
            </a: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1442" name="标题 2"/>
          <p:cNvSpPr>
            <a:spLocks noGrp="1"/>
          </p:cNvSpPr>
          <p:nvPr>
            <p:ph type="title"/>
          </p:nvPr>
        </p:nvSpPr>
        <p:spPr>
          <a:xfrm>
            <a:off x="686435" y="30765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命令模式的基本操作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5" name="Group 71"/>
          <p:cNvGraphicFramePr>
            <a:graphicFrameLocks noGrp="1"/>
          </p:cNvGraphicFramePr>
          <p:nvPr/>
        </p:nvGraphicFramePr>
        <p:xfrm>
          <a:off x="1362710" y="2026920"/>
          <a:ext cx="7386320" cy="4023360"/>
        </p:xfrm>
        <a:graphic>
          <a:graphicData uri="http://schemas.openxmlformats.org/drawingml/2006/table">
            <a:tbl>
              <a:tblPr/>
              <a:tblGrid>
                <a:gridCol w="1409700"/>
                <a:gridCol w="1678305"/>
                <a:gridCol w="429831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操作类型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657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删除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Del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删除光标处的单个字符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dd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删除当前光标所在行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#dd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删除从光标处开始的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行内容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d^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删除当前光标之前到行首的所有字符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d$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删除当前光标处到行尾的所有字符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复制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yy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复制当前行整行的内容到剪贴板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yy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复制从光标处开始的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行内容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粘贴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将缓冲区中的内容粘贴到光标位置处之后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P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粘贴到光标位置处之前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文件内容查找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3490" name="标题 2"/>
          <p:cNvSpPr>
            <a:spLocks noGrp="1"/>
          </p:cNvSpPr>
          <p:nvPr>
            <p:ph type="title"/>
          </p:nvPr>
        </p:nvSpPr>
        <p:spPr>
          <a:xfrm>
            <a:off x="311785" y="435610"/>
            <a:ext cx="9991090" cy="569595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命令模式的基本操作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Group 58"/>
          <p:cNvGraphicFramePr>
            <a:graphicFrameLocks noGrp="1"/>
          </p:cNvGraphicFramePr>
          <p:nvPr/>
        </p:nvGraphicFramePr>
        <p:xfrm>
          <a:off x="2635885" y="2321560"/>
          <a:ext cx="6320790" cy="1930400"/>
        </p:xfrm>
        <a:graphic>
          <a:graphicData uri="http://schemas.openxmlformats.org/drawingml/2006/table">
            <a:tbl>
              <a:tblPr/>
              <a:tblGrid>
                <a:gridCol w="1258570"/>
                <a:gridCol w="506222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从上而下在文件中查找字符串“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word”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?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从下而上在文件中查找字符串“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word”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定位下一个匹配的被查找字符串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定位上一个匹配的被查找字符串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1"/>
          <p:cNvSpPr>
            <a:spLocks noGrp="1"/>
          </p:cNvSpPr>
          <p:nvPr>
            <p:ph idx="1"/>
          </p:nvPr>
        </p:nvSpPr>
        <p:spPr>
          <a:xfrm>
            <a:off x="855663" y="120078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撤销编辑及保存退出</a:t>
            </a:r>
          </a:p>
        </p:txBody>
      </p:sp>
      <p:sp>
        <p:nvSpPr>
          <p:cNvPr id="65538" name="标题 2"/>
          <p:cNvSpPr>
            <a:spLocks noGrp="1"/>
          </p:cNvSpPr>
          <p:nvPr>
            <p:ph type="title"/>
          </p:nvPr>
        </p:nvSpPr>
        <p:spPr>
          <a:xfrm>
            <a:off x="657225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命令模式的基本操作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4" name="Group 25"/>
          <p:cNvGraphicFramePr>
            <a:graphicFrameLocks noGrp="1"/>
          </p:cNvGraphicFramePr>
          <p:nvPr/>
        </p:nvGraphicFramePr>
        <p:xfrm>
          <a:off x="1309370" y="2129473"/>
          <a:ext cx="5497195" cy="1828800"/>
        </p:xfrm>
        <a:graphic>
          <a:graphicData uri="http://schemas.openxmlformats.org/drawingml/2006/table">
            <a:tbl>
              <a:tblPr/>
              <a:tblGrid>
                <a:gridCol w="1103630"/>
                <a:gridCol w="439356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操作键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u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按一次取消最近的一次操作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多次重复按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键，恢复已进行的多步操作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U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用于取消对当前行所做的所有编辑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ZZ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保存当前的文件内容并退出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vi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编辑器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1"/>
          <p:cNvSpPr>
            <a:spLocks noGrp="1"/>
          </p:cNvSpPr>
          <p:nvPr>
            <p:ph idx="1"/>
          </p:nvPr>
        </p:nvSpPr>
        <p:spPr>
          <a:xfrm>
            <a:off x="948055" y="1257935"/>
            <a:ext cx="9623425" cy="351155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用于实现某一类功能的指令或程序 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命令的执行依赖于解释器程序（例如：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/bin/bash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命令的分类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内部命令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解释器的一部分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外部命令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独立于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解释器之外的程序文件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2"/>
          <p:cNvSpPr>
            <a:spLocks noGrp="1"/>
          </p:cNvSpPr>
          <p:nvPr>
            <p:ph type="title"/>
          </p:nvPr>
        </p:nvSpPr>
        <p:spPr>
          <a:xfrm>
            <a:off x="666750" y="2117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命令的分类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1"/>
          <p:cNvSpPr>
            <a:spLocks noGrp="1"/>
          </p:cNvSpPr>
          <p:nvPr>
            <p:ph idx="1"/>
          </p:nvPr>
        </p:nvSpPr>
        <p:spPr>
          <a:xfrm>
            <a:off x="673418" y="12484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保存文件及退出</a:t>
            </a:r>
            <a:r>
              <a:rPr lang="en-US" altLang="zh-CN" dirty="0">
                <a:latin typeface="+mn-lt"/>
                <a:ea typeface="+mn-ea"/>
                <a:cs typeface="+mn-cs"/>
              </a:rPr>
              <a:t>vi</a:t>
            </a:r>
            <a:r>
              <a:rPr lang="zh-CN" altLang="en-US" dirty="0">
                <a:latin typeface="+mn-lt"/>
                <a:ea typeface="+mn-ea"/>
                <a:cs typeface="+mn-cs"/>
              </a:rPr>
              <a:t>编辑器 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7586" name="标题 2"/>
          <p:cNvSpPr>
            <a:spLocks noGrp="1"/>
          </p:cNvSpPr>
          <p:nvPr>
            <p:ph type="title"/>
          </p:nvPr>
        </p:nvSpPr>
        <p:spPr>
          <a:xfrm>
            <a:off x="542290" y="26955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末行模式的基本操作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4" name="Group 41"/>
          <p:cNvGraphicFramePr>
            <a:graphicFrameLocks noGrp="1"/>
          </p:cNvGraphicFramePr>
          <p:nvPr/>
        </p:nvGraphicFramePr>
        <p:xfrm>
          <a:off x="1176655" y="2004378"/>
          <a:ext cx="7703820" cy="2286000"/>
        </p:xfrm>
        <a:graphic>
          <a:graphicData uri="http://schemas.openxmlformats.org/drawingml/2006/table">
            <a:tbl>
              <a:tblPr/>
              <a:tblGrid>
                <a:gridCol w="1954530"/>
                <a:gridCol w="2075815"/>
                <a:gridCol w="36734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命令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备注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保存文件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:w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:w /root/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newfile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另存为其它文件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退出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vi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:q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未修改退出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:q!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放弃对文件内容的修改，并退出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vi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保存文件退出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vi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:wq  :x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1"/>
          <p:cNvSpPr>
            <a:spLocks noGrp="1"/>
          </p:cNvSpPr>
          <p:nvPr>
            <p:ph idx="1"/>
          </p:nvPr>
        </p:nvSpPr>
        <p:spPr>
          <a:xfrm>
            <a:off x="721678" y="119062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文件内容替换</a:t>
            </a:r>
          </a:p>
        </p:txBody>
      </p:sp>
      <p:sp>
        <p:nvSpPr>
          <p:cNvPr id="69634" name="标题 2"/>
          <p:cNvSpPr>
            <a:spLocks noGrp="1"/>
          </p:cNvSpPr>
          <p:nvPr>
            <p:ph type="title"/>
          </p:nvPr>
        </p:nvSpPr>
        <p:spPr>
          <a:xfrm>
            <a:off x="388620" y="16351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末行模式的基本操作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/>
        </p:nvGraphicFramePr>
        <p:xfrm>
          <a:off x="1128713" y="1993900"/>
          <a:ext cx="7686675" cy="3108960"/>
        </p:xfrm>
        <a:graphic>
          <a:graphicData uri="http://schemas.openxmlformats.org/drawingml/2006/table">
            <a:tbl>
              <a:tblPr/>
              <a:tblGrid>
                <a:gridCol w="2021205"/>
                <a:gridCol w="566547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命令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功能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 /old/new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将当前行中查找到的第一个字符“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串替换为“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:s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old/new/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宋体" panose="02010600030101010101" pitchFamily="2" charset="-122"/>
                      </a:endParaRP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将当前行中查找到的所有字符串“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替换为“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#,#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s/old/new/g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在行号“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#,#”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范围内替换所有的字符串“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s/old/new/g 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在整个文件范围内替换所有的字符串“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old”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为“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new”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/old/new/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在替换命令末尾加入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宋体" panose="02010600030101010101" pitchFamily="2" charset="-122"/>
                        </a:rPr>
                        <a:t>命令，将对每个替换动作提示用户进行确认</a:t>
                      </a:r>
                    </a:p>
                  </a:txBody>
                  <a:tcPr anchor="b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1"/>
          <p:cNvSpPr>
            <a:spLocks noGrp="1"/>
          </p:cNvSpPr>
          <p:nvPr>
            <p:ph idx="1"/>
          </p:nvPr>
        </p:nvSpPr>
        <p:spPr>
          <a:xfrm>
            <a:off x="625158" y="113347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Linux</a:t>
            </a:r>
            <a:r>
              <a:rPr lang="zh-CN" altLang="en-US" dirty="0">
                <a:latin typeface="+mn-lt"/>
                <a:ea typeface="+mn-ea"/>
                <a:cs typeface="+mn-cs"/>
              </a:rPr>
              <a:t>基于用户身份对资源访问进行控制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用户帐号：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超级用户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root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普通用户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程序</a:t>
            </a:r>
            <a:r>
              <a:rPr lang="zh-CN" altLang="en-US">
                <a:latin typeface="+mn-lt"/>
                <a:ea typeface="+mn-ea"/>
              </a:rPr>
              <a:t>用</a:t>
            </a:r>
            <a:r>
              <a:rPr lang="zh-CN" altLang="en-US" smtClean="0">
                <a:latin typeface="+mn-lt"/>
                <a:ea typeface="+mn-ea"/>
              </a:rPr>
              <a:t>户</a:t>
            </a:r>
            <a:endParaRPr lang="zh-CN" altLang="en-US" dirty="0">
              <a:latin typeface="+mn-lt"/>
              <a:ea typeface="+mn-ea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组帐号：</a:t>
            </a:r>
          </a:p>
          <a:p>
            <a:pPr lvl="2"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</a:rPr>
              <a:t> 基本组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私有组</a:t>
            </a:r>
            <a:r>
              <a:rPr lang="en-US" altLang="zh-CN" dirty="0">
                <a:latin typeface="+mn-lt"/>
                <a:ea typeface="+mn-ea"/>
              </a:rPr>
              <a:t>)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附加组（公共组）</a:t>
            </a:r>
          </a:p>
        </p:txBody>
      </p:sp>
      <p:sp>
        <p:nvSpPr>
          <p:cNvPr id="71682" name="标题 2"/>
          <p:cNvSpPr>
            <a:spLocks noGrp="1"/>
          </p:cNvSpPr>
          <p:nvPr>
            <p:ph type="title"/>
          </p:nvPr>
        </p:nvSpPr>
        <p:spPr>
          <a:xfrm>
            <a:off x="445770" y="10636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用户和组账号概述</a:t>
            </a:r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618808" y="4427538"/>
            <a:ext cx="8501063" cy="165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5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Identity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，用户标识号）</a:t>
            </a:r>
          </a:p>
          <a:p>
            <a:pPr marL="1143000" marR="0" lvl="2" indent="-22860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Identify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，组标识号）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2"/>
          <p:cNvSpPr>
            <a:spLocks noGrp="1"/>
          </p:cNvSpPr>
          <p:nvPr>
            <p:ph type="title"/>
          </p:nvPr>
        </p:nvSpPr>
        <p:spPr>
          <a:xfrm>
            <a:off x="619125" y="2212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用户账号文件</a:t>
            </a:r>
            <a:r>
              <a:rPr lang="en-US" altLang="zh-CN" dirty="0"/>
              <a:t>——/etc/passwd</a:t>
            </a:r>
            <a:endParaRPr lang="zh-CN" altLang="en-US" dirty="0"/>
          </a:p>
        </p:txBody>
      </p:sp>
      <p:sp>
        <p:nvSpPr>
          <p:cNvPr id="73730" name="内容占位符 4"/>
          <p:cNvSpPr>
            <a:spLocks noGrp="1"/>
          </p:cNvSpPr>
          <p:nvPr>
            <p:ph idx="1"/>
          </p:nvPr>
        </p:nvSpPr>
        <p:spPr>
          <a:xfrm>
            <a:off x="798513" y="12484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用于保存用户的帐号基本信息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文件位置：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/etc/passwd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每一行对应一个用户的帐号记录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AutoShape 17"/>
          <p:cNvSpPr/>
          <p:nvPr/>
        </p:nvSpPr>
        <p:spPr>
          <a:xfrm>
            <a:off x="981104" y="2743835"/>
            <a:ext cx="8101013" cy="1295400"/>
          </a:xfrm>
          <a:prstGeom prst="roundRect">
            <a:avLst>
              <a:gd name="adj" fmla="val 121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tail -2 /etc/passwd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sabayon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:x:86:86:Sabayon user:/home/sabayon:/sbin/nologin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benet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:x: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500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500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:BENET Student User: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/home/benet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/bin/bash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内容占位符 1"/>
          <p:cNvSpPr>
            <a:spLocks noGrp="1"/>
          </p:cNvSpPr>
          <p:nvPr>
            <p:ph idx="1"/>
          </p:nvPr>
        </p:nvSpPr>
        <p:spPr>
          <a:xfrm>
            <a:off x="731203" y="121031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用于保存密码字串、密码有效期等信息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文件位置：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/etc/shadow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每一行对应一个用户的密码记录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5778" name="标题 2"/>
          <p:cNvSpPr>
            <a:spLocks noGrp="1"/>
          </p:cNvSpPr>
          <p:nvPr>
            <p:ph type="title"/>
          </p:nvPr>
        </p:nvSpPr>
        <p:spPr>
          <a:xfrm>
            <a:off x="551815" y="1831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用户账号文件</a:t>
            </a:r>
            <a:r>
              <a:rPr lang="en-US" altLang="zh-CN" dirty="0"/>
              <a:t>——/etc/shadow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056005" y="2781300"/>
            <a:ext cx="8101013" cy="1295400"/>
          </a:xfrm>
          <a:prstGeom prst="roundRect">
            <a:avLst>
              <a:gd name="adj" fmla="val 124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tail -2 /etc/shadow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xfs:!!:14374:0:99999:7:::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teacher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$1$BT7teaYX$s2sr6uFUwKhtU.8/8VpzB1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:14374:0:99999:7:::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1"/>
          <p:cNvSpPr>
            <a:spLocks noGrp="1"/>
          </p:cNvSpPr>
          <p:nvPr>
            <p:ph idx="1"/>
          </p:nvPr>
        </p:nvSpPr>
        <p:spPr>
          <a:xfrm>
            <a:off x="712153" y="120078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useradd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useradd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用户名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-u</a:t>
            </a:r>
            <a:r>
              <a:rPr lang="zh-CN" altLang="en-US" dirty="0">
                <a:latin typeface="+mn-lt"/>
                <a:ea typeface="+mn-ea"/>
              </a:rPr>
              <a:t>：指定 </a:t>
            </a:r>
            <a:r>
              <a:rPr lang="en-US" altLang="zh-CN" dirty="0">
                <a:latin typeface="+mn-lt"/>
                <a:ea typeface="+mn-ea"/>
              </a:rPr>
              <a:t>UID </a:t>
            </a:r>
            <a:r>
              <a:rPr lang="zh-CN" altLang="en-US" dirty="0">
                <a:latin typeface="+mn-lt"/>
                <a:ea typeface="+mn-ea"/>
              </a:rPr>
              <a:t>标记号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-d</a:t>
            </a:r>
            <a:r>
              <a:rPr lang="zh-CN" altLang="en-US" dirty="0">
                <a:latin typeface="+mn-lt"/>
                <a:ea typeface="+mn-ea"/>
              </a:rPr>
              <a:t>：指定宿主目录，缺省为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/home/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用户名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7826" name="标题 2"/>
          <p:cNvSpPr>
            <a:spLocks noGrp="1"/>
          </p:cNvSpPr>
          <p:nvPr>
            <p:ph type="title"/>
          </p:nvPr>
        </p:nvSpPr>
        <p:spPr>
          <a:xfrm>
            <a:off x="532765" y="1736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添加用户账号 </a:t>
            </a:r>
          </a:p>
        </p:txBody>
      </p:sp>
      <p:sp>
        <p:nvSpPr>
          <p:cNvPr id="4" name="AutoShape 17"/>
          <p:cNvSpPr/>
          <p:nvPr/>
        </p:nvSpPr>
        <p:spPr>
          <a:xfrm>
            <a:off x="966153" y="3918585"/>
            <a:ext cx="8101012" cy="442083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useradd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-d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/ftphome/mike  mike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0728" y="99949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passwd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格式：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passwd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]...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用户名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常用命令选项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：清空用户的密码，使之无需密码即可登录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：锁定用户帐号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：查看用户帐号的状态（是否被锁定）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：解锁用户帐号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9874" name="标题 2"/>
          <p:cNvSpPr>
            <a:spLocks noGrp="1"/>
          </p:cNvSpPr>
          <p:nvPr>
            <p:ph type="title"/>
          </p:nvPr>
        </p:nvSpPr>
        <p:spPr>
          <a:xfrm>
            <a:off x="479425" y="1927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更改用户口令</a:t>
            </a:r>
            <a:r>
              <a:rPr lang="en-US" altLang="zh-CN" dirty="0"/>
              <a:t>——passwd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232535" y="4299903"/>
            <a:ext cx="8101013" cy="2016125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passwd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Changing password for user root.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New UNIX password: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Retype new UNIX password: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passwd: all authentication tokens updated successfully.</a:t>
            </a:r>
          </a:p>
        </p:txBody>
      </p:sp>
      <p:sp>
        <p:nvSpPr>
          <p:cNvPr id="5" name="AutoShape 10"/>
          <p:cNvSpPr/>
          <p:nvPr/>
        </p:nvSpPr>
        <p:spPr>
          <a:xfrm>
            <a:off x="4168140" y="3643948"/>
            <a:ext cx="2714625" cy="715962"/>
          </a:xfrm>
          <a:prstGeom prst="wedgeRoundRectCallout">
            <a:avLst>
              <a:gd name="adj1" fmla="val -44579"/>
              <a:gd name="adj2" fmla="val 901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不指定用户名时，修改当前账号的密码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内容占位符 1"/>
          <p:cNvSpPr>
            <a:spLocks noGrp="1"/>
          </p:cNvSpPr>
          <p:nvPr>
            <p:ph idx="1"/>
          </p:nvPr>
        </p:nvSpPr>
        <p:spPr>
          <a:xfrm>
            <a:off x="542290" y="1124125"/>
            <a:ext cx="8501062" cy="5267785"/>
          </a:xfrm>
        </p:spPr>
        <p:txBody>
          <a:bodyPr wrap="square" lIns="91440" tIns="45720" rIns="91440" bIns="45720" anchor="t"/>
          <a:lstStyle/>
          <a:p>
            <a:pPr lvl="1">
              <a:spcBef>
                <a:spcPts val="675"/>
              </a:spcBef>
              <a:buFont typeface="Wingdings" panose="05000000000000000000" pitchFamily="2" charset="2"/>
              <a:buChar char=""/>
            </a:pPr>
            <a:r>
              <a:rPr lang="en-US" altLang="zh-CN" sz="2800" dirty="0">
                <a:latin typeface="+mn-lt"/>
                <a:ea typeface="+mn-ea"/>
              </a:rPr>
              <a:t>userdel</a:t>
            </a:r>
            <a:r>
              <a:rPr lang="zh-CN" altLang="en-US" sz="2800" dirty="0">
                <a:latin typeface="+mn-lt"/>
                <a:ea typeface="+mn-ea"/>
              </a:rPr>
              <a:t>命令</a:t>
            </a:r>
          </a:p>
          <a:p>
            <a:pPr lvl="2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userdel  [-r]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用户名</a:t>
            </a:r>
          </a:p>
          <a:p>
            <a:pPr lvl="2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lt"/>
                <a:ea typeface="+mn-ea"/>
              </a:rPr>
              <a:t>添加 </a:t>
            </a:r>
            <a:r>
              <a:rPr lang="en-US" altLang="zh-CN" dirty="0">
                <a:latin typeface="+mn-lt"/>
                <a:ea typeface="+mn-ea"/>
              </a:rPr>
              <a:t>-r </a:t>
            </a:r>
            <a:r>
              <a:rPr lang="zh-CN" altLang="en-US" dirty="0">
                <a:latin typeface="+mn-lt"/>
                <a:ea typeface="+mn-ea"/>
              </a:rPr>
              <a:t>选项时，表示连用户的宿主目录一并删除</a:t>
            </a:r>
          </a:p>
        </p:txBody>
      </p:sp>
      <p:sp>
        <p:nvSpPr>
          <p:cNvPr id="81922" name="标题 2"/>
          <p:cNvSpPr>
            <a:spLocks noGrp="1"/>
          </p:cNvSpPr>
          <p:nvPr>
            <p:ph type="title"/>
          </p:nvPr>
        </p:nvSpPr>
        <p:spPr>
          <a:xfrm>
            <a:off x="542290" y="2212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删除用户账号</a:t>
            </a:r>
            <a:r>
              <a:rPr lang="en-US" altLang="zh-CN" dirty="0"/>
              <a:t>——userdel</a:t>
            </a:r>
            <a:endParaRPr lang="zh-CN" altLang="en-US" dirty="0"/>
          </a:p>
        </p:txBody>
      </p:sp>
      <p:sp>
        <p:nvSpPr>
          <p:cNvPr id="9" name="AutoShape 17"/>
          <p:cNvSpPr/>
          <p:nvPr/>
        </p:nvSpPr>
        <p:spPr>
          <a:xfrm>
            <a:off x="1332108" y="2870835"/>
            <a:ext cx="8101013" cy="2520950"/>
          </a:xfrm>
          <a:prstGeom prst="roundRect">
            <a:avLst>
              <a:gd name="adj" fmla="val 629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useradd stu01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-ld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drwx------ 2 stu01 stu01 4096 09-09 12:38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userdel -r stu01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-ld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ls: /home/stu01/: 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没有那个文件或目录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584190" y="4563110"/>
            <a:ext cx="2376488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删除用户帐号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stu01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内容占位符 1"/>
          <p:cNvSpPr>
            <a:spLocks noGrp="1"/>
          </p:cNvSpPr>
          <p:nvPr>
            <p:ph idx="1"/>
          </p:nvPr>
        </p:nvSpPr>
        <p:spPr>
          <a:xfrm>
            <a:off x="798513" y="124904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与用户帐号文件相类似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/etc/group</a:t>
            </a:r>
            <a:r>
              <a:rPr lang="zh-CN" altLang="en-US" dirty="0">
                <a:latin typeface="+mn-lt"/>
                <a:ea typeface="+mn-ea"/>
              </a:rPr>
              <a:t>：保存组帐号基本信息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/etc/gshadow</a:t>
            </a:r>
            <a:r>
              <a:rPr lang="zh-CN" altLang="en-US" dirty="0">
                <a:latin typeface="+mn-lt"/>
                <a:ea typeface="+mn-ea"/>
              </a:rPr>
              <a:t>：保存组帐号的密码信息</a:t>
            </a:r>
          </a:p>
        </p:txBody>
      </p:sp>
      <p:sp>
        <p:nvSpPr>
          <p:cNvPr id="83970" name="标题 2"/>
          <p:cNvSpPr>
            <a:spLocks noGrp="1"/>
          </p:cNvSpPr>
          <p:nvPr>
            <p:ph type="title"/>
          </p:nvPr>
        </p:nvSpPr>
        <p:spPr>
          <a:xfrm>
            <a:off x="619125" y="2219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组账号文件</a:t>
            </a:r>
          </a:p>
        </p:txBody>
      </p:sp>
      <p:sp>
        <p:nvSpPr>
          <p:cNvPr id="4" name="AutoShape 17"/>
          <p:cNvSpPr/>
          <p:nvPr/>
        </p:nvSpPr>
        <p:spPr>
          <a:xfrm>
            <a:off x="1098550" y="2842895"/>
            <a:ext cx="8101013" cy="1296988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grep "adm"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sys:x:3:root,bin,adm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adm:x:4:root,adm,daemon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1"/>
          <p:cNvSpPr>
            <a:spLocks noGrp="1"/>
          </p:cNvSpPr>
          <p:nvPr>
            <p:ph idx="1"/>
          </p:nvPr>
        </p:nvSpPr>
        <p:spPr>
          <a:xfrm>
            <a:off x="684213" y="1062038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groupadd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groupadd  [-g GID]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组帐号名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6018" name="标题 2"/>
          <p:cNvSpPr>
            <a:spLocks noGrp="1"/>
          </p:cNvSpPr>
          <p:nvPr>
            <p:ph type="title"/>
          </p:nvPr>
        </p:nvSpPr>
        <p:spPr>
          <a:xfrm>
            <a:off x="422275" y="1800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添加组账号</a:t>
            </a:r>
            <a:r>
              <a:rPr lang="en-US" altLang="zh-CN" dirty="0"/>
              <a:t>——groupadd</a:t>
            </a:r>
            <a:endParaRPr lang="zh-CN" altLang="en-US" dirty="0"/>
          </a:p>
        </p:txBody>
      </p:sp>
      <p:sp>
        <p:nvSpPr>
          <p:cNvPr id="4" name="AutoShape 17"/>
          <p:cNvSpPr/>
          <p:nvPr/>
        </p:nvSpPr>
        <p:spPr>
          <a:xfrm>
            <a:off x="1195070" y="2481898"/>
            <a:ext cx="8101013" cy="1296987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groupadd -g 1000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tail -1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market:x:1000:</a:t>
            </a:r>
          </a:p>
        </p:txBody>
      </p:sp>
      <p:sp>
        <p:nvSpPr>
          <p:cNvPr id="5" name="AutoShape 10"/>
          <p:cNvSpPr/>
          <p:nvPr/>
        </p:nvSpPr>
        <p:spPr>
          <a:xfrm>
            <a:off x="6600825" y="3067050"/>
            <a:ext cx="2376488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添加组帐号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"/>
          <p:cNvSpPr>
            <a:spLocks noGrp="1"/>
          </p:cNvSpPr>
          <p:nvPr>
            <p:ph type="title"/>
          </p:nvPr>
        </p:nvSpPr>
        <p:spPr>
          <a:xfrm>
            <a:off x="379730" y="2689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命令行格式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0223" y="104648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命令的通用命令格式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命令字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选项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] 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参数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]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选项及参数含义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选项：用于调节命令的具体功能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 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引导短格式选项（单个字符），例如“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-l”</a:t>
            </a: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引导长格式选项（多个字符），例如“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--color”</a:t>
            </a: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多个短格式选项可以写在一起，只用一个“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引导，例如“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-al”</a:t>
            </a: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参数：命令操作的对象，如文件、目录名等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utoShape 17"/>
          <p:cNvSpPr/>
          <p:nvPr/>
        </p:nvSpPr>
        <p:spPr>
          <a:xfrm>
            <a:off x="1155700" y="4747578"/>
            <a:ext cx="8101013" cy="1295400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ls  -l   /home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总计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drwx------ 2 benet benet 4096 09-08 08:50 benet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1"/>
          <p:cNvSpPr>
            <a:spLocks noGrp="1"/>
          </p:cNvSpPr>
          <p:nvPr>
            <p:ph idx="1"/>
          </p:nvPr>
        </p:nvSpPr>
        <p:spPr>
          <a:xfrm>
            <a:off x="537528" y="107886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gpasswd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用途：设置组帐号密码（极少用）、添加</a:t>
            </a:r>
            <a:r>
              <a:rPr lang="en-US" altLang="zh-CN" dirty="0">
                <a:latin typeface="+mn-lt"/>
                <a:ea typeface="+mn-ea"/>
              </a:rPr>
              <a:t>/</a:t>
            </a:r>
            <a:r>
              <a:rPr lang="zh-CN" altLang="en-US" dirty="0">
                <a:latin typeface="+mn-lt"/>
                <a:ea typeface="+mn-ea"/>
              </a:rPr>
              <a:t>删除组成员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gpasswd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组帐号名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-a</a:t>
            </a:r>
            <a:r>
              <a:rPr lang="zh-CN" altLang="en-US" dirty="0">
                <a:latin typeface="+mn-lt"/>
                <a:ea typeface="+mn-ea"/>
              </a:rPr>
              <a:t>：向组内添加一个用户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-d</a:t>
            </a:r>
            <a:r>
              <a:rPr lang="zh-CN" altLang="en-US" dirty="0">
                <a:latin typeface="+mn-lt"/>
                <a:ea typeface="+mn-ea"/>
              </a:rPr>
              <a:t>：从组内删除一个用户成员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latin typeface="+mn-lt"/>
                <a:ea typeface="+mn-ea"/>
              </a:rPr>
              <a:t>-M</a:t>
            </a:r>
            <a:r>
              <a:rPr lang="zh-CN" altLang="en-US" dirty="0">
                <a:latin typeface="+mn-lt"/>
                <a:ea typeface="+mn-ea"/>
              </a:rPr>
              <a:t>：定义组成员列表，以逗号分隔</a:t>
            </a:r>
          </a:p>
          <a:p>
            <a:pPr lvl="1">
              <a:spcBef>
                <a:spcPts val="4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7046" name="标题 2"/>
          <p:cNvSpPr>
            <a:spLocks noGrp="1"/>
          </p:cNvSpPr>
          <p:nvPr>
            <p:ph type="title"/>
          </p:nvPr>
        </p:nvSpPr>
        <p:spPr>
          <a:xfrm>
            <a:off x="330200" y="1800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添加删除组成员</a:t>
            </a:r>
            <a:r>
              <a:rPr lang="en-US" altLang="zh-CN" dirty="0"/>
              <a:t>——gpasswd</a:t>
            </a:r>
            <a:endParaRPr lang="zh-CN" altLang="en-US" dirty="0"/>
          </a:p>
        </p:txBody>
      </p:sp>
      <p:sp>
        <p:nvSpPr>
          <p:cNvPr id="3" name="AutoShape 17"/>
          <p:cNvSpPr/>
          <p:nvPr/>
        </p:nvSpPr>
        <p:spPr>
          <a:xfrm>
            <a:off x="937260" y="4114165"/>
            <a:ext cx="8101330" cy="2301875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gpasswd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-a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benet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将用户“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test”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加入到“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market”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组中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gpasswd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-d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 root market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将用户“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root”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从“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market”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组中删除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gpasswd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-M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test,root,adm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内容占位符 1"/>
          <p:cNvSpPr>
            <a:spLocks noGrp="1"/>
          </p:cNvSpPr>
          <p:nvPr>
            <p:ph idx="1"/>
          </p:nvPr>
        </p:nvSpPr>
        <p:spPr>
          <a:xfrm>
            <a:off x="662623" y="124333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groupdel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groupdel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组帐号名</a:t>
            </a:r>
          </a:p>
          <a:p>
            <a:pPr lvl="1">
              <a:spcBef>
                <a:spcPts val="475"/>
              </a:spcBef>
            </a:pP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9090" name="标题 2"/>
          <p:cNvSpPr>
            <a:spLocks noGrp="1"/>
          </p:cNvSpPr>
          <p:nvPr>
            <p:ph type="title"/>
          </p:nvPr>
        </p:nvSpPr>
        <p:spPr>
          <a:xfrm>
            <a:off x="531495" y="16160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删除组账号</a:t>
            </a:r>
            <a:r>
              <a:rPr lang="en-US" altLang="zh-CN" dirty="0"/>
              <a:t>——groupdel</a:t>
            </a:r>
            <a:endParaRPr lang="zh-CN" altLang="en-US" dirty="0"/>
          </a:p>
        </p:txBody>
      </p:sp>
      <p:sp>
        <p:nvSpPr>
          <p:cNvPr id="5" name="AutoShape 17"/>
          <p:cNvSpPr/>
          <p:nvPr/>
        </p:nvSpPr>
        <p:spPr>
          <a:xfrm>
            <a:off x="1130935" y="2399348"/>
            <a:ext cx="8101013" cy="1296987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groupdel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</a:t>
            </a:r>
          </a:p>
        </p:txBody>
      </p:sp>
      <p:sp>
        <p:nvSpPr>
          <p:cNvPr id="6" name="AutoShape 10"/>
          <p:cNvSpPr/>
          <p:nvPr/>
        </p:nvSpPr>
        <p:spPr>
          <a:xfrm>
            <a:off x="6310948" y="2833688"/>
            <a:ext cx="2376487" cy="428625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删除组帐号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内容占位符 1"/>
          <p:cNvSpPr>
            <a:spLocks noGrp="1"/>
          </p:cNvSpPr>
          <p:nvPr>
            <p:ph idx="1"/>
          </p:nvPr>
        </p:nvSpPr>
        <p:spPr>
          <a:xfrm>
            <a:off x="646748" y="126238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访问权限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读取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zh-CN" altLang="en-US" dirty="0">
                <a:latin typeface="+mn-lt"/>
                <a:ea typeface="+mn-ea"/>
              </a:rPr>
              <a:t>：允许查看文件内容、显示目录列表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写入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w</a:t>
            </a:r>
            <a:r>
              <a:rPr lang="zh-CN" altLang="en-US" dirty="0">
                <a:latin typeface="+mn-lt"/>
                <a:ea typeface="+mn-ea"/>
              </a:rPr>
              <a:t>：允许修改文件内容，允许在目录中新建、移动、删除文件或子目录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可执行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：允许运行程序、切换目录</a:t>
            </a:r>
          </a:p>
          <a:p>
            <a:pPr>
              <a:spcBef>
                <a:spcPts val="675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归属（所有权）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属主</a:t>
            </a:r>
            <a:r>
              <a:rPr lang="zh-CN" altLang="en-US" dirty="0">
                <a:latin typeface="+mn-lt"/>
                <a:ea typeface="+mn-ea"/>
              </a:rPr>
              <a:t>：拥有该文件或目录的用户帐号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属组</a:t>
            </a:r>
            <a:r>
              <a:rPr lang="zh-CN" altLang="en-US" dirty="0">
                <a:latin typeface="+mn-lt"/>
                <a:ea typeface="+mn-ea"/>
              </a:rPr>
              <a:t>：拥有该文件或目录的组帐号</a:t>
            </a:r>
          </a:p>
        </p:txBody>
      </p:sp>
      <p:sp>
        <p:nvSpPr>
          <p:cNvPr id="93186" name="标题 2"/>
          <p:cNvSpPr>
            <a:spLocks noGrp="1"/>
          </p:cNvSpPr>
          <p:nvPr>
            <p:ph type="title"/>
          </p:nvPr>
        </p:nvSpPr>
        <p:spPr>
          <a:xfrm>
            <a:off x="647065" y="22574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目录的权限和归属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2"/>
          <p:cNvSpPr>
            <a:spLocks noGrp="1"/>
          </p:cNvSpPr>
          <p:nvPr>
            <p:ph type="title"/>
          </p:nvPr>
        </p:nvSpPr>
        <p:spPr>
          <a:xfrm>
            <a:off x="467995" y="1711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查看文件</a:t>
            </a:r>
            <a:r>
              <a:rPr lang="en-US" altLang="zh-CN" dirty="0"/>
              <a:t>/</a:t>
            </a:r>
            <a:r>
              <a:rPr lang="zh-CN" altLang="en-US" dirty="0"/>
              <a:t>目录的权限和归属</a:t>
            </a:r>
          </a:p>
        </p:txBody>
      </p:sp>
      <p:graphicFrame>
        <p:nvGraphicFramePr>
          <p:cNvPr id="5" name="Group 165"/>
          <p:cNvGraphicFramePr>
            <a:graphicFrameLocks noGrp="1"/>
          </p:cNvGraphicFramePr>
          <p:nvPr/>
        </p:nvGraphicFramePr>
        <p:xfrm>
          <a:off x="947103" y="5032058"/>
          <a:ext cx="4951095" cy="1097280"/>
        </p:xfrm>
        <a:graphic>
          <a:graphicData uri="http://schemas.openxmlformats.org/drawingml/2006/table">
            <a:tbl>
              <a:tblPr/>
              <a:tblGrid>
                <a:gridCol w="549275"/>
                <a:gridCol w="550545"/>
                <a:gridCol w="568325"/>
                <a:gridCol w="532130"/>
                <a:gridCol w="550545"/>
                <a:gridCol w="549275"/>
                <a:gridCol w="571500"/>
                <a:gridCol w="520700"/>
                <a:gridCol w="558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166"/>
          <p:cNvGraphicFramePr>
            <a:graphicFrameLocks noGrp="1"/>
          </p:cNvGraphicFramePr>
          <p:nvPr>
            <p:ph idx="1"/>
          </p:nvPr>
        </p:nvGraphicFramePr>
        <p:xfrm>
          <a:off x="890270" y="3085783"/>
          <a:ext cx="8229600" cy="1565275"/>
        </p:xfrm>
        <a:graphic>
          <a:graphicData uri="http://schemas.openxmlformats.org/drawingml/2006/table">
            <a:tbl>
              <a:tblPr/>
              <a:tblGrid>
                <a:gridCol w="1530350"/>
                <a:gridCol w="690880"/>
                <a:gridCol w="692150"/>
                <a:gridCol w="883920"/>
                <a:gridCol w="678180"/>
                <a:gridCol w="588645"/>
                <a:gridCol w="859155"/>
                <a:gridCol w="677545"/>
                <a:gridCol w="678180"/>
                <a:gridCol w="950595"/>
              </a:tblGrid>
              <a:tr h="459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权限项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字符表示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数字表示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权限分配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文件所有者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文件所属组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其他用户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17"/>
          <p:cNvSpPr/>
          <p:nvPr/>
        </p:nvSpPr>
        <p:spPr>
          <a:xfrm>
            <a:off x="947420" y="1430020"/>
            <a:ext cx="8101013" cy="935038"/>
          </a:xfrm>
          <a:prstGeom prst="roundRect">
            <a:avLst>
              <a:gd name="adj" fmla="val 165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-l install.log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nl-NL" altLang="zh-CN" dirty="0">
                <a:solidFill>
                  <a:schemeClr val="tx2"/>
                </a:solidFill>
                <a:latin typeface="Arial" panose="020B0604020202020204" pitchFamily="34" charset="0"/>
              </a:rPr>
              <a:t>  -</a:t>
            </a:r>
            <a:r>
              <a:rPr lang="nl-NL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rw</a:t>
            </a:r>
            <a:r>
              <a:rPr lang="nl-NL" altLang="zh-CN" dirty="0">
                <a:solidFill>
                  <a:schemeClr val="tx2"/>
                </a:solidFill>
                <a:latin typeface="Arial" panose="020B0604020202020204" pitchFamily="34" charset="0"/>
              </a:rPr>
              <a:t>-</a:t>
            </a:r>
            <a:r>
              <a:rPr lang="nl-NL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nl-NL" altLang="zh-CN" dirty="0">
                <a:solidFill>
                  <a:schemeClr val="tx2"/>
                </a:solidFill>
                <a:latin typeface="Arial" panose="020B0604020202020204" pitchFamily="34" charset="0"/>
              </a:rPr>
              <a:t>--</a:t>
            </a:r>
            <a:r>
              <a:rPr lang="nl-NL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nl-NL" altLang="zh-CN" dirty="0">
                <a:solidFill>
                  <a:schemeClr val="tx2"/>
                </a:solidFill>
                <a:latin typeface="Arial" panose="020B0604020202020204" pitchFamily="34" charset="0"/>
              </a:rPr>
              <a:t>--   1    root    root    34298    04-02   00:23    install.log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10"/>
          <p:cNvSpPr/>
          <p:nvPr/>
        </p:nvSpPr>
        <p:spPr>
          <a:xfrm>
            <a:off x="268923" y="2365375"/>
            <a:ext cx="1981200" cy="428625"/>
          </a:xfrm>
          <a:prstGeom prst="wedgeRoundRectCallout">
            <a:avLst>
              <a:gd name="adj1" fmla="val -1060"/>
              <a:gd name="adj2" fmla="val -91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文件类型、权限</a:t>
            </a:r>
          </a:p>
        </p:txBody>
      </p:sp>
      <p:sp>
        <p:nvSpPr>
          <p:cNvPr id="9" name="AutoShape 10"/>
          <p:cNvSpPr/>
          <p:nvPr/>
        </p:nvSpPr>
        <p:spPr>
          <a:xfrm>
            <a:off x="2936147" y="2365058"/>
            <a:ext cx="1547813" cy="428625"/>
          </a:xfrm>
          <a:prstGeom prst="wedgeRoundRectCallout">
            <a:avLst>
              <a:gd name="adj1" fmla="val -51236"/>
              <a:gd name="adj2" fmla="val -94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属主、属组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2"/>
          <p:cNvSpPr>
            <a:spLocks noGrp="1"/>
          </p:cNvSpPr>
          <p:nvPr>
            <p:ph type="title"/>
          </p:nvPr>
        </p:nvSpPr>
        <p:spPr>
          <a:xfrm>
            <a:off x="513715" y="18002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设置文件和目录的权限</a:t>
            </a:r>
            <a:r>
              <a:rPr lang="en-US" altLang="zh-CN" dirty="0"/>
              <a:t>——chmod</a:t>
            </a:r>
            <a:endParaRPr lang="zh-CN" altLang="en-US" dirty="0"/>
          </a:p>
        </p:txBody>
      </p:sp>
      <p:sp>
        <p:nvSpPr>
          <p:cNvPr id="6" name="AutoShape 10"/>
          <p:cNvSpPr/>
          <p:nvPr/>
        </p:nvSpPr>
        <p:spPr>
          <a:xfrm>
            <a:off x="1018540" y="2681923"/>
            <a:ext cx="3960813" cy="684212"/>
          </a:xfrm>
          <a:prstGeom prst="wedgeRoundRectCallout">
            <a:avLst>
              <a:gd name="adj1" fmla="val 38458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分别表示</a:t>
            </a: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属主、属组、其他用户、所有用户 </a:t>
            </a:r>
          </a:p>
        </p:txBody>
      </p:sp>
      <p:sp>
        <p:nvSpPr>
          <p:cNvPr id="7" name="AutoShape 10"/>
          <p:cNvSpPr/>
          <p:nvPr/>
        </p:nvSpPr>
        <p:spPr>
          <a:xfrm>
            <a:off x="5266690" y="2681923"/>
            <a:ext cx="2735263" cy="684212"/>
          </a:xfrm>
          <a:prstGeom prst="wedgeRoundRectCallout">
            <a:avLst>
              <a:gd name="adj1" fmla="val -39787"/>
              <a:gd name="adj2" fmla="val -90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分别表示</a:t>
            </a: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增加、去除、设置权限</a:t>
            </a:r>
          </a:p>
        </p:txBody>
      </p:sp>
      <p:sp>
        <p:nvSpPr>
          <p:cNvPr id="8" name="AutoShape 10"/>
          <p:cNvSpPr/>
          <p:nvPr/>
        </p:nvSpPr>
        <p:spPr>
          <a:xfrm>
            <a:off x="4249420" y="4313238"/>
            <a:ext cx="1619250" cy="428625"/>
          </a:xfrm>
          <a:prstGeom prst="wedgeRoundRectCallout">
            <a:avLst>
              <a:gd name="adj1" fmla="val -45764"/>
              <a:gd name="adj2" fmla="val -98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位八进制数</a:t>
            </a:r>
          </a:p>
        </p:txBody>
      </p:sp>
      <p:sp>
        <p:nvSpPr>
          <p:cNvPr id="9" name="Rectangle 11"/>
          <p:cNvSpPr/>
          <p:nvPr/>
        </p:nvSpPr>
        <p:spPr>
          <a:xfrm>
            <a:off x="630873" y="3653473"/>
            <a:ext cx="8229600" cy="539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200150" lvl="2" indent="-28575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chmod nnn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文件或目录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97286" name="内容占位符 1"/>
          <p:cNvSpPr>
            <a:spLocks noGrp="1"/>
          </p:cNvSpPr>
          <p:nvPr>
            <p:ph idx="1"/>
          </p:nvPr>
        </p:nvSpPr>
        <p:spPr>
          <a:xfrm>
            <a:off x="693103" y="1207135"/>
            <a:ext cx="8501062" cy="1277938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chmod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chmod   [ugoa]  [+-=]  [rwx]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文件或目录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r>
              <a:rPr lang="en-US" altLang="zh-CN" dirty="0">
                <a:latin typeface="+mn-lt"/>
                <a:ea typeface="+mn-ea"/>
              </a:rPr>
              <a:t> </a:t>
            </a:r>
          </a:p>
          <a:p>
            <a:pPr lvl="1">
              <a:spcBef>
                <a:spcPts val="675"/>
              </a:spcBef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2" name="内容占位符 1"/>
          <p:cNvSpPr txBox="1"/>
          <p:nvPr/>
        </p:nvSpPr>
        <p:spPr bwMode="auto">
          <a:xfrm>
            <a:off x="697865" y="4861560"/>
            <a:ext cx="8501063" cy="1277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rtl="0" eaLnBrk="0" hangingPunct="0">
              <a:spcBef>
                <a:spcPts val="67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常用命令选项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：递归修改指定目录下所有子项的全新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内容占位符 1"/>
          <p:cNvSpPr>
            <a:spLocks noGrp="1"/>
          </p:cNvSpPr>
          <p:nvPr>
            <p:ph idx="1"/>
          </p:nvPr>
        </p:nvSpPr>
        <p:spPr>
          <a:xfrm>
            <a:off x="628968" y="1198245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chown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chown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属主   文件或目录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+mn-lt"/>
                <a:ea typeface="+mn-ea"/>
              </a:rPr>
              <a:t>               </a:t>
            </a:r>
            <a:r>
              <a:rPr lang="zh-CN" altLang="en-US" smtClean="0">
                <a:solidFill>
                  <a:srgbClr val="FF0000"/>
                </a:solidFill>
                <a:latin typeface="+mn-lt"/>
                <a:ea typeface="+mn-ea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+mn-lt"/>
                <a:ea typeface="+mn-ea"/>
              </a:rPr>
              <a:t>chown 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属组  文件或目录</a:t>
            </a:r>
          </a:p>
          <a:p>
            <a:pPr lvl="1">
              <a:spcBef>
                <a:spcPts val="475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+mn-lt"/>
                <a:ea typeface="+mn-ea"/>
              </a:rPr>
              <a:t>               </a:t>
            </a:r>
            <a:r>
              <a:rPr lang="zh-CN" altLang="en-US" smtClean="0">
                <a:solidFill>
                  <a:srgbClr val="FF0000"/>
                </a:solidFill>
                <a:latin typeface="+mn-lt"/>
                <a:ea typeface="+mn-ea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latin typeface="+mn-lt"/>
                <a:ea typeface="+mn-ea"/>
              </a:rPr>
              <a:t>chown 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属主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属组  文件或目录</a:t>
            </a:r>
          </a:p>
          <a:p>
            <a:pPr>
              <a:spcBef>
                <a:spcPts val="675"/>
              </a:spcBef>
              <a:buFont typeface="Wingdings" panose="05000000000000000000" charset="0"/>
              <a:buChar char="v"/>
            </a:pPr>
            <a:r>
              <a:rPr lang="zh-CN" altLang="en-US" dirty="0">
                <a:latin typeface="+mn-ea"/>
                <a:ea typeface="+mn-ea"/>
                <a:cs typeface="+mn-cs"/>
              </a:rPr>
              <a:t>常用命令选项</a:t>
            </a:r>
          </a:p>
          <a:p>
            <a:pPr lvl="1">
              <a:spcBef>
                <a:spcPts val="475"/>
              </a:spcBef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-R</a:t>
            </a:r>
            <a:r>
              <a:rPr lang="zh-CN" altLang="en-US" dirty="0">
                <a:latin typeface="+mn-lt"/>
                <a:ea typeface="+mn-ea"/>
              </a:rPr>
              <a:t>：递归修改指定目录下所有文件、子目录的归属</a:t>
            </a:r>
          </a:p>
          <a:p>
            <a:pPr>
              <a:spcBef>
                <a:spcPts val="675"/>
              </a:spcBef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9330" name="标题 2"/>
          <p:cNvSpPr>
            <a:spLocks noGrp="1"/>
          </p:cNvSpPr>
          <p:nvPr>
            <p:ph type="title"/>
          </p:nvPr>
        </p:nvSpPr>
        <p:spPr>
          <a:xfrm>
            <a:off x="449580" y="17113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设置文件和目录的归属</a:t>
            </a:r>
            <a:r>
              <a:rPr lang="en-US" altLang="zh-CN" dirty="0"/>
              <a:t>——chown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861695" y="1075690"/>
            <a:ext cx="850138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内部命令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</a:t>
            </a: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内部命令的帮助信息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命令的“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--help”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适用于大多数外部命令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命令阅读手册页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”、“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rPr>
              <a:t>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”方向键滚动文本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Up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Down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键翻页 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键退出阅读环境、按</a:t>
            </a:r>
            <a:r>
              <a:rPr lang="en-US" b="1" kern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”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键后查找内容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600075" y="173673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获得命令帮助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9303" y="1143000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查看及切换目录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创建目录和文件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mkdir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touch</a:t>
            </a:r>
            <a:endParaRPr kumimoji="0" lang="en-US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复制、删除、移动目录和文件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cp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rm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mv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查找目录和文件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which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</a:rPr>
              <a:t>find</a:t>
            </a:r>
          </a:p>
        </p:txBody>
      </p:sp>
      <p:sp>
        <p:nvSpPr>
          <p:cNvPr id="15362" name="标题 2"/>
          <p:cNvSpPr>
            <a:spLocks noGrp="1"/>
          </p:cNvSpPr>
          <p:nvPr/>
        </p:nvSpPr>
        <p:spPr>
          <a:xfrm>
            <a:off x="577215" y="234633"/>
            <a:ext cx="8763000" cy="6397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</a:lstStyle>
          <a:p>
            <a:r>
              <a:rPr lang="zh-CN" altLang="en-US" dirty="0"/>
              <a:t>目录和文件管理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idx="1"/>
          </p:nvPr>
        </p:nvSpPr>
        <p:spPr>
          <a:xfrm>
            <a:off x="999173" y="1018540"/>
            <a:ext cx="8501062" cy="5143500"/>
          </a:xfrm>
        </p:spPr>
        <p:txBody>
          <a:bodyPr wrap="square" lIns="91440" tIns="45720" rIns="91440" bIns="45720" anchor="t"/>
          <a:lstStyle/>
          <a:p>
            <a:pPr>
              <a:spcBef>
                <a:spcPts val="675"/>
              </a:spcBef>
            </a:pPr>
            <a:r>
              <a:rPr lang="en-US" altLang="en-US" dirty="0">
                <a:latin typeface="+mn-lt"/>
                <a:ea typeface="+mn-ea"/>
                <a:cs typeface="+mn-cs"/>
              </a:rPr>
              <a:t>pwd命令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用途：查看工作目录</a:t>
            </a:r>
            <a:r>
              <a:rPr lang="en-US" altLang="en-US" dirty="0">
                <a:latin typeface="+mn-lt"/>
                <a:ea typeface="+mn-ea"/>
              </a:rPr>
              <a:t>（Print Working Directory）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675"/>
              </a:spcBef>
            </a:pPr>
            <a:r>
              <a:rPr lang="en-US" altLang="zh-CN" dirty="0">
                <a:latin typeface="+mn-lt"/>
                <a:ea typeface="+mn-ea"/>
                <a:cs typeface="+mn-cs"/>
              </a:rPr>
              <a:t>cd</a:t>
            </a:r>
            <a:r>
              <a:rPr lang="zh-CN" altLang="en-US" dirty="0">
                <a:latin typeface="+mn-lt"/>
                <a:ea typeface="+mn-ea"/>
                <a:cs typeface="+mn-cs"/>
              </a:rPr>
              <a:t>命令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用途：切换工作目录（</a:t>
            </a:r>
            <a:r>
              <a:rPr lang="en-US" altLang="zh-CN" dirty="0">
                <a:latin typeface="+mn-lt"/>
                <a:ea typeface="+mn-ea"/>
              </a:rPr>
              <a:t>Change Directory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latin typeface="+mn-lt"/>
                <a:ea typeface="+mn-ea"/>
              </a:rPr>
              <a:t>格式：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cd  [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目录位置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</a:p>
        </p:txBody>
      </p:sp>
      <p:sp>
        <p:nvSpPr>
          <p:cNvPr id="21506" name="标题 2"/>
          <p:cNvSpPr>
            <a:spLocks noGrp="1"/>
          </p:cNvSpPr>
          <p:nvPr>
            <p:ph type="title"/>
          </p:nvPr>
        </p:nvSpPr>
        <p:spPr>
          <a:xfrm>
            <a:off x="868045" y="18319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查看及切换目录</a:t>
            </a:r>
          </a:p>
        </p:txBody>
      </p:sp>
      <p:sp>
        <p:nvSpPr>
          <p:cNvPr id="5" name="AutoShape 17"/>
          <p:cNvSpPr/>
          <p:nvPr/>
        </p:nvSpPr>
        <p:spPr>
          <a:xfrm>
            <a:off x="1199515" y="3414078"/>
            <a:ext cx="8101013" cy="2881312"/>
          </a:xfrm>
          <a:prstGeom prst="roundRect">
            <a:avLst>
              <a:gd name="adj" fmla="val 688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/etc/httpd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httpd]#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conf]#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cd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~benet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benet]#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pwd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/home/benet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zhangsan]#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-dl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../jerry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drwx------ 2 jerry jerry 4096 09-14 21:50 ../jerry</a:t>
            </a:r>
          </a:p>
        </p:txBody>
      </p:sp>
      <p:sp>
        <p:nvSpPr>
          <p:cNvPr id="6" name="AutoShape 10"/>
          <p:cNvSpPr/>
          <p:nvPr/>
        </p:nvSpPr>
        <p:spPr>
          <a:xfrm>
            <a:off x="4565015" y="3088958"/>
            <a:ext cx="1368425" cy="428625"/>
          </a:xfrm>
          <a:prstGeom prst="wedgeRoundRectCallout">
            <a:avLst>
              <a:gd name="adj1" fmla="val -42574"/>
              <a:gd name="adj2" fmla="val 821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绝对路径</a:t>
            </a:r>
          </a:p>
        </p:txBody>
      </p:sp>
      <p:sp>
        <p:nvSpPr>
          <p:cNvPr id="7" name="AutoShape 10"/>
          <p:cNvSpPr/>
          <p:nvPr/>
        </p:nvSpPr>
        <p:spPr>
          <a:xfrm>
            <a:off x="4679315" y="3780790"/>
            <a:ext cx="1368425" cy="428625"/>
          </a:xfrm>
          <a:prstGeom prst="wedgeRoundRectCallout">
            <a:avLst>
              <a:gd name="adj1" fmla="val -35417"/>
              <a:gd name="adj2" fmla="val 821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相对路径</a:t>
            </a:r>
          </a:p>
        </p:txBody>
      </p:sp>
      <p:sp>
        <p:nvSpPr>
          <p:cNvPr id="8" name="AutoShape 10"/>
          <p:cNvSpPr/>
          <p:nvPr/>
        </p:nvSpPr>
        <p:spPr>
          <a:xfrm>
            <a:off x="5411470" y="4983163"/>
            <a:ext cx="1368425" cy="428625"/>
          </a:xfrm>
          <a:prstGeom prst="wedgeRoundRectCallout">
            <a:avLst>
              <a:gd name="adj1" fmla="val -37005"/>
              <a:gd name="adj2" fmla="val 69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相对路径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860743" y="1066165"/>
            <a:ext cx="8501063" cy="5143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7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用途：列表（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）显示目录内容 </a:t>
            </a: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格式：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选项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]...  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目录或文件名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ts val="3000"/>
              </a:lnSpc>
              <a:spcBef>
                <a:spcPts val="47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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常用命令选项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-l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：以长格式显示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：显示所有子目录和文件的信息，包括隐藏文件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：类似于“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，但不显示“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和“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..”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目录的信息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：显示目录本身的属性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：以更易读的字节单位（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等）显示信息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：递归显示内容</a:t>
            </a:r>
          </a:p>
          <a:p>
            <a:pPr marR="0" lvl="2" algn="l" defTabSz="914400" rtl="0" eaLnBrk="0" fontAlgn="base" latinLnBrk="0" hangingPunct="0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--color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：以颜色区分不同类型文件</a:t>
            </a:r>
          </a:p>
          <a:p>
            <a:pPr marL="742950" marR="0" lvl="1" indent="-285750" algn="l" defTabSz="914400" rtl="0" eaLnBrk="0" fontAlgn="base" latinLnBrk="0" hangingPunct="0">
              <a:lnSpc>
                <a:spcPts val="3000"/>
              </a:lnSpc>
              <a:spcBef>
                <a:spcPts val="475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3554" name="标题 2"/>
          <p:cNvSpPr>
            <a:spLocks noGrp="1"/>
          </p:cNvSpPr>
          <p:nvPr>
            <p:ph type="title"/>
          </p:nvPr>
        </p:nvSpPr>
        <p:spPr>
          <a:xfrm>
            <a:off x="599440" y="26955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目录操作命令</a:t>
            </a:r>
            <a:r>
              <a:rPr lang="en-US" altLang="zh-CN" dirty="0"/>
              <a:t>——ls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7"/>
          <p:cNvSpPr/>
          <p:nvPr/>
        </p:nvSpPr>
        <p:spPr>
          <a:xfrm>
            <a:off x="892175" y="1649413"/>
            <a:ext cx="8101013" cy="2881312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install.log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install.log  install.log.syslog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-lh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install.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???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-rw-r--r-- 1 root root 37K 09-08 16:46 install.log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[root@localhost ~]#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ls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-a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.          .chewing  .gnome     install.log.syslog    .tcshrc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..         .cshrc    .gnome2    .lesshst    .Trash      ……</a:t>
            </a:r>
          </a:p>
        </p:txBody>
      </p:sp>
      <p:sp>
        <p:nvSpPr>
          <p:cNvPr id="25602" name="标题 2"/>
          <p:cNvSpPr>
            <a:spLocks noGrp="1"/>
          </p:cNvSpPr>
          <p:nvPr>
            <p:ph type="title"/>
          </p:nvPr>
        </p:nvSpPr>
        <p:spPr>
          <a:xfrm>
            <a:off x="561340" y="378778"/>
            <a:ext cx="8763000" cy="639762"/>
          </a:xfrm>
        </p:spPr>
        <p:txBody>
          <a:bodyPr wrap="square" lIns="91440" tIns="45720" rIns="91440" bIns="45720" anchor="ctr">
            <a:normAutofit fontScale="90000"/>
          </a:bodyPr>
          <a:lstStyle/>
          <a:p>
            <a:r>
              <a:rPr lang="zh-CN" altLang="en-US" dirty="0"/>
              <a:t>目录操作命令</a:t>
            </a:r>
            <a:r>
              <a:rPr lang="en-US" altLang="zh-CN" dirty="0"/>
              <a:t>——ls</a:t>
            </a:r>
            <a:endParaRPr lang="zh-CN" altLang="en-US" dirty="0"/>
          </a:p>
        </p:txBody>
      </p:sp>
      <p:sp>
        <p:nvSpPr>
          <p:cNvPr id="8" name="AutoShape 10"/>
          <p:cNvSpPr/>
          <p:nvPr/>
        </p:nvSpPr>
        <p:spPr>
          <a:xfrm>
            <a:off x="4487228" y="2025333"/>
            <a:ext cx="1584325" cy="428625"/>
          </a:xfrm>
          <a:prstGeom prst="wedgeRoundRectCallout">
            <a:avLst>
              <a:gd name="adj1" fmla="val -42486"/>
              <a:gd name="adj2" fmla="val -84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星号通配符</a:t>
            </a:r>
          </a:p>
        </p:txBody>
      </p:sp>
      <p:sp>
        <p:nvSpPr>
          <p:cNvPr id="9" name="AutoShape 10"/>
          <p:cNvSpPr/>
          <p:nvPr/>
        </p:nvSpPr>
        <p:spPr>
          <a:xfrm>
            <a:off x="5884545" y="2875915"/>
            <a:ext cx="1582738" cy="428625"/>
          </a:xfrm>
          <a:prstGeom prst="wedgeRoundRectCallout">
            <a:avLst>
              <a:gd name="adj1" fmla="val -40296"/>
              <a:gd name="adj2" fmla="val -891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问号通配符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247</TotalTime>
  <Words>8298</Words>
  <Application>Microsoft Office PowerPoint</Application>
  <PresentationFormat>自定义</PresentationFormat>
  <Paragraphs>747</Paragraphs>
  <Slides>46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云和</vt:lpstr>
      <vt:lpstr>幻灯片 1</vt:lpstr>
      <vt:lpstr>本章内容</vt:lpstr>
      <vt:lpstr>Linux命令的分类</vt:lpstr>
      <vt:lpstr>Linux命令行格式</vt:lpstr>
      <vt:lpstr>获得命令帮助</vt:lpstr>
      <vt:lpstr>幻灯片 6</vt:lpstr>
      <vt:lpstr>查看及切换目录</vt:lpstr>
      <vt:lpstr>目录操作命令——ls</vt:lpstr>
      <vt:lpstr>目录操作命令——ls</vt:lpstr>
      <vt:lpstr>目录操作命令——du</vt:lpstr>
      <vt:lpstr>创建目录命令——mkdir</vt:lpstr>
      <vt:lpstr>创建文件命令——touch</vt:lpstr>
      <vt:lpstr>复制文件或目录——cp</vt:lpstr>
      <vt:lpstr>删除文件或目录——rm</vt:lpstr>
      <vt:lpstr>移动文件或目录——mv</vt:lpstr>
      <vt:lpstr>查找文件所在位置——which</vt:lpstr>
      <vt:lpstr>查找文件或目录——find</vt:lpstr>
      <vt:lpstr>查看文件内容——cat</vt:lpstr>
      <vt:lpstr>查看文件内容——more</vt:lpstr>
      <vt:lpstr>查看文件内容——less</vt:lpstr>
      <vt:lpstr>查看文件内容——head、tail</vt:lpstr>
      <vt:lpstr>统计文件内容——wc</vt:lpstr>
      <vt:lpstr>检索和过滤文件内容——grep</vt:lpstr>
      <vt:lpstr>文本编辑器——vi</vt:lpstr>
      <vt:lpstr>vi编辑器的工作模式</vt:lpstr>
      <vt:lpstr>命令模式的基本操作 1</vt:lpstr>
      <vt:lpstr>命令模式的基本操作 2</vt:lpstr>
      <vt:lpstr>命令模式的基本操作3</vt:lpstr>
      <vt:lpstr>命令模式的基本操作4</vt:lpstr>
      <vt:lpstr>末行模式的基本操作 1</vt:lpstr>
      <vt:lpstr>末行模式的基本操作 2</vt:lpstr>
      <vt:lpstr>用户和组账号概述</vt:lpstr>
      <vt:lpstr>用户账号文件——/etc/passwd</vt:lpstr>
      <vt:lpstr>用户账号文件——/etc/shadow</vt:lpstr>
      <vt:lpstr>添加用户账号 </vt:lpstr>
      <vt:lpstr>设置/更改用户口令——passwd</vt:lpstr>
      <vt:lpstr>删除用户账号——userdel</vt:lpstr>
      <vt:lpstr>组账号文件</vt:lpstr>
      <vt:lpstr>添加组账号——groupadd</vt:lpstr>
      <vt:lpstr>添加删除组成员——gpasswd</vt:lpstr>
      <vt:lpstr>删除组账号——groupdel</vt:lpstr>
      <vt:lpstr>文件/目录的权限和归属</vt:lpstr>
      <vt:lpstr>查看文件/目录的权限和归属</vt:lpstr>
      <vt:lpstr>设置文件和目录的权限——chmod</vt:lpstr>
      <vt:lpstr>设置文件和目录的归属——chown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258</cp:revision>
  <dcterms:created xsi:type="dcterms:W3CDTF">2016-09-06T02:25:00Z</dcterms:created>
  <dcterms:modified xsi:type="dcterms:W3CDTF">2019-01-16T01:45:28Z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