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80494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0078-4C44-A34D-9F49-9BCBB644B111}" type="datetimeFigureOut">
              <a:rPr kumimoji="1" lang="zh-CN" altLang="en-US" smtClean="0"/>
              <a:pPr/>
              <a:t>2019/1/16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80D4A-32AD-C948-AF3C-4A7B204CB7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80D4A-32AD-C948-AF3C-4A7B204CB71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启用周期性任务有一个前提条件，即对应的系统服务</a:t>
            </a:r>
            <a:r>
              <a:rPr lang="en-US" altLang="zh-CN" dirty="0"/>
              <a:t>crond</a:t>
            </a:r>
            <a:r>
              <a:rPr lang="zh-CN" altLang="en-US" dirty="0"/>
              <a:t>必须已经运行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全局配置和系统默认配置中的内容一般不需要用户去修改，用户只需设置</a:t>
            </a:r>
            <a:r>
              <a:rPr lang="en-US" altLang="zh-CN" dirty="0"/>
              <a:t>/var/spool/cron/</a:t>
            </a:r>
            <a:r>
              <a:rPr lang="zh-CN" altLang="en-US" dirty="0"/>
              <a:t>目录下与本帐号同名的文件即可，接下来介绍如何设置用户自己的计划任务（翻下页）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用户只需执行“</a:t>
            </a:r>
            <a:r>
              <a:rPr lang="en-US" altLang="zh-CN" dirty="0"/>
              <a:t>crontab -e”</a:t>
            </a:r>
            <a:r>
              <a:rPr lang="zh-CN" altLang="en-US" dirty="0"/>
              <a:t>命令后会自动调用文本编辑器（默认为</a:t>
            </a:r>
            <a:r>
              <a:rPr lang="en-US" altLang="zh-CN" dirty="0"/>
              <a:t>vi</a:t>
            </a:r>
            <a:r>
              <a:rPr lang="zh-CN" altLang="en-US" dirty="0"/>
              <a:t>）并打开“</a:t>
            </a:r>
            <a:r>
              <a:rPr lang="en-US" altLang="zh-CN" dirty="0"/>
              <a:t>/var/spool/cron/</a:t>
            </a:r>
            <a:r>
              <a:rPr lang="zh-CN" altLang="en-US" dirty="0"/>
              <a:t>用户名”文件，无需手动指定文件位置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接下来看一下配置用户自己的计划任务的记录格式（翻下页）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前面</a:t>
            </a:r>
            <a:r>
              <a:rPr lang="en-US" altLang="zh-CN" dirty="0"/>
              <a:t>5</a:t>
            </a:r>
            <a:r>
              <a:rPr lang="zh-CN" altLang="en-US" dirty="0"/>
              <a:t>个字段用于指定任务重复执行的时间规律，第</a:t>
            </a:r>
            <a:r>
              <a:rPr lang="en-US" altLang="zh-CN" dirty="0"/>
              <a:t>6</a:t>
            </a:r>
            <a:r>
              <a:rPr lang="zh-CN" altLang="en-US" dirty="0"/>
              <a:t>个字段用于指定具体的任务内容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crontab</a:t>
            </a:r>
            <a:r>
              <a:rPr lang="zh-CN" altLang="en-US" dirty="0"/>
              <a:t>任务配置记录中，所设置的命令在“分钟</a:t>
            </a:r>
            <a:r>
              <a:rPr lang="en-US" altLang="zh-CN" dirty="0"/>
              <a:t>+</a:t>
            </a:r>
            <a:r>
              <a:rPr lang="zh-CN" altLang="en-US" dirty="0"/>
              <a:t>小时</a:t>
            </a:r>
            <a:r>
              <a:rPr lang="en-US" altLang="zh-CN" dirty="0"/>
              <a:t>+</a:t>
            </a:r>
            <a:r>
              <a:rPr lang="zh-CN" altLang="en-US" dirty="0"/>
              <a:t>日期</a:t>
            </a:r>
            <a:r>
              <a:rPr lang="en-US" altLang="zh-CN" dirty="0"/>
              <a:t>+</a:t>
            </a:r>
            <a:r>
              <a:rPr lang="zh-CN" altLang="en-US" dirty="0"/>
              <a:t>月份</a:t>
            </a:r>
            <a:r>
              <a:rPr lang="en-US" altLang="zh-CN" dirty="0"/>
              <a:t>+</a:t>
            </a:r>
            <a:r>
              <a:rPr lang="zh-CN" altLang="en-US" dirty="0"/>
              <a:t>星期”都满足的条件下才会运行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由于</a:t>
            </a:r>
            <a:r>
              <a:rPr lang="en-US" altLang="zh-CN" dirty="0"/>
              <a:t>crontab</a:t>
            </a:r>
            <a:r>
              <a:rPr lang="zh-CN" altLang="en-US" dirty="0"/>
              <a:t>计划任务的使用频率比较高，因此牢牢记住配置记录的格式是非常有必要的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除了“*”，还可以使用减号“</a:t>
            </a:r>
            <a:r>
              <a:rPr lang="en-US" altLang="zh-CN" dirty="0"/>
              <a:t>-”</a:t>
            </a:r>
            <a:r>
              <a:rPr lang="zh-CN" altLang="en-US" dirty="0"/>
              <a:t>、逗号“，”、斜杠“</a:t>
            </a:r>
            <a:r>
              <a:rPr lang="en-US" altLang="zh-CN" dirty="0"/>
              <a:t>/”</a:t>
            </a:r>
            <a:r>
              <a:rPr lang="zh-CN" altLang="en-US" dirty="0"/>
              <a:t>与数字构成表达式来表示复杂的时间关系：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使用减号“</a:t>
            </a:r>
            <a:r>
              <a:rPr lang="en-US" altLang="zh-CN" dirty="0"/>
              <a:t>-”</a:t>
            </a:r>
            <a:r>
              <a:rPr lang="zh-CN" altLang="en-US" dirty="0"/>
              <a:t>可以表示一个连续的时间范围，如“</a:t>
            </a:r>
            <a:r>
              <a:rPr lang="en-US" altLang="zh-CN" dirty="0"/>
              <a:t>1-4”</a:t>
            </a:r>
            <a:r>
              <a:rPr lang="zh-CN" altLang="en-US" dirty="0"/>
              <a:t>表示整数</a:t>
            </a:r>
            <a:r>
              <a:rPr lang="en-US" altLang="zh-CN" dirty="0"/>
              <a:t>1,2,3,4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使用逗号“</a:t>
            </a:r>
            <a:r>
              <a:rPr lang="en-US" altLang="zh-CN" dirty="0"/>
              <a:t>,”</a:t>
            </a:r>
            <a:r>
              <a:rPr lang="zh-CN" altLang="en-US" dirty="0"/>
              <a:t>可以表示一个间隔的不连续范围，如“</a:t>
            </a:r>
            <a:r>
              <a:rPr lang="en-US" altLang="zh-CN" dirty="0"/>
              <a:t>3, 4, 6, 8”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斜杠符号“</a:t>
            </a:r>
            <a:r>
              <a:rPr lang="en-US" altLang="zh-CN" dirty="0"/>
              <a:t>/”</a:t>
            </a:r>
            <a:r>
              <a:rPr lang="zh-CN" altLang="en-US" dirty="0"/>
              <a:t>可以用来指定间隔频率，如在日期字段中的“*</a:t>
            </a:r>
            <a:r>
              <a:rPr lang="en-US" altLang="zh-CN" dirty="0"/>
              <a:t>/3”</a:t>
            </a:r>
            <a:r>
              <a:rPr lang="zh-CN" altLang="en-US" dirty="0"/>
              <a:t>表示每隔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例如提供</a:t>
            </a:r>
            <a:r>
              <a:rPr lang="en-US" altLang="zh-CN" dirty="0"/>
              <a:t>Web</a:t>
            </a:r>
            <a:r>
              <a:rPr lang="zh-CN" altLang="en-US" dirty="0"/>
              <a:t>服务的</a:t>
            </a:r>
            <a:r>
              <a:rPr lang="en-US" altLang="zh-CN" dirty="0"/>
              <a:t>httpd</a:t>
            </a:r>
            <a:r>
              <a:rPr lang="zh-CN" altLang="en-US" dirty="0"/>
              <a:t>程序，当有大量用户同时访问</a:t>
            </a:r>
            <a:r>
              <a:rPr lang="en-US" altLang="zh-CN" dirty="0"/>
              <a:t>web</a:t>
            </a:r>
            <a:r>
              <a:rPr lang="zh-CN" altLang="en-US" dirty="0"/>
              <a:t>页面时，</a:t>
            </a:r>
            <a:r>
              <a:rPr lang="en-US" altLang="zh-CN" dirty="0"/>
              <a:t>httpd</a:t>
            </a:r>
            <a:r>
              <a:rPr lang="zh-CN" altLang="en-US" dirty="0"/>
              <a:t>程序可能会创建多个进程来提供服务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endParaRPr dirty="0"/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ps工具标识进程的5种状态码: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D 不可中断 uninterruptible sleep (usually IO)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R 运行 runnable (on run queue)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S </a:t>
            </a:r>
            <a:r>
              <a:rPr lang="zh-CN" dirty="0"/>
              <a:t>睡眠</a:t>
            </a:r>
            <a:r>
              <a:rPr dirty="0"/>
              <a:t> sleeping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T 停止 traced or stopped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Z 僵死 a defunct (”zombie”) process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dirty="0"/>
              <a:t>注: 其它状态还包括W(无驻留页), &lt;(高优先级进程), N(低优先级进程), L(内存锁页).</a:t>
            </a:r>
            <a:r>
              <a:rPr dirty="0">
                <a:sym typeface="+mn-ea"/>
              </a:rPr>
              <a:t>  s   包含子进程     +   位于后台的进程组</a:t>
            </a:r>
            <a:endParaRPr dirty="0"/>
          </a:p>
          <a:p>
            <a:pPr lvl="0">
              <a:buFont typeface="Wingdings" panose="05000000000000000000" pitchFamily="2" charset="2"/>
              <a:buChar char="l"/>
            </a:pPr>
            <a:endParaRPr dirty="0"/>
          </a:p>
          <a:p>
            <a:pPr lvl="0">
              <a:buFont typeface="Wingdings" panose="05000000000000000000" pitchFamily="2" charset="2"/>
              <a:buChar char="l"/>
            </a:pPr>
            <a:endParaRPr dirty="0"/>
          </a:p>
          <a:p>
            <a:pPr lvl="0">
              <a:buFont typeface="Wingdings" panose="05000000000000000000" pitchFamily="2" charset="2"/>
              <a:buChar char="l"/>
            </a:pPr>
            <a:endParaRPr dirty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top命令的结果分为两个部分：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sz="1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统计信息：前五行是系统整体的统计信息；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进程信息：统计信息下方类似表格区域显示的是各个进程的详细信息，默认5秒刷新一次。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统计信息说明：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sz="1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第1行：Top 任务队列信息(系统运行状态及平均负载)，与uptime命令结果相同。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第1段：系统当前时间，例如：16:07:37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第2段：系统运行时间，未重启的时间，时间越长系统越稳定。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格式：up xx days, HH:MM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例如：241 days, 20:11, 表示连续运行了241天20小时11分钟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第3段：当前登录用户数，例如：1 user，表示当前只有1个用户登录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第4段：系统负载，即任务队列的平均长度，3个数值分别统计最近1，5，15分钟的系统平均负载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系统平均负载：单核CPU情况下，0.00 表示没有任何负荷，1.00表示刚好满负荷，超过1侧表示超负荷，理想值是0.7；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多核CPU负载：CPU核数 * 理想值0.7 = 理想负荷，例如：4核CPU负载不超过2.8何表示没有出现高负载。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第2行：Tasks 进程相关信息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第1段：进程总数，例如：Tasks: 231 total, 表示总共运行231个进程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第2段：正在运行的进程数，例如：1 running,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第3段：睡眠的进程数，例如：230 sleeping,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第4段：停止的进程数，例如：0 stopped,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第5段：僵尸进程数，例如：0 zombie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第3行：Cpus CPU相关信息，如果是多核CPU，按数字1可显示各核CPU信息，此时1行将转为Cpu核数行，数字1可以来回切换。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第1段：us 用户空间占用CPU百分比，例如：Cpu(s): 12.7%us,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第2段：sy 内核空间占用CPU百分比，例如：8.4%sy,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第3段：ni 用户进程空间内改变过优先级的进程占用CPU百分比，例如：0.0%ni,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第4段：id 空闲CPU百分比，例如：77.1%id,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第5段：wa 等待输入输出的CPU时间百分比，例如：0.0%wa,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第6段：hi CPU服务于硬件中断所耗费的时间总额，例如：0.0%hi,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第7段：si CPU服务软中断所耗费的时间总额，例如：1.8%si,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第8段：st Steal time 虚拟机被hypervisor偷去的CPU时间（如果当前处于一个hypervisor下的vm，实际上hypervisor也是要消耗一部分CPU处理时间的）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第4行：Mem 内存相关信息（Mem: 12196436k total, 12056552k used, 139884k free, 64564k buffers）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第1段：物理内存总量，例如：Mem: 12196436k total,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第2段：使用的物理内存总量，例如：12056552k used,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第3段：空闲内存总量，例如：Mem: 139884k free,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第4段：用作内核缓存的内存量，例如：64564k buffers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第5行：Swap 交换分区相关信息（Swap: 2097144k total, 151016k used, 1946128k free, 3120236k cached）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第1段：交换区总量，例如：Swap: 2097144k total,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第2段：使用的交换区总量，例如：151016k used,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第3段：空闲交换区总量，例如：1946128k free,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第4段：缓冲的交换区总量，3120236k cached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进程信息：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sz="1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在top命令中按f按可以查看显示的列信息，按对应字母来开启/关闭列，大写字母表示开启，小写字母表示关闭。带*号的是默认列。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sz="1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A: PID = (Process Id) 进程Id；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E: USER = (User Name) 进程所有者的用户名；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H: PR = (Priority) 优先级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I: NI = (Nice value) nice值。负值表示高优先级，正值表示低优先级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O: VIRT = (Virtual Image (kb)) 进程使用的虚拟内存总量，单位kb。VIRT=SWAP+RES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Q: RES = (Resident size (kb)) 进程使用的、未被换出的物理内存大小，单位kb。RES=CODE+DATA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T: SHR = (Shared Mem size (kb)) 共享内存大小，单位kb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W: S = (Process Status) 进程状态。D=不可中断的睡眠状态,R=运行,S=睡眠,T=跟踪/停止,Z=僵尸进程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K: %CPU = (CPU usage) 上次更新到现在的CPU时间占用百分比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N: %MEM = (Memory usage (RES)) 进程使用的物理内存百分比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M: TIME+ = (CPU Time, hundredths) 进程使用的CPU时间总计，单位1/100秒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b: PPID = (Parent Process Pid) 父进程Id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c: RUSER = (Real user name)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d: UID = (User Id) 进程所有者的用户id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f: GROUP = (Group Name) 进程所有者的组名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g: TTY = (Controlling Tty) 启动进程的终端名。不是从终端启动的进程则显示为 ?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j: P = (Last used cpu (SMP)) 最后使用的CPU，仅在多CPU环境下有意义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p: SWAP = (Swapped size (kb)) 进程使用的虚拟内存中，被换出的大小，单位kb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l: TIME = (CPU Time) 进程使用的CPU时间总计，单位秒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r: CODE = (Code size (kb)) 可执行代码占用的物理内存大小，单位kb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s: DATA = (Data+Stack size (kb)) 可执行代码以外的部分(数据段+栈)占用的物理内存大小，单位kb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u: nFLT = (Page Fault count) 页面错误次数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v: nDRT = (Dirty Pages count) 最后一次写入到现在，被修改过的页面数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y: WCHAN = (Sleeping in Function) 若该进程在睡眠，则显示睡眠中的系统函数名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z: Flags = (Task Flags &lt;sched.h&gt;) 任务标志，参考 sched.h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X: COMMAND = (Command name/line) 命令名/命令行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000" dirty="0"/>
              <a:t>从用途上对比</a:t>
            </a:r>
            <a:r>
              <a:rPr lang="en-US" altLang="zh-CN" sz="1000" dirty="0"/>
              <a:t>ps</a:t>
            </a:r>
            <a:r>
              <a:rPr lang="zh-CN" altLang="en-US" sz="1000" dirty="0"/>
              <a:t>、</a:t>
            </a:r>
            <a:r>
              <a:rPr lang="en-US" altLang="zh-CN" sz="1000" dirty="0"/>
              <a:t>top</a:t>
            </a:r>
            <a:r>
              <a:rPr lang="zh-CN" altLang="en-US" sz="1000" dirty="0"/>
              <a:t>两个命令的不同，可适当介绍</a:t>
            </a:r>
            <a:r>
              <a:rPr lang="en-US" altLang="zh-CN" sz="1000" dirty="0"/>
              <a:t>top</a:t>
            </a:r>
            <a:r>
              <a:rPr lang="zh-CN" altLang="en-US" sz="1000" dirty="0"/>
              <a:t>工具的命令按键：</a:t>
            </a:r>
            <a:r>
              <a:rPr lang="en-US" altLang="zh-CN" sz="1000" dirty="0"/>
              <a:t>P</a:t>
            </a:r>
            <a:r>
              <a:rPr lang="zh-CN" altLang="en-US" sz="1000" dirty="0"/>
              <a:t>、</a:t>
            </a:r>
            <a:r>
              <a:rPr lang="en-US" altLang="zh-CN" sz="1000" dirty="0"/>
              <a:t>M</a:t>
            </a:r>
            <a:r>
              <a:rPr lang="zh-CN" altLang="en-US" sz="1000" dirty="0"/>
              <a:t>、</a:t>
            </a:r>
            <a:r>
              <a:rPr lang="en-US" altLang="zh-CN" sz="1000" dirty="0"/>
              <a:t>N</a:t>
            </a:r>
            <a:r>
              <a:rPr lang="zh-CN" altLang="en-US" sz="1000" dirty="0"/>
              <a:t>、</a:t>
            </a:r>
            <a:r>
              <a:rPr lang="en-US" altLang="zh-CN" sz="1000" dirty="0"/>
              <a:t>h</a:t>
            </a:r>
            <a:r>
              <a:rPr lang="zh-CN" altLang="en-US" sz="1000" dirty="0"/>
              <a:t>、</a:t>
            </a:r>
            <a:r>
              <a:rPr lang="en-US" altLang="zh-CN" sz="1000" dirty="0"/>
              <a:t>q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按</a:t>
            </a:r>
            <a:r>
              <a:rPr lang="en-US" altLang="zh-CN" sz="1000" dirty="0"/>
              <a:t>P</a:t>
            </a:r>
            <a:r>
              <a:rPr lang="zh-CN" altLang="en-US" sz="1000" dirty="0"/>
              <a:t>键根据</a:t>
            </a:r>
            <a:r>
              <a:rPr lang="en-US" altLang="zh-CN" sz="1000" dirty="0"/>
              <a:t>CPU</a:t>
            </a:r>
            <a:r>
              <a:rPr lang="zh-CN" altLang="en-US" sz="1000" dirty="0"/>
              <a:t>占用情况对进程列表进行排序 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按</a:t>
            </a:r>
            <a:r>
              <a:rPr lang="en-US" altLang="zh-CN" sz="1000" dirty="0"/>
              <a:t>M</a:t>
            </a:r>
            <a:r>
              <a:rPr lang="zh-CN" altLang="en-US" sz="1000" dirty="0"/>
              <a:t>键根据内存占用情况进行排序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按</a:t>
            </a:r>
            <a:r>
              <a:rPr lang="en-US" altLang="zh-CN" sz="1000" dirty="0"/>
              <a:t>N</a:t>
            </a:r>
            <a:r>
              <a:rPr lang="zh-CN" altLang="en-US" sz="1000" dirty="0"/>
              <a:t>键根据启动时间进行排序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按</a:t>
            </a:r>
            <a:r>
              <a:rPr lang="en-US" altLang="zh-CN" sz="1000" dirty="0"/>
              <a:t>h</a:t>
            </a:r>
            <a:r>
              <a:rPr lang="zh-CN" altLang="en-US" sz="1000" dirty="0"/>
              <a:t>键可以获得</a:t>
            </a:r>
            <a:r>
              <a:rPr lang="en-US" altLang="zh-CN" sz="1000" dirty="0"/>
              <a:t>top</a:t>
            </a:r>
            <a:r>
              <a:rPr lang="zh-CN" altLang="en-US" sz="1000" dirty="0"/>
              <a:t>程序的在线帮助信息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按</a:t>
            </a:r>
            <a:r>
              <a:rPr lang="en-US" altLang="zh-CN" sz="1000" dirty="0"/>
              <a:t>q</a:t>
            </a:r>
            <a:r>
              <a:rPr lang="zh-CN" altLang="en-US" sz="1000" dirty="0"/>
              <a:t>键可以正常退出</a:t>
            </a:r>
            <a:r>
              <a:rPr lang="en-US" altLang="zh-CN" sz="1000" dirty="0"/>
              <a:t>top</a:t>
            </a:r>
            <a:r>
              <a:rPr lang="zh-CN" altLang="en-US" sz="1000" dirty="0"/>
              <a:t>程序</a:t>
            </a:r>
          </a:p>
          <a:p>
            <a:pPr lvl="2" indent="0">
              <a:buFont typeface="Wingdings" panose="05000000000000000000" pitchFamily="2" charset="2"/>
              <a:buChar char="l"/>
            </a:pPr>
            <a:r>
              <a:rPr lang="zh-CN" altLang="en-US" sz="1000" dirty="0"/>
              <a:t>使用空格键可以强制更新进程状态显示</a:t>
            </a:r>
          </a:p>
          <a:p>
            <a:pPr lvl="2" indent="0">
              <a:buFont typeface="Wingdings" panose="05000000000000000000" pitchFamily="2" charset="2"/>
              <a:buChar char="l"/>
            </a:pPr>
            <a:endParaRPr lang="zh-CN" altLang="en-US" sz="1000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调度启动有两种方式，</a:t>
            </a:r>
            <a:r>
              <a:rPr lang="en-US" altLang="zh-CN" dirty="0"/>
              <a:t>at</a:t>
            </a:r>
            <a:r>
              <a:rPr lang="zh-CN" altLang="en-US" dirty="0"/>
              <a:t>命令可设置任务定时启动执行，</a:t>
            </a:r>
            <a:r>
              <a:rPr lang="en-US" altLang="zh-CN" dirty="0"/>
              <a:t>crontab</a:t>
            </a:r>
            <a:r>
              <a:rPr lang="zh-CN" altLang="en-US" dirty="0"/>
              <a:t>可实现任务的周期性执行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at</a:t>
            </a:r>
            <a:r>
              <a:rPr lang="zh-CN" altLang="en-US" dirty="0"/>
              <a:t>、</a:t>
            </a:r>
            <a:r>
              <a:rPr lang="en-US" altLang="zh-CN" dirty="0"/>
              <a:t>crontab</a:t>
            </a:r>
            <a:r>
              <a:rPr lang="zh-CN" altLang="en-US" dirty="0"/>
              <a:t>调度启动这里仅简单介绍其作用即可，后面会专门进行讲解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教员演示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若该进程已经无法响应终止信号，则可以结合“</a:t>
            </a:r>
            <a:r>
              <a:rPr lang="en-US" altLang="zh-CN" dirty="0"/>
              <a:t>-9”</a:t>
            </a:r>
            <a:r>
              <a:rPr lang="zh-CN" altLang="en-US" dirty="0"/>
              <a:t>选项强行杀死进程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强制终止进程时可能会导致程序运行的部分数据丢失，因此不得以时不要轻易使用“</a:t>
            </a:r>
            <a:r>
              <a:rPr lang="en-US" altLang="zh-CN" dirty="0"/>
              <a:t>-9”</a:t>
            </a:r>
            <a:r>
              <a:rPr lang="zh-CN" altLang="en-US" dirty="0"/>
              <a:t>选项</a:t>
            </a:r>
          </a:p>
          <a:p>
            <a:pPr lvl="0">
              <a:buFont typeface="Wingdings" panose="05000000000000000000" pitchFamily="2" charset="2"/>
              <a:buChar char="•"/>
            </a:pPr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查看时间和日期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 ：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"date"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设置时间和日期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例如：将系统日期设定成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日的命令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 ：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"date -s 11/03/2009"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将系统时间设定成下午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秒的命令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 ：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"date -s 17:55:55“</a:t>
            </a:r>
          </a:p>
          <a:p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-s “12:12:23 2006-10-10″ //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这样可以设置全部时间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将当前时间和日期写入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，避免重启后失效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 ：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"hwclock -w"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780" y="3207862"/>
            <a:ext cx="1090295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进程和计划任务管理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"/>
          <p:cNvSpPr>
            <a:spLocks noGrp="1"/>
          </p:cNvSpPr>
          <p:nvPr>
            <p:ph idx="1"/>
          </p:nvPr>
        </p:nvSpPr>
        <p:spPr>
          <a:xfrm>
            <a:off x="663893" y="10763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一次性计划任务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服务脚本名称：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systemctl status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atd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[HH:MM]  [yyyy-mm-dd]</a:t>
            </a:r>
          </a:p>
          <a:p>
            <a:pPr lvl="0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设置时间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date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查看系统当前时间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date -s “12:12:23 2006-10-10″ 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设置时间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hwclock -w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将当前时间和日期写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BIOS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避免重启后失效</a:t>
            </a:r>
            <a:r>
              <a:rPr lang="zh-CN" altLang="en-US" smtClean="0">
                <a:latin typeface="+mn-lt"/>
                <a:ea typeface="+mn-ea"/>
                <a:cs typeface="+mn-cs"/>
                <a:sym typeface="+mn-ea"/>
              </a:rPr>
              <a:t/>
            </a:r>
            <a:br>
              <a:rPr lang="zh-CN" altLang="en-US" smtClean="0">
                <a:latin typeface="+mn-lt"/>
                <a:ea typeface="+mn-ea"/>
                <a:cs typeface="+mn-cs"/>
                <a:sym typeface="+mn-ea"/>
              </a:rPr>
            </a:br>
            <a:r>
              <a:rPr lang="en-US" altLang="zh-CN" smtClean="0">
                <a:latin typeface="+mn-lt"/>
                <a:ea typeface="+mn-ea"/>
                <a:cs typeface="+mn-cs"/>
                <a:sym typeface="+mn-ea"/>
              </a:rPr>
              <a:t>	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2" name="标题 2"/>
          <p:cNvSpPr>
            <a:spLocks noGrp="1"/>
          </p:cNvSpPr>
          <p:nvPr>
            <p:ph type="title"/>
          </p:nvPr>
        </p:nvSpPr>
        <p:spPr>
          <a:xfrm>
            <a:off x="532765" y="1736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计划任务管理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——at1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7"/>
          <p:cNvSpPr/>
          <p:nvPr/>
        </p:nvSpPr>
        <p:spPr>
          <a:xfrm>
            <a:off x="1063625" y="4298315"/>
            <a:ext cx="8101330" cy="1921510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date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2011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年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02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月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21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日 星期一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14:45:05 CST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at 14:55 2011-02-21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at&gt; pgrep -U root | wc -l &gt; /tmp/ps.root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at&gt; &lt;EOT&gt;                           	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job 1 at 2011-02-21 14:55 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5295900" y="5449570"/>
            <a:ext cx="2449513" cy="428625"/>
          </a:xfrm>
          <a:prstGeom prst="wedgeRoundRectCallout">
            <a:avLst>
              <a:gd name="adj1" fmla="val -43977"/>
              <a:gd name="adj2" fmla="val -96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按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Ctrl+D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键提交任务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idx="1"/>
          </p:nvPr>
        </p:nvSpPr>
        <p:spPr>
          <a:xfrm>
            <a:off x="985838" y="119697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在当天的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时自动关闭当前系统</a:t>
            </a:r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>
          <a:xfrm>
            <a:off x="624205" y="1355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计划任务管理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——at2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1472565" y="2341563"/>
            <a:ext cx="8101013" cy="127317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at 21:30</a:t>
            </a: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at&gt;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shutdown -h now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at&gt; &lt;EOT&gt;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job 7 at 2011-02-21 21:30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AutoShape 17"/>
          <p:cNvSpPr/>
          <p:nvPr/>
        </p:nvSpPr>
        <p:spPr>
          <a:xfrm>
            <a:off x="1472565" y="3786188"/>
            <a:ext cx="8101013" cy="98742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atq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       2011-02-21 14:55 a root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       2011-02-21 21:30 a root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4427538" y="3357563"/>
            <a:ext cx="2714625" cy="428625"/>
          </a:xfrm>
          <a:prstGeom prst="wedgeRoundRectCallout">
            <a:avLst>
              <a:gd name="adj1" fmla="val -43296"/>
              <a:gd name="adj2" fmla="val 98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查看未执行的任务列表</a:t>
            </a:r>
          </a:p>
        </p:txBody>
      </p:sp>
      <p:sp>
        <p:nvSpPr>
          <p:cNvPr id="7" name="AutoShape 17"/>
          <p:cNvSpPr/>
          <p:nvPr/>
        </p:nvSpPr>
        <p:spPr>
          <a:xfrm>
            <a:off x="1472565" y="4904740"/>
            <a:ext cx="8101013" cy="98742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atrm 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atq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       2011-02-21 14:55 a root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4924743" y="4572000"/>
            <a:ext cx="2151062" cy="428625"/>
          </a:xfrm>
          <a:prstGeom prst="wedgeRoundRectCallout">
            <a:avLst>
              <a:gd name="adj1" fmla="val -43162"/>
              <a:gd name="adj2" fmla="val 94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删除第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条任务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xfrm>
            <a:off x="452755" y="998855"/>
            <a:ext cx="6424295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按照预先设置的时间周期（分钟、小时、天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）重复执行用户指定的命令操作，属于周期性计划任务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服务脚本名称：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systemctl status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crond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主要设置文件</a:t>
            </a:r>
          </a:p>
          <a:p>
            <a:pPr lvl="2"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全局配置文件：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/etc/crontab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>
              <a:spcBef>
                <a:spcPct val="0"/>
              </a:spcBef>
              <a:buClr>
                <a:srgbClr val="0070C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系统默认的设置目录：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/etc/cron.*/</a:t>
            </a:r>
          </a:p>
          <a:p>
            <a:pPr lvl="2">
              <a:spcBef>
                <a:spcPct val="0"/>
              </a:spcBef>
              <a:buClr>
                <a:srgbClr val="0070C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用户定义的设置：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/var/spool/cron/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6877050" y="1430020"/>
            <a:ext cx="4561205" cy="3997325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cat 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/etc/crontab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SHELL=/bin/bash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PATH=/sbin:/bin:/usr/sbin:/usr/bin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MAILTO=root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HOME=/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 run-parts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01 * * * * root run-parts /etc/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cron.hourly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02 4 * * * root run-parts /etc/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cron.daily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22 4 * * 0 root run-parts /etc/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cron.weekly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42 4 1 * * root run-parts /etc/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cron.monthly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>
          <a:xfrm>
            <a:off x="452755" y="1927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计划任务管理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——crond1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0"/>
          <p:cNvSpPr/>
          <p:nvPr/>
        </p:nvSpPr>
        <p:spPr>
          <a:xfrm>
            <a:off x="8493760" y="2619375"/>
            <a:ext cx="2838450" cy="971550"/>
          </a:xfrm>
          <a:prstGeom prst="wedgeRoundRectCallout">
            <a:avLst>
              <a:gd name="adj1" fmla="val -43940"/>
              <a:gd name="adj2" fmla="val 839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每小时、每天、每星期、每月定期执行的任务脚本分别存放在这些目录中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615633" y="110299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计划任务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编辑计划任务：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 -e  [-u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查看计划任务：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 -l  [-u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删除计划任务：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 -r  [-u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30722" name="标题 2"/>
          <p:cNvSpPr>
            <a:spLocks noGrp="1"/>
          </p:cNvSpPr>
          <p:nvPr>
            <p:ph type="title"/>
          </p:nvPr>
        </p:nvSpPr>
        <p:spPr>
          <a:xfrm>
            <a:off x="484505" y="24098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计划任务管理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——crond2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0"/>
          <p:cNvSpPr/>
          <p:nvPr/>
        </p:nvSpPr>
        <p:spPr>
          <a:xfrm>
            <a:off x="2187893" y="3201353"/>
            <a:ext cx="4465637" cy="715962"/>
          </a:xfrm>
          <a:prstGeom prst="wedgeRoundRectCallout">
            <a:avLst>
              <a:gd name="adj1" fmla="val 40222"/>
              <a:gd name="adj2" fmla="val -102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root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用户可以管理指定用户的计划任务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普通用户只能管理自己的计划任务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2"/>
          <p:cNvSpPr>
            <a:spLocks noGrp="1"/>
          </p:cNvSpPr>
          <p:nvPr>
            <p:ph type="title"/>
          </p:nvPr>
        </p:nvSpPr>
        <p:spPr>
          <a:xfrm>
            <a:off x="417830" y="211773"/>
            <a:ext cx="8763000" cy="639763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crontab</a:t>
            </a:r>
            <a:r>
              <a:rPr kumimoji="0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任务配置的格式</a:t>
            </a:r>
            <a:r>
              <a:rPr kumimoji="0" lang="en-US" altLang="zh-CN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</p:txBody>
      </p:sp>
      <p:sp>
        <p:nvSpPr>
          <p:cNvPr id="7" name="Rectangle 37"/>
          <p:cNvSpPr txBox="1">
            <a:spLocks noChangeArrowheads="1"/>
          </p:cNvSpPr>
          <p:nvPr/>
        </p:nvSpPr>
        <p:spPr bwMode="auto">
          <a:xfrm>
            <a:off x="1295400" y="1815148"/>
            <a:ext cx="7439025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rtl="0" eaLnBrk="0" hangingPunct="0">
              <a:spcBef>
                <a:spcPts val="67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50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*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800" b="1" kern="0" cap="none" spc="0" normalizeH="0" baseline="0" noProof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run_command</a:t>
            </a:r>
            <a:endParaRPr kumimoji="0" lang="en-US" altLang="zh-CN" sz="2800" b="1" kern="0" cap="none" spc="0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652463" y="3426778"/>
          <a:ext cx="7162800" cy="2801621"/>
        </p:xfrm>
        <a:graphic>
          <a:graphicData uri="http://schemas.openxmlformats.org/drawingml/2006/table">
            <a:tbl>
              <a:tblPr/>
              <a:tblGrid>
                <a:gridCol w="1365250"/>
                <a:gridCol w="57975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分钟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小时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月份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星期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代表星期日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要执行的命令或程序脚本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10"/>
          <p:cNvSpPr/>
          <p:nvPr/>
        </p:nvSpPr>
        <p:spPr>
          <a:xfrm>
            <a:off x="814388" y="2462848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分钟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77988" y="2462848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小时</a:t>
            </a:r>
          </a:p>
        </p:txBody>
      </p:sp>
      <p:sp>
        <p:nvSpPr>
          <p:cNvPr id="11" name="AutoShape 10"/>
          <p:cNvSpPr/>
          <p:nvPr/>
        </p:nvSpPr>
        <p:spPr>
          <a:xfrm>
            <a:off x="2541588" y="2462848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日期</a:t>
            </a:r>
          </a:p>
        </p:txBody>
      </p:sp>
      <p:sp>
        <p:nvSpPr>
          <p:cNvPr id="12" name="AutoShape 10"/>
          <p:cNvSpPr/>
          <p:nvPr/>
        </p:nvSpPr>
        <p:spPr>
          <a:xfrm>
            <a:off x="3406775" y="2461260"/>
            <a:ext cx="792163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月份</a:t>
            </a:r>
          </a:p>
        </p:txBody>
      </p:sp>
      <p:sp>
        <p:nvSpPr>
          <p:cNvPr id="13" name="AutoShape 10"/>
          <p:cNvSpPr/>
          <p:nvPr/>
        </p:nvSpPr>
        <p:spPr>
          <a:xfrm>
            <a:off x="4270375" y="2462848"/>
            <a:ext cx="792163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星期</a:t>
            </a:r>
          </a:p>
        </p:txBody>
      </p:sp>
      <p:sp>
        <p:nvSpPr>
          <p:cNvPr id="14" name="AutoShape 10"/>
          <p:cNvSpPr/>
          <p:nvPr/>
        </p:nvSpPr>
        <p:spPr>
          <a:xfrm>
            <a:off x="6430963" y="2461260"/>
            <a:ext cx="792162" cy="428625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命令</a:t>
            </a:r>
          </a:p>
        </p:txBody>
      </p:sp>
      <p:sp>
        <p:nvSpPr>
          <p:cNvPr id="15" name="AutoShape 51"/>
          <p:cNvSpPr/>
          <p:nvPr/>
        </p:nvSpPr>
        <p:spPr>
          <a:xfrm>
            <a:off x="652463" y="1599248"/>
            <a:ext cx="4608512" cy="14573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AutoShape 52"/>
          <p:cNvSpPr/>
          <p:nvPr/>
        </p:nvSpPr>
        <p:spPr>
          <a:xfrm>
            <a:off x="2276475" y="1399223"/>
            <a:ext cx="1471613" cy="395287"/>
          </a:xfrm>
          <a:prstGeom prst="flowChartAlternateProcess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时间周期设置</a:t>
            </a:r>
          </a:p>
        </p:txBody>
      </p:sp>
      <p:sp>
        <p:nvSpPr>
          <p:cNvPr id="17" name="AutoShape 53"/>
          <p:cNvSpPr/>
          <p:nvPr/>
        </p:nvSpPr>
        <p:spPr>
          <a:xfrm>
            <a:off x="5711190" y="1599565"/>
            <a:ext cx="2879725" cy="14573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AutoShape 54"/>
          <p:cNvSpPr/>
          <p:nvPr/>
        </p:nvSpPr>
        <p:spPr>
          <a:xfrm>
            <a:off x="6414770" y="1399540"/>
            <a:ext cx="1471613" cy="395288"/>
          </a:xfrm>
          <a:prstGeom prst="flowChartAlternateProcess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任务内容设置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731203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时间数值的特殊表示方法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表示该范围内的任意时间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表示间隔的多个不连续时间点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表示一个连续的时间范围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指定间隔的时间频率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应用示例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17  *  *  1-5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周一到周五每天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17:00 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30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*  1,3,5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每周一、三、五的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8-18/2  *  *  *	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点之间每隔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0  */3  *  *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  <a:p>
            <a:pPr lvl="1">
              <a:spcBef>
                <a:spcPts val="475"/>
              </a:spcBef>
              <a:buFont typeface="Wingdings" panose="05000000000000000000" charset="0"/>
              <a:buChar char="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标题 2"/>
          <p:cNvSpPr>
            <a:spLocks noGrp="1"/>
          </p:cNvSpPr>
          <p:nvPr>
            <p:ph type="title"/>
          </p:nvPr>
        </p:nvSpPr>
        <p:spPr>
          <a:xfrm>
            <a:off x="551815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任务配置的格式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701993" y="11811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用户）：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每天早上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时关闭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天清空一次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服务器公共目录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/var/ftp/pub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时，重新启动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每周一、三、五的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时，打包备份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/etc/httpd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522605" y="1539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7"/>
          <p:cNvSpPr/>
          <p:nvPr/>
        </p:nvSpPr>
        <p:spPr>
          <a:xfrm>
            <a:off x="1002030" y="3624263"/>
            <a:ext cx="8101013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crontab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-e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 7 * * *   /sbin/service  sshd  start</a:t>
            </a:r>
            <a:endParaRPr lang="zh-CN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 22 * * *   /sbin/service  sshd  stop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 0 */5 * *   /bin/rm –rf /var/ftp/pub/*</a:t>
            </a:r>
            <a:endParaRPr lang="zh-CN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 7 * * 6   /sbin/service  httpd  restart</a:t>
            </a:r>
            <a:endParaRPr lang="zh-CN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 17 * * 1,3,5   /bin/tar  jcf  httpdconf.tar.bz2  /etc/httpd/</a:t>
            </a:r>
            <a:endParaRPr lang="zh-CN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1"/>
          <p:cNvSpPr>
            <a:spLocks noGrp="1"/>
          </p:cNvSpPr>
          <p:nvPr>
            <p:ph idx="1"/>
          </p:nvPr>
        </p:nvSpPr>
        <p:spPr>
          <a:xfrm>
            <a:off x="587058" y="126746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jerry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每周日晚上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时将“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/etc/passwd”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文件的内容复制到宿主目录中，保存为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pwd.txt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0" name="标题 2"/>
          <p:cNvSpPr>
            <a:spLocks noGrp="1"/>
          </p:cNvSpPr>
          <p:nvPr>
            <p:ph type="title"/>
          </p:nvPr>
        </p:nvSpPr>
        <p:spPr>
          <a:xfrm>
            <a:off x="407670" y="24034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887095" y="2981960"/>
            <a:ext cx="8101013" cy="928688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crontab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-e -u  jerry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 23 * * 7   /bin/cp  /etc/passwd  /home/jerry/pwd.txt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xfrm>
            <a:off x="693103" y="11525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用户查看自己的计划任务列表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查看并删除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用户设置的计划任务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993140" y="2952750"/>
            <a:ext cx="8101013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7 * * *  /sbin/service sshd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22 * * *  /sbin/service sshd stop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* */5 * *  /bin/rm -rf /var/ftp/pub/*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7 * * 6  /sbin/service httpd restart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17 * * 1,3,5  /bin/tar jcvf httpdconf.tar.bz2 /etc/httpd</a:t>
            </a:r>
          </a:p>
        </p:txBody>
      </p:sp>
      <p:sp>
        <p:nvSpPr>
          <p:cNvPr id="5" name="AutoShape 17"/>
          <p:cNvSpPr/>
          <p:nvPr/>
        </p:nvSpPr>
        <p:spPr>
          <a:xfrm>
            <a:off x="993140" y="2952750"/>
            <a:ext cx="8101013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 23 * * 7  /bin/cp /etc/passwd /home/jerry/pwd.txt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 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crontab -r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 </a:t>
            </a:r>
            <a:r>
              <a:rPr lang="zh-CN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 crontab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[root@localhost root]#</a:t>
            </a:r>
            <a:endParaRPr lang="zh-CN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6" name="标题 2"/>
          <p:cNvSpPr>
            <a:spLocks noGrp="1"/>
          </p:cNvSpPr>
          <p:nvPr>
            <p:ph type="title"/>
          </p:nvPr>
        </p:nvSpPr>
        <p:spPr>
          <a:xfrm>
            <a:off x="513715" y="1254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5117783" y="2449513"/>
            <a:ext cx="3098800" cy="428625"/>
          </a:xfrm>
          <a:prstGeom prst="wedgeRoundRectCallout">
            <a:avLst>
              <a:gd name="adj1" fmla="val -43528"/>
              <a:gd name="adj2" fmla="val 108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jerry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的计划任务</a:t>
            </a:r>
          </a:p>
        </p:txBody>
      </p:sp>
      <p:sp>
        <p:nvSpPr>
          <p:cNvPr id="7" name="AutoShape 10"/>
          <p:cNvSpPr/>
          <p:nvPr/>
        </p:nvSpPr>
        <p:spPr>
          <a:xfrm>
            <a:off x="5405438" y="4204335"/>
            <a:ext cx="3100387" cy="428625"/>
          </a:xfrm>
          <a:prstGeom prst="wedgeRoundRectCallout">
            <a:avLst>
              <a:gd name="adj1" fmla="val -40583"/>
              <a:gd name="adj2" fmla="val -97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删除用户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jerry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的计划任务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808038" y="134493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学会查看和控制进程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学会设置计划运行的任务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77545" y="28860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2"/>
          <p:cNvSpPr>
            <a:spLocks noGrp="1"/>
          </p:cNvSpPr>
          <p:nvPr>
            <p:ph type="title"/>
          </p:nvPr>
        </p:nvSpPr>
        <p:spPr>
          <a:xfrm>
            <a:off x="446405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程序和进程的关系</a:t>
            </a:r>
          </a:p>
        </p:txBody>
      </p:sp>
      <p:sp>
        <p:nvSpPr>
          <p:cNvPr id="11266" name="内容占位符 42"/>
          <p:cNvSpPr>
            <a:spLocks noGrp="1"/>
          </p:cNvSpPr>
          <p:nvPr>
            <p:ph idx="1"/>
          </p:nvPr>
        </p:nvSpPr>
        <p:spPr>
          <a:xfrm>
            <a:off x="976948" y="100838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保存在硬盘、光盘等介质中的可执行代码和数据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是静态保存的代码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及内存中运行的程序代码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是动态执行的代码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父、子进程：每个程序可以创建一个或多个进程</a:t>
            </a:r>
          </a:p>
          <a:p>
            <a:pPr lvl="0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是进程中的单一顺序流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线程之间资源共享，减少了IPC（Inter-Process Communication，进程间通信）资源的消耗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4"/>
          <p:cNvSpPr>
            <a:spLocks noGrp="1"/>
          </p:cNvSpPr>
          <p:nvPr>
            <p:ph idx="1"/>
          </p:nvPr>
        </p:nvSpPr>
        <p:spPr>
          <a:xfrm>
            <a:off x="609918" y="85725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用途：查看静态的进程统计信息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aux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4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显示其他用户启动的进程（a）</a:t>
            </a:r>
          </a:p>
          <a:p>
            <a:pPr lvl="2">
              <a:spcBef>
                <a:spcPts val="4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查看系统中属于自己的进程（x）</a:t>
            </a:r>
          </a:p>
          <a:p>
            <a:pPr lvl="2">
              <a:spcBef>
                <a:spcPts val="4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启动这个进程的用户和它启动的时间（u）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>
              <a:spcBef>
                <a:spcPct val="0"/>
              </a:spcBef>
              <a:buClr>
                <a:srgbClr val="0070C0"/>
              </a:buClr>
              <a:buFont typeface="Wingdings" panose="05000000000000000000" charset="0"/>
              <a:buNone/>
            </a:pPr>
            <a:endParaRPr lang="zh-CN" altLang="en-US" sz="1800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6" name="AutoShape 17"/>
          <p:cNvSpPr/>
          <p:nvPr/>
        </p:nvSpPr>
        <p:spPr>
          <a:xfrm>
            <a:off x="1069340" y="3590488"/>
            <a:ext cx="8101330" cy="2063750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ps aux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USER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PID %CPU %MEM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VSZ RSS TTY STAT START TIME  COMMAND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root       1  0.0  0.3     2648   604 ?        S    Apr02     0:13   init [3]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root       2  0.0  0.0       0       0 ?        SN   Apr02    0:00   [ksoftirqd/0]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 </a:t>
            </a: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>
          <a:xfrm>
            <a:off x="407670" y="2308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"/>
          <p:cNvSpPr>
            <a:spLocks noGrp="1"/>
          </p:cNvSpPr>
          <p:nvPr>
            <p:ph type="title"/>
          </p:nvPr>
        </p:nvSpPr>
        <p:spPr>
          <a:xfrm>
            <a:off x="484505" y="2879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内容占位符 11"/>
          <p:cNvSpPr>
            <a:spLocks noGrp="1"/>
          </p:cNvSpPr>
          <p:nvPr>
            <p:ph idx="1"/>
          </p:nvPr>
        </p:nvSpPr>
        <p:spPr>
          <a:xfrm>
            <a:off x="615633" y="92773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查看动态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的进程排名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AutoShape 17"/>
          <p:cNvSpPr/>
          <p:nvPr/>
        </p:nvSpPr>
        <p:spPr>
          <a:xfrm>
            <a:off x="1015365" y="1922145"/>
            <a:ext cx="8101013" cy="4392613"/>
          </a:xfrm>
          <a:prstGeom prst="roundRect">
            <a:avLst>
              <a:gd name="adj" fmla="val 37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top - 06:08:48 up 4 days,  6:57,  1 user,  load average: 0.00, 0.00, 0.00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Tasks:  60 total,   1 running,  59 sleeping,   0 stopped,   0 zombie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Cpu(s):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0.3% us,  0.7% sy, 0.0% ni, 97.4% id,  0.4% wa,  0.1% hi, 1.1% si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Mem:  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191228k total,   171424k used,    19804k free,    19436k buffers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Swap: 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265064k total,     1284k used,   263780k free,   120480k cached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PID USER PR NI VIRT RES SHR 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%CPU %MEM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TIME+  COMMAND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6779 root      16   0  2536  832  668 R  3.8  0.4   0:00.04 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  1 root      16   0  2648  604  520 S  0.0  0.3   0:13.54 init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  2 root      34   19     0    0    0 S  0.0  0.0   0:00.07 ksoftirqd/0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idx="1"/>
          </p:nvPr>
        </p:nvSpPr>
        <p:spPr>
          <a:xfrm>
            <a:off x="606108" y="11811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用途：以树状图显示进程间的关系</a:t>
            </a:r>
          </a:p>
        </p:txBody>
      </p:sp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474980" y="1635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——pstree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868045" y="2501583"/>
            <a:ext cx="8101013" cy="3671888"/>
          </a:xfrm>
          <a:prstGeom prst="roundRect">
            <a:avLst>
              <a:gd name="adj" fmla="val 56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[root@localhost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pstree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aup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init,1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├─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acpid,2866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├─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atd,3060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├─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auditd,2516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├─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python,2518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sbin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audispd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└─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auditd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},2517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AutoShape 10"/>
          <p:cNvSpPr/>
          <p:nvPr/>
        </p:nvSpPr>
        <p:spPr>
          <a:xfrm>
            <a:off x="4329748" y="3103563"/>
            <a:ext cx="2286000" cy="928687"/>
          </a:xfrm>
          <a:prstGeom prst="wedgeRoundRectCallout">
            <a:avLst>
              <a:gd name="adj1" fmla="val -43606"/>
              <a:gd name="adj2" fmla="val -736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显示完整信息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-u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列出对应用户名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-p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列出对应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596583" y="120078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手工启动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前台启动：用户输入命令，直接执行程序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后台启动：在命令行尾加入“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调度启动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命令，设置一次性计划任务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命令，设置周期性计划任务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9458" name="标题 2"/>
          <p:cNvSpPr>
            <a:spLocks noGrp="1"/>
          </p:cNvSpPr>
          <p:nvPr>
            <p:ph type="title"/>
          </p:nvPr>
        </p:nvSpPr>
        <p:spPr>
          <a:xfrm>
            <a:off x="465455" y="1736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进程的启动方式</a:t>
            </a:r>
          </a:p>
        </p:txBody>
      </p:sp>
      <p:sp>
        <p:nvSpPr>
          <p:cNvPr id="6" name="AutoShape 17"/>
          <p:cNvSpPr/>
          <p:nvPr/>
        </p:nvSpPr>
        <p:spPr>
          <a:xfrm>
            <a:off x="1127125" y="2616200"/>
            <a:ext cx="8101013" cy="936625"/>
          </a:xfrm>
          <a:prstGeom prst="roundRect">
            <a:avLst>
              <a:gd name="adj" fmla="val 18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~]#vi a.txt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&amp;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[1] 28454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idx="1"/>
          </p:nvPr>
        </p:nvSpPr>
        <p:spPr>
          <a:xfrm>
            <a:off x="750253" y="11525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Ctrl+Z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组合键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将当前进程挂起，即调入后台并停止执行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jobs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查看处于后台的任务列表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将处于后台的进程恢复到前台运行，需指定任务序号</a:t>
            </a:r>
          </a:p>
        </p:txBody>
      </p:sp>
      <p:sp>
        <p:nvSpPr>
          <p:cNvPr id="21506" name="标题 2"/>
          <p:cNvSpPr>
            <a:spLocks noGrp="1"/>
          </p:cNvSpPr>
          <p:nvPr>
            <p:ph type="title"/>
          </p:nvPr>
        </p:nvSpPr>
        <p:spPr>
          <a:xfrm>
            <a:off x="619125" y="20224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进程的前后台调度</a:t>
            </a:r>
          </a:p>
        </p:txBody>
      </p:sp>
      <p:sp>
        <p:nvSpPr>
          <p:cNvPr id="5" name="AutoShape 17"/>
          <p:cNvSpPr/>
          <p:nvPr/>
        </p:nvSpPr>
        <p:spPr>
          <a:xfrm>
            <a:off x="1012190" y="4192588"/>
            <a:ext cx="8101013" cy="1727200"/>
          </a:xfrm>
          <a:prstGeom prst="roundRect">
            <a:avLst>
              <a:gd name="adj" fmla="val 912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jobs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[1]-   Stopped                 cp /dev/cdrom mycd.iso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[2]+  Stopped                 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idx="1"/>
          </p:nvPr>
        </p:nvSpPr>
        <p:spPr>
          <a:xfrm>
            <a:off x="740728" y="85725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Ctrl+C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组合键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中断正在执行的命令</a:t>
            </a: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killall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用于终止指定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号的进程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用于终止指定名称的所有进程</a:t>
            </a: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选项用于强制终止</a:t>
            </a:r>
          </a:p>
        </p:txBody>
      </p:sp>
      <p:sp>
        <p:nvSpPr>
          <p:cNvPr id="23554" name="标题 2"/>
          <p:cNvSpPr>
            <a:spLocks noGrp="1"/>
          </p:cNvSpPr>
          <p:nvPr>
            <p:ph type="title"/>
          </p:nvPr>
        </p:nvSpPr>
        <p:spPr>
          <a:xfrm>
            <a:off x="609600" y="6826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终止进程的运行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7"/>
          <p:cNvSpPr/>
          <p:nvPr/>
        </p:nvSpPr>
        <p:spPr>
          <a:xfrm>
            <a:off x="1050290" y="3650933"/>
            <a:ext cx="8101013" cy="2519362"/>
          </a:xfrm>
          <a:prstGeom prst="roundRect">
            <a:avLst>
              <a:gd name="adj" fmla="val 79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kill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-9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2869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killall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-9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vim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[1]- 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已杀死             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/usr/bin/vim file1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[2]- 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已杀死             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/usr/bin/vim file2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97</TotalTime>
  <Words>4267</Words>
  <Application>Microsoft Office PowerPoint</Application>
  <PresentationFormat>自定义</PresentationFormat>
  <Paragraphs>350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本章内容</vt:lpstr>
      <vt:lpstr>程序和进程的关系</vt:lpstr>
      <vt:lpstr>查看进程信息——ps</vt:lpstr>
      <vt:lpstr>查看进程信息——top</vt:lpstr>
      <vt:lpstr>查看进程信息——pstree</vt:lpstr>
      <vt:lpstr>进程的启动方式</vt:lpstr>
      <vt:lpstr>进程的前后台调度</vt:lpstr>
      <vt:lpstr>终止进程的运行2-1</vt:lpstr>
      <vt:lpstr>计划任务管理——at1</vt:lpstr>
      <vt:lpstr>计划任务管理——at2</vt:lpstr>
      <vt:lpstr>计划任务管理——crond1</vt:lpstr>
      <vt:lpstr>计划任务管理——crond2</vt:lpstr>
      <vt:lpstr>crontab任务配置的格式1</vt:lpstr>
      <vt:lpstr>crontab任务配置的格式2</vt:lpstr>
      <vt:lpstr>crontab应用示例1</vt:lpstr>
      <vt:lpstr>Crontab应用示例2</vt:lpstr>
      <vt:lpstr>crontab应用示例3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174</cp:revision>
  <dcterms:created xsi:type="dcterms:W3CDTF">2016-07-12T06:06:00Z</dcterms:created>
  <dcterms:modified xsi:type="dcterms:W3CDTF">2019-01-16T03:28:03Z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