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306" r:id="rId5"/>
    <p:sldId id="307" r:id="rId6"/>
    <p:sldId id="308" r:id="rId7"/>
    <p:sldId id="309" r:id="rId8"/>
    <p:sldId id="310" r:id="rId9"/>
    <p:sldId id="338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64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3" r:id="rId32"/>
    <p:sldId id="334" r:id="rId33"/>
    <p:sldId id="336" r:id="rId34"/>
    <p:sldId id="26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77673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2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10078-4C44-A34D-9F49-9BCBB644B11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80D4A-32AD-C948-AF3C-4A7B204CB7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讲解</a:t>
            </a:r>
            <a:r>
              <a:rPr lang="en-US" altLang="zh-CN" dirty="0"/>
              <a:t>rpm</a:t>
            </a:r>
            <a:r>
              <a:rPr lang="zh-CN" altLang="en-US" dirty="0"/>
              <a:t>查询命令用法的几个示例，然后切换到虚拟机进行演示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2"/>
                </a:solidFill>
              </a:rPr>
              <a:t>ethtool-6-4.el5.i386.rpm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软件包可以从</a:t>
            </a:r>
            <a:r>
              <a:rPr lang="en-US" altLang="zh-CN" dirty="0">
                <a:solidFill>
                  <a:srgbClr val="000000"/>
                </a:solidFill>
              </a:rPr>
              <a:t>RHEL5</a:t>
            </a:r>
            <a:r>
              <a:rPr lang="zh-CN" altLang="en-US" dirty="0">
                <a:solidFill>
                  <a:srgbClr val="000000"/>
                </a:solidFill>
              </a:rPr>
              <a:t>安装光盘中获得</a:t>
            </a:r>
            <a:endParaRPr lang="zh-CN" altLang="en-US" b="1" dirty="0">
              <a:solidFill>
                <a:srgbClr val="000000"/>
              </a:solidFill>
            </a:endParaRPr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注意对比讲解 </a:t>
            </a:r>
            <a:r>
              <a:rPr lang="en-US" altLang="zh-CN" dirty="0"/>
              <a:t>-i</a:t>
            </a:r>
            <a:r>
              <a:rPr lang="zh-CN" altLang="en-US" dirty="0"/>
              <a:t>、</a:t>
            </a:r>
            <a:r>
              <a:rPr lang="en-US" altLang="zh-CN" dirty="0"/>
              <a:t>-U</a:t>
            </a:r>
            <a:r>
              <a:rPr lang="zh-CN" altLang="en-US" dirty="0"/>
              <a:t>、</a:t>
            </a:r>
            <a:r>
              <a:rPr lang="en-US" altLang="zh-CN" dirty="0"/>
              <a:t>-F </a:t>
            </a:r>
            <a:r>
              <a:rPr lang="zh-CN" altLang="en-US" dirty="0"/>
              <a:t>这三个安装选项的区别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卸载软件时只需要指定软件名即可，无需指定版本号</a:t>
            </a:r>
            <a:endParaRPr lang="zh-CN" altLang="en-US" dirty="0"/>
          </a:p>
          <a:p>
            <a:pPr lvl="0">
              <a:buChar char="•"/>
            </a:pPr>
            <a:endParaRPr lang="en-US" altLang="zh-CN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--force </a:t>
            </a:r>
            <a:r>
              <a:rPr lang="zh-CN" altLang="en-US" dirty="0"/>
              <a:t>辅助选项主要应用于以下两种情况：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）缺失某个软件包的文件时，需要进行覆盖安装以找回丢失文件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）安装一个比现有软件版本陈旧的软件包（多为测试用途）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当安装、卸载软件包时，提示缺少依赖包无法进行时，如果仍要继续执行，应结合 </a:t>
            </a:r>
            <a:r>
              <a:rPr lang="en-US" altLang="zh-CN" dirty="0"/>
              <a:t>--nodeps </a:t>
            </a:r>
            <a:r>
              <a:rPr lang="zh-CN" altLang="en-US" dirty="0"/>
              <a:t>选项而不是 </a:t>
            </a:r>
            <a:r>
              <a:rPr lang="en-US" altLang="zh-CN" dirty="0"/>
              <a:t>--force </a:t>
            </a:r>
            <a:r>
              <a:rPr lang="zh-CN" altLang="en-US" dirty="0"/>
              <a:t>选项；但执行完后不保证软件能够正常使用</a:t>
            </a:r>
            <a:endParaRPr lang="zh-CN" altLang="en-US" dirty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 “</a:t>
            </a:r>
            <a:r>
              <a:rPr lang="en-US" altLang="zh-CN" dirty="0"/>
              <a:t>warning:……NOKEY……”</a:t>
            </a:r>
            <a:r>
              <a:rPr lang="zh-CN" altLang="en-US" dirty="0"/>
              <a:t>的警告信息是由于没有导入</a:t>
            </a:r>
            <a:r>
              <a:rPr lang="en-US" altLang="zh-CN" dirty="0"/>
              <a:t>RedHat</a:t>
            </a:r>
            <a:r>
              <a:rPr lang="zh-CN" altLang="en-US" dirty="0"/>
              <a:t>提供的公钥所致，但并不影响安装效果，可以忽略，如果需要导入公钥文件，可以参考如下步骤（以后从</a:t>
            </a:r>
            <a:r>
              <a:rPr lang="en-US" altLang="zh-CN" dirty="0"/>
              <a:t>RHEL5</a:t>
            </a:r>
            <a:r>
              <a:rPr lang="zh-CN" altLang="en-US" dirty="0"/>
              <a:t>光盘中安装软件时，就不会再出现警告提示了）：</a:t>
            </a:r>
            <a:endParaRPr lang="zh-CN" altLang="en-US" dirty="0"/>
          </a:p>
          <a:p>
            <a:pPr lvl="0"/>
            <a:r>
              <a:rPr lang="en-US" altLang="zh-CN" dirty="0"/>
              <a:t>[root@localhost ~]# </a:t>
            </a:r>
            <a:r>
              <a:rPr lang="en-US" altLang="zh-CN" b="1" dirty="0"/>
              <a:t>cd /media/cdrom</a:t>
            </a:r>
            <a:endParaRPr lang="en-US" altLang="zh-CN" dirty="0"/>
          </a:p>
          <a:p>
            <a:pPr lvl="0"/>
            <a:r>
              <a:rPr lang="en-US" altLang="zh-CN" dirty="0"/>
              <a:t>[root@localhost cdrom]# </a:t>
            </a:r>
            <a:r>
              <a:rPr lang="en-US" altLang="zh-CN" b="1" dirty="0"/>
              <a:t>rpm --import RPM-GPG-KEY-redhat-release</a:t>
            </a:r>
            <a:endParaRPr lang="en-US" altLang="zh-CN" b="1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演示</a:t>
            </a:r>
            <a:r>
              <a:rPr lang="en-US" altLang="zh-CN" dirty="0"/>
              <a:t>vim-common</a:t>
            </a:r>
            <a:r>
              <a:rPr lang="zh-CN" altLang="en-US" dirty="0"/>
              <a:t>和</a:t>
            </a:r>
            <a:r>
              <a:rPr lang="en-US" altLang="zh-CN" dirty="0"/>
              <a:t>vim-enhanced</a:t>
            </a:r>
            <a:r>
              <a:rPr lang="zh-CN" altLang="en-US" dirty="0"/>
              <a:t>软件包的卸载、安装过程，参考步骤如下：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）首先正常卸载</a:t>
            </a:r>
            <a:r>
              <a:rPr lang="en-US" altLang="zh-CN" dirty="0"/>
              <a:t>vim-common</a:t>
            </a:r>
            <a:r>
              <a:rPr lang="zh-CN" altLang="en-US" dirty="0"/>
              <a:t>，应提示被</a:t>
            </a:r>
            <a:r>
              <a:rPr lang="en-US" altLang="zh-CN" dirty="0"/>
              <a:t>vim-enhanced</a:t>
            </a:r>
            <a:r>
              <a:rPr lang="zh-CN" altLang="en-US" dirty="0"/>
              <a:t>所依赖而失败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）因此正常卸载顺序：先卸载</a:t>
            </a:r>
            <a:r>
              <a:rPr lang="en-US" altLang="zh-CN" dirty="0"/>
              <a:t>vim-enhanced</a:t>
            </a:r>
            <a:r>
              <a:rPr lang="zh-CN" altLang="en-US" dirty="0"/>
              <a:t>，然后再卸载</a:t>
            </a:r>
            <a:r>
              <a:rPr lang="en-US" altLang="zh-CN" dirty="0"/>
              <a:t>vim-common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/>
              <a:t>    3</a:t>
            </a:r>
            <a:r>
              <a:rPr lang="zh-CN" altLang="en-US" dirty="0"/>
              <a:t>）然后从光盘中重新安装这两个软件包，首先安装</a:t>
            </a:r>
            <a:r>
              <a:rPr lang="en-US" altLang="zh-CN" dirty="0"/>
              <a:t>vim-enhanced</a:t>
            </a:r>
            <a:r>
              <a:rPr lang="zh-CN" altLang="en-US" dirty="0"/>
              <a:t>，应提示需要先安装</a:t>
            </a:r>
            <a:r>
              <a:rPr lang="en-US" altLang="zh-CN" dirty="0"/>
              <a:t>vim-common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/>
              <a:t>    4</a:t>
            </a:r>
            <a:r>
              <a:rPr lang="zh-CN" altLang="en-US" dirty="0"/>
              <a:t>）因此正常安装顺序：先安装</a:t>
            </a:r>
            <a:r>
              <a:rPr lang="en-US" altLang="zh-CN" dirty="0"/>
              <a:t>vim-common</a:t>
            </a:r>
            <a:r>
              <a:rPr lang="zh-CN" altLang="en-US" dirty="0"/>
              <a:t>，然后再安装</a:t>
            </a:r>
            <a:r>
              <a:rPr lang="en-US" altLang="zh-CN" dirty="0"/>
              <a:t>vim-enhanced</a:t>
            </a:r>
            <a:r>
              <a:rPr lang="zh-CN" altLang="en-US" dirty="0"/>
              <a:t>，演示时也可以在一条</a:t>
            </a:r>
            <a:r>
              <a:rPr lang="en-US" altLang="zh-CN" dirty="0"/>
              <a:t>rpm</a:t>
            </a:r>
            <a:r>
              <a:rPr lang="zh-CN" altLang="en-US" dirty="0"/>
              <a:t>命令中同时指定这两个文件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en-US" altLang="zh-CN" dirty="0"/>
              <a:t>—— </a:t>
            </a:r>
            <a:r>
              <a:rPr lang="zh-CN" altLang="en-US" dirty="0"/>
              <a:t>提醒注意：如果需要同时安装相互依赖的数十个</a:t>
            </a:r>
            <a:r>
              <a:rPr lang="en-US" altLang="zh-CN" dirty="0"/>
              <a:t>.rpm</a:t>
            </a:r>
            <a:r>
              <a:rPr lang="zh-CN" altLang="en-US" dirty="0"/>
              <a:t>软件包，可以结合</a:t>
            </a:r>
            <a:r>
              <a:rPr lang="en-US" altLang="zh-CN" dirty="0"/>
              <a:t>Shell</a:t>
            </a:r>
            <a:r>
              <a:rPr lang="zh-CN" altLang="en-US" dirty="0"/>
              <a:t>通配符“*”同时指定这些文件作为参数</a:t>
            </a:r>
            <a:endParaRPr lang="zh-CN" altLang="en-US" dirty="0"/>
          </a:p>
          <a:p>
            <a:pPr lvl="0">
              <a:buChar char="•"/>
            </a:pPr>
            <a:endParaRPr lang="en-US" altLang="zh-CN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80D4A-32AD-C948-AF3C-4A7B204CB7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介绍通过“源代码编译”方式安装应用程序的好处、应用场合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对于下载回来的软件包文件，如果</a:t>
            </a:r>
            <a:r>
              <a:rPr lang="en-US" altLang="zh-CN" dirty="0"/>
              <a:t>MD5</a:t>
            </a:r>
            <a:r>
              <a:rPr lang="zh-CN" altLang="en-US" dirty="0"/>
              <a:t>校验和与官方提供的不一致，则说明该软件包在网络传输过程中可能被非法改动过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对于校验和不一致的软件包，应尽量不要使用，以免带来病毒、木马等不安全因素</a:t>
            </a:r>
            <a:endParaRPr lang="zh-CN" altLang="en-US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强调源代码编译环境的重要性，“工欲善其事，必先利其器”，没有一个好工具是不行的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在实际编译安装软件的操作中，大多数情况是通过 </a:t>
            </a:r>
            <a:r>
              <a:rPr lang="en-US" altLang="zh-CN" b="1" dirty="0"/>
              <a:t>make </a:t>
            </a:r>
            <a:r>
              <a:rPr lang="zh-CN" altLang="en-US" dirty="0"/>
              <a:t>来自动调用</a:t>
            </a:r>
            <a:r>
              <a:rPr lang="en-US" altLang="zh-CN" dirty="0"/>
              <a:t>gcc</a:t>
            </a:r>
            <a:r>
              <a:rPr lang="zh-CN" altLang="en-US" dirty="0"/>
              <a:t>或</a:t>
            </a:r>
            <a:r>
              <a:rPr lang="en-US" altLang="zh-CN" dirty="0"/>
              <a:t>g++</a:t>
            </a:r>
            <a:r>
              <a:rPr lang="zh-CN" altLang="en-US" dirty="0"/>
              <a:t>进行工作，无需用户手动执行</a:t>
            </a:r>
            <a:r>
              <a:rPr lang="en-US" altLang="zh-CN" dirty="0"/>
              <a:t>gcc</a:t>
            </a:r>
            <a:r>
              <a:rPr lang="zh-CN" altLang="en-US" dirty="0"/>
              <a:t>等命令</a:t>
            </a:r>
            <a:endParaRPr lang="zh-CN" altLang="en-US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 四个方面进行比较，讲解应用程序与命令的关系，只需简单介绍即可</a:t>
            </a:r>
            <a:endParaRPr lang="zh-CN" altLang="en-US" dirty="0"/>
          </a:p>
          <a:p>
            <a:pPr lvl="0"/>
            <a:r>
              <a:rPr lang="zh-CN" altLang="en-US" dirty="0"/>
              <a:t> 在</a:t>
            </a:r>
            <a:r>
              <a:rPr lang="en-US" altLang="zh-CN" dirty="0"/>
              <a:t>Linux</a:t>
            </a:r>
            <a:r>
              <a:rPr lang="zh-CN" altLang="en-US" dirty="0"/>
              <a:t>中严格区分命令和程序也并无太大意义</a:t>
            </a:r>
            <a:endParaRPr lang="zh-CN" altLang="en-US" dirty="0"/>
          </a:p>
          <a:p>
            <a:pPr lvl="0"/>
            <a:r>
              <a:rPr lang="zh-CN" altLang="en-US" dirty="0"/>
              <a:t> 同理，对于“安装软件包”与“安装应用程序”这两种说法，也并不做严格的区分 </a:t>
            </a:r>
            <a:endParaRPr lang="zh-CN" altLang="en-US" dirty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概括讲解源代码编译安装应用程序的基本步骤，使学员能够有一个整体的认识，了解每个步骤的作用，为下面介绍详细的步骤进行铺垫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configure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一般是位于软件包目录中的可执行脚本文件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软件包释放至哪个目录并无硬性限制，例如用户也可以释放至 </a:t>
            </a:r>
            <a:r>
              <a:rPr lang="en-US" altLang="zh-CN" dirty="0"/>
              <a:t>/usr/local/src/ </a:t>
            </a:r>
            <a:r>
              <a:rPr lang="zh-CN" altLang="en-US" dirty="0"/>
              <a:t>目录或者其他目录下，编译安装结束后，源码包目录可以选择删除</a:t>
            </a:r>
            <a:endParaRPr lang="zh-CN" altLang="en-US" dirty="0"/>
          </a:p>
          <a:p>
            <a:pPr lvl="0"/>
            <a:r>
              <a:rPr lang="zh-CN" altLang="en-US" dirty="0"/>
              <a:t>释放出的软件源代码目录中，</a:t>
            </a:r>
            <a:r>
              <a:rPr lang="en-US" altLang="zh-CN" dirty="0"/>
              <a:t>configure</a:t>
            </a:r>
            <a:r>
              <a:rPr lang="zh-CN" altLang="en-US" dirty="0"/>
              <a:t>脚本文件将用于下一步的配置</a:t>
            </a:r>
            <a:r>
              <a:rPr lang="zh-CN" altLang="en-US"/>
              <a:t>工</a:t>
            </a:r>
            <a:r>
              <a:rPr lang="zh-CN" altLang="en-US" smtClean="0"/>
              <a:t>作</a:t>
            </a:r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r>
              <a:rPr lang="en-US" altLang="zh-CN" smtClean="0"/>
              <a:t>wget http://tuxera.com/opensource/ntfs-3g_ntfsprogs-2013.1.13.tgz --no-check-certificate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编译过程（</a:t>
            </a:r>
            <a:r>
              <a:rPr lang="en-US" altLang="zh-CN" dirty="0"/>
              <a:t>make</a:t>
            </a:r>
            <a:r>
              <a:rPr lang="zh-CN" altLang="en-US" dirty="0"/>
              <a:t>）通常是源码包编译过程中耗时最长的环节，对于小软件可能感觉不到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安装的过程（</a:t>
            </a:r>
            <a:r>
              <a:rPr lang="en-US" altLang="zh-CN" dirty="0"/>
              <a:t>make install</a:t>
            </a:r>
            <a:r>
              <a:rPr lang="zh-CN" altLang="en-US" dirty="0"/>
              <a:t>）也会消耗一些时间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“</a:t>
            </a:r>
            <a:r>
              <a:rPr lang="en-US" altLang="zh-CN" dirty="0"/>
              <a:t>make &amp;&amp; make inistall”</a:t>
            </a:r>
            <a:r>
              <a:rPr lang="zh-CN" altLang="en-US" dirty="0"/>
              <a:t>操作中，“</a:t>
            </a:r>
            <a:r>
              <a:rPr lang="en-US" altLang="zh-CN" dirty="0"/>
              <a:t>&amp;&amp;”</a:t>
            </a:r>
            <a:r>
              <a:rPr lang="zh-CN" altLang="en-US" dirty="0"/>
              <a:t>符号表示只有当前一条命令执行成功以后，才会执行后边的命令</a:t>
            </a:r>
            <a:endParaRPr lang="zh-CN" altLang="en-US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教员演示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在讲解此部分时可以回顾</a:t>
            </a:r>
            <a:r>
              <a:rPr lang="en-US" altLang="zh-CN" dirty="0"/>
              <a:t>Linux</a:t>
            </a:r>
            <a:r>
              <a:rPr lang="zh-CN" altLang="en-US" dirty="0"/>
              <a:t>的目录层次结构，重点说明应用程序文件放置的几个目录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如果应用程序的配置文件较多，通常会以软件名建立专门的子文件夹用来保存，例如“</a:t>
            </a:r>
            <a:r>
              <a:rPr lang="en-US" altLang="zh-CN" dirty="0"/>
              <a:t>/etc/httpd/”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操作演示时可以以</a:t>
            </a:r>
            <a:r>
              <a:rPr lang="en-US" altLang="zh-CN" dirty="0"/>
              <a:t>sendmail</a:t>
            </a:r>
            <a:r>
              <a:rPr lang="zh-CN" altLang="en-US" dirty="0"/>
              <a:t>软件包为例，执行“</a:t>
            </a:r>
            <a:r>
              <a:rPr lang="en-US" altLang="zh-CN" b="1" dirty="0"/>
              <a:t>rpm -ql sendmail | less</a:t>
            </a:r>
            <a:r>
              <a:rPr lang="en-US" altLang="zh-CN" dirty="0"/>
              <a:t>”</a:t>
            </a:r>
            <a:r>
              <a:rPr lang="zh-CN" altLang="en-US" dirty="0"/>
              <a:t>命令后，简单展示并讲解输出结果即可（</a:t>
            </a:r>
            <a:r>
              <a:rPr lang="en-US" altLang="zh-CN" dirty="0"/>
              <a:t>rpm</a:t>
            </a:r>
            <a:r>
              <a:rPr lang="zh-CN" altLang="en-US" dirty="0"/>
              <a:t>命令具体用法在后面讲解）</a:t>
            </a:r>
            <a:endParaRPr lang="zh-CN" altLang="en-US" dirty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RPM</a:t>
            </a:r>
            <a:r>
              <a:rPr lang="zh-CN" altLang="en-US" dirty="0"/>
              <a:t>软件包格式是</a:t>
            </a:r>
            <a:r>
              <a:rPr lang="en-US" altLang="zh-CN" dirty="0"/>
              <a:t>Red Hat</a:t>
            </a:r>
            <a:r>
              <a:rPr lang="zh-CN" altLang="en-US" dirty="0"/>
              <a:t>公司首先提出并使用的，目前广泛应用在各类</a:t>
            </a:r>
            <a:r>
              <a:rPr lang="en-US" altLang="zh-CN" dirty="0"/>
              <a:t>Linux</a:t>
            </a:r>
            <a:r>
              <a:rPr lang="zh-CN" altLang="en-US" dirty="0"/>
              <a:t>发行版本中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其中硬件平台通常为“</a:t>
            </a:r>
            <a:r>
              <a:rPr lang="en-US" altLang="zh-CN" dirty="0"/>
              <a:t>i386”</a:t>
            </a:r>
            <a:r>
              <a:rPr lang="zh-CN" altLang="en-US" dirty="0"/>
              <a:t>、“</a:t>
            </a:r>
            <a:r>
              <a:rPr lang="en-US" altLang="zh-CN" dirty="0"/>
              <a:t>i586”</a:t>
            </a:r>
            <a:r>
              <a:rPr lang="zh-CN" altLang="en-US" dirty="0"/>
              <a:t>、“</a:t>
            </a:r>
            <a:r>
              <a:rPr lang="en-US" altLang="zh-CN" dirty="0"/>
              <a:t>i686”</a:t>
            </a:r>
            <a:r>
              <a:rPr lang="zh-CN" altLang="en-US" dirty="0"/>
              <a:t>或“</a:t>
            </a:r>
            <a:r>
              <a:rPr lang="en-US" altLang="zh-CN" dirty="0"/>
              <a:t>noarch”</a:t>
            </a:r>
            <a:r>
              <a:rPr lang="zh-CN" altLang="en-US" dirty="0"/>
              <a:t>（不区分硬件架构）等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有些软件包的文件名中还会增加所适用的操作系统信息，例如“</a:t>
            </a:r>
            <a:r>
              <a:rPr lang="en-US" altLang="zh-CN" dirty="0"/>
              <a:t>wget-1.10.2-7.el5.i386.rpm”</a:t>
            </a:r>
            <a:endParaRPr lang="en-US" altLang="zh-CN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 -o iocharset=utf8  /dev/sdb1 /media/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80D4A-32AD-C948-AF3C-4A7B204CB7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概括讲解</a:t>
            </a:r>
            <a:r>
              <a:rPr lang="en-US" altLang="zh-CN" dirty="0"/>
              <a:t>rpm</a:t>
            </a:r>
            <a:r>
              <a:rPr lang="zh-CN" altLang="en-US" dirty="0"/>
              <a:t>命令所具有三类主要功能，从下一页开始将分别讲解这三类功能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其他相关功能视情况补充，或不做讲解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rpm</a:t>
            </a:r>
            <a:r>
              <a:rPr lang="zh-CN" altLang="en-US" dirty="0"/>
              <a:t>命令还可以对</a:t>
            </a:r>
            <a:r>
              <a:rPr lang="en-US" altLang="zh-CN" dirty="0"/>
              <a:t>RPM</a:t>
            </a:r>
            <a:r>
              <a:rPr lang="zh-CN" altLang="en-US" dirty="0"/>
              <a:t>软件包的文件信息进行验证，需要用到“</a:t>
            </a:r>
            <a:r>
              <a:rPr lang="en-US" altLang="zh-CN" dirty="0"/>
              <a:t>-V”</a:t>
            </a:r>
            <a:r>
              <a:rPr lang="zh-CN" altLang="en-US" dirty="0"/>
              <a:t>选项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rpm</a:t>
            </a:r>
            <a:r>
              <a:rPr lang="zh-CN" altLang="en-US" dirty="0"/>
              <a:t>命令还可以导入软件包的公钥文件以便验证包文件的完整性，需要用到“</a:t>
            </a:r>
            <a:r>
              <a:rPr lang="en-US" altLang="zh-CN" dirty="0"/>
              <a:t>--import”</a:t>
            </a:r>
            <a:r>
              <a:rPr lang="zh-CN" altLang="en-US" dirty="0"/>
              <a:t>选项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使用“</a:t>
            </a:r>
            <a:r>
              <a:rPr lang="en-US" altLang="zh-CN" dirty="0"/>
              <a:t>-q”</a:t>
            </a:r>
            <a:r>
              <a:rPr lang="zh-CN" altLang="en-US" dirty="0"/>
              <a:t>选项时实际上调用了“</a:t>
            </a:r>
            <a:r>
              <a:rPr lang="en-US" altLang="zh-CN" dirty="0"/>
              <a:t>/usr/bin/</a:t>
            </a:r>
            <a:r>
              <a:rPr lang="en-US" altLang="zh-CN" b="1" dirty="0"/>
              <a:t>rpmquery</a:t>
            </a:r>
            <a:r>
              <a:rPr lang="en-US" altLang="zh-CN" dirty="0"/>
              <a:t>”</a:t>
            </a:r>
            <a:r>
              <a:rPr lang="zh-CN" altLang="en-US" dirty="0"/>
              <a:t>程序完成查询工作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软件包查询主要包括两种情况：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）查询系统中已经安装的软件包信息；    </a:t>
            </a:r>
            <a:r>
              <a:rPr lang="en-US" altLang="zh-CN" dirty="0"/>
              <a:t>2</a:t>
            </a:r>
            <a:r>
              <a:rPr lang="zh-CN" altLang="en-US" dirty="0"/>
              <a:t>）查询尚未安装的</a:t>
            </a:r>
            <a:r>
              <a:rPr lang="en-US" altLang="zh-CN" dirty="0"/>
              <a:t>RPM</a:t>
            </a:r>
            <a:r>
              <a:rPr lang="zh-CN" altLang="en-US" dirty="0"/>
              <a:t>包文件的信息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对于“</a:t>
            </a:r>
            <a:r>
              <a:rPr lang="en-US" altLang="zh-CN" dirty="0"/>
              <a:t>-qa”</a:t>
            </a:r>
            <a:r>
              <a:rPr lang="zh-CN" altLang="en-US" dirty="0"/>
              <a:t>查询选项，命令参数（即软件包名）是非必须的；一般查询时，软件名不需要指定版本号</a:t>
            </a:r>
            <a:endParaRPr lang="zh-CN" altLang="en-US" dirty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讲解</a:t>
            </a:r>
            <a:r>
              <a:rPr lang="en-US" altLang="zh-CN" dirty="0"/>
              <a:t>rpm</a:t>
            </a:r>
            <a:r>
              <a:rPr lang="zh-CN" altLang="en-US" dirty="0"/>
              <a:t>查询命令用法的几个示例，然后切换到虚拟机进行演示</a:t>
            </a: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主要示范 </a:t>
            </a:r>
            <a:r>
              <a:rPr lang="en-US" altLang="zh-CN" dirty="0"/>
              <a:t>-qa</a:t>
            </a:r>
            <a:r>
              <a:rPr lang="zh-CN" altLang="en-US" dirty="0"/>
              <a:t>、</a:t>
            </a:r>
            <a:r>
              <a:rPr lang="en-US" altLang="zh-CN" dirty="0"/>
              <a:t>-qi</a:t>
            </a:r>
            <a:r>
              <a:rPr lang="zh-CN" altLang="en-US" dirty="0"/>
              <a:t>、</a:t>
            </a:r>
            <a:r>
              <a:rPr lang="en-US" altLang="zh-CN" dirty="0"/>
              <a:t>-ql</a:t>
            </a:r>
            <a:r>
              <a:rPr lang="zh-CN" altLang="en-US" dirty="0"/>
              <a:t>、</a:t>
            </a:r>
            <a:r>
              <a:rPr lang="en-US" altLang="zh-CN" dirty="0"/>
              <a:t>-qc</a:t>
            </a:r>
            <a:r>
              <a:rPr lang="zh-CN" altLang="en-US" dirty="0"/>
              <a:t>、</a:t>
            </a:r>
            <a:r>
              <a:rPr lang="en-US" altLang="zh-CN" dirty="0"/>
              <a:t>-qd</a:t>
            </a:r>
            <a:r>
              <a:rPr lang="zh-CN" altLang="en-US" dirty="0"/>
              <a:t>、</a:t>
            </a:r>
            <a:r>
              <a:rPr lang="en-US" altLang="zh-CN" dirty="0"/>
              <a:t>-qf </a:t>
            </a:r>
            <a:r>
              <a:rPr lang="zh-CN" altLang="en-US" dirty="0"/>
              <a:t>等查询方法，例如针对</a:t>
            </a:r>
            <a:r>
              <a:rPr lang="en-US" altLang="zh-CN" dirty="0"/>
              <a:t>httpd</a:t>
            </a:r>
            <a:r>
              <a:rPr lang="zh-CN" altLang="en-US" dirty="0"/>
              <a:t>、</a:t>
            </a:r>
            <a:r>
              <a:rPr lang="en-US" altLang="zh-CN" dirty="0"/>
              <a:t>sendmail</a:t>
            </a:r>
            <a:r>
              <a:rPr lang="zh-CN" altLang="en-US" dirty="0"/>
              <a:t>、</a:t>
            </a:r>
            <a:r>
              <a:rPr lang="en-US" altLang="zh-CN" dirty="0"/>
              <a:t>cron</a:t>
            </a:r>
            <a:r>
              <a:rPr lang="zh-CN" altLang="en-US" dirty="0"/>
              <a:t>软件包和</a:t>
            </a:r>
            <a:r>
              <a:rPr lang="en-US" altLang="zh-CN" dirty="0"/>
              <a:t>/etc/inittab</a:t>
            </a:r>
            <a:r>
              <a:rPr lang="zh-CN" altLang="en-US" dirty="0"/>
              <a:t>文件等进行不同查询</a:t>
            </a:r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anose="05000000000000000000" pitchFamily="2" charset="2"/>
              <a:buChar char=""/>
              <a:defRPr/>
            </a:lvl1pPr>
            <a:lvl2pPr>
              <a:buClr>
                <a:srgbClr val="0070C0"/>
              </a:buClr>
              <a:buFont typeface="Wingdings" panose="05000000000000000000" pitchFamily="2" charset="2"/>
              <a:buChar char="ü"/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69" y="367838"/>
            <a:ext cx="1536171" cy="928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2.jpeg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ourceforge.net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icess/lnmp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rpmfind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905" y="3332957"/>
            <a:ext cx="633095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软件管理</a:t>
            </a:r>
            <a:endParaRPr lang="zh-CN" sz="7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7"/>
          <p:cNvSpPr/>
          <p:nvPr/>
        </p:nvSpPr>
        <p:spPr>
          <a:xfrm>
            <a:off x="1004047" y="916781"/>
            <a:ext cx="8101012" cy="1658938"/>
          </a:xfrm>
          <a:prstGeom prst="roundRect">
            <a:avLst>
              <a:gd name="adj" fmla="val 889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-q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bash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bash-3.1-16.1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-qa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| grep bash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bash-3.1-16.1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AutoShape 17"/>
          <p:cNvSpPr/>
          <p:nvPr/>
        </p:nvSpPr>
        <p:spPr>
          <a:xfrm>
            <a:off x="1050084" y="2910681"/>
            <a:ext cx="8101013" cy="936625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-qf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/usr/bin/vim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vim-enhanced-7.0.109-3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17"/>
          <p:cNvSpPr/>
          <p:nvPr/>
        </p:nvSpPr>
        <p:spPr>
          <a:xfrm>
            <a:off x="1050084" y="4207669"/>
            <a:ext cx="8101013" cy="1655762"/>
          </a:xfrm>
          <a:prstGeom prst="roundRect">
            <a:avLst>
              <a:gd name="adj" fmla="val 11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-ql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dhcp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/etc/dhcpd.conf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/etc/rc.d/init.d/dhcpd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10"/>
          <p:cNvSpPr/>
          <p:nvPr/>
        </p:nvSpPr>
        <p:spPr>
          <a:xfrm>
            <a:off x="4964859" y="607219"/>
            <a:ext cx="2159000" cy="715962"/>
          </a:xfrm>
          <a:prstGeom prst="wedgeRoundRectCallout">
            <a:avLst>
              <a:gd name="adj1" fmla="val -38736"/>
              <a:gd name="adj2" fmla="val 73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查询是否已安装有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bash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10"/>
          <p:cNvSpPr/>
          <p:nvPr/>
        </p:nvSpPr>
        <p:spPr>
          <a:xfrm>
            <a:off x="5464922" y="2434431"/>
            <a:ext cx="2160587" cy="715963"/>
          </a:xfrm>
          <a:prstGeom prst="wedgeRoundRectCallout">
            <a:avLst>
              <a:gd name="adj1" fmla="val -40667"/>
              <a:gd name="adj2" fmla="val 759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查询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vim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是由哪个软件包安装的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4607672" y="3648869"/>
            <a:ext cx="2159000" cy="715962"/>
          </a:xfrm>
          <a:prstGeom prst="wedgeRoundRectCallout">
            <a:avLst>
              <a:gd name="adj1" fmla="val -39514"/>
              <a:gd name="adj2" fmla="val 73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查询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dhcp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软件包安装的文件列表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1"/>
          <p:cNvSpPr>
            <a:spLocks noGrp="1"/>
          </p:cNvSpPr>
          <p:nvPr>
            <p:ph idx="1"/>
          </p:nvPr>
        </p:nvSpPr>
        <p:spPr>
          <a:xfrm>
            <a:off x="860612" y="127747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未安装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 -qp[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子选项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RPM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件全名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用法：结合不同的子选项 完成不同查询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包文件查看该软件的详细信息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安装包内所包含的目录、文件列表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安装包内包含的配置文件列表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安装包内包含的文档文件列表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2" name="标题 2"/>
          <p:cNvSpPr>
            <a:spLocks noGrp="1"/>
          </p:cNvSpPr>
          <p:nvPr>
            <p:ph type="title"/>
          </p:nvPr>
        </p:nvSpPr>
        <p:spPr>
          <a:xfrm>
            <a:off x="681224" y="25035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息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7"/>
          <p:cNvSpPr/>
          <p:nvPr/>
        </p:nvSpPr>
        <p:spPr>
          <a:xfrm>
            <a:off x="926726" y="1314450"/>
            <a:ext cx="8101013" cy="2328863"/>
          </a:xfrm>
          <a:prstGeom prst="roundRect">
            <a:avLst>
              <a:gd name="adj" fmla="val 5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Server]#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-qpi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ethtool-6-4.el5.i386.rpm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warning: ethtool-6-4.el5.i386.rpm: Header V3 DSA signature: NOKEY, key ID 37017186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Name        : ethtool                      Relocations: (not relocatable)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Version     : 6                                 Vendor: Red Hat, Inc.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Release     : 4.el5                         Build Date: 2009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年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12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月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22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日 星期二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02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时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55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30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秒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" name="AutoShape 17"/>
          <p:cNvSpPr/>
          <p:nvPr/>
        </p:nvSpPr>
        <p:spPr>
          <a:xfrm>
            <a:off x="926726" y="4000500"/>
            <a:ext cx="8101013" cy="2000250"/>
          </a:xfrm>
          <a:prstGeom prst="roundRect">
            <a:avLst>
              <a:gd name="adj" fmla="val 5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Server]#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-qpl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ethtool-6-4.el5.i386.rpm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/sbin/ethtool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/usr/sbin/ethtool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/usr/share/doc/ethtool-6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/usr/share/doc/ethtool-6/AUTHORS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…… 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1"/>
          <p:cNvSpPr>
            <a:spLocks noGrp="1"/>
          </p:cNvSpPr>
          <p:nvPr>
            <p:ph idx="1"/>
          </p:nvPr>
        </p:nvSpPr>
        <p:spPr>
          <a:xfrm>
            <a:off x="692149" y="1143000"/>
            <a:ext cx="9492085" cy="4838350"/>
          </a:xfrm>
        </p:spPr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安装或升级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 [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RPM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包文件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用法：不同选项适用于不同情况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：安装一个新的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：升级某个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软件，若原本未装，则进行安装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：更新某个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软件，若原本未装，则放弃安装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卸载指定的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 -e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>
          <a:xfrm>
            <a:off x="430212" y="115888"/>
            <a:ext cx="8763000" cy="6397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安装、升级、卸载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RPM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软件</a:t>
            </a:r>
            <a:r>
              <a:rPr kumimoji="0" lang="zh-CN" altLang="en-US" sz="32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包 </a:t>
            </a:r>
            <a:r>
              <a:rPr kumimoji="0" lang="en-US" altLang="zh-CN" sz="32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"/>
          <p:cNvSpPr>
            <a:spLocks noGrp="1"/>
          </p:cNvSpPr>
          <p:nvPr>
            <p:ph type="title"/>
          </p:nvPr>
        </p:nvSpPr>
        <p:spPr>
          <a:xfrm>
            <a:off x="600541" y="241394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安装、升级、卸载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包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779929" y="1268506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辅助选项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--force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：强制安装所指定的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--nodeps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：安装、升级或卸载软件时，忽略依赖关系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号显示安装的进度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：显示安装过程中的详细信息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2"/>
          <p:cNvSpPr>
            <a:spLocks noGrp="1"/>
          </p:cNvSpPr>
          <p:nvPr>
            <p:ph type="title"/>
          </p:nvPr>
        </p:nvSpPr>
        <p:spPr>
          <a:xfrm>
            <a:off x="569446" y="241300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安装、升级、卸载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7"/>
          <p:cNvSpPr/>
          <p:nvPr/>
        </p:nvSpPr>
        <p:spPr>
          <a:xfrm>
            <a:off x="1048871" y="3894137"/>
            <a:ext cx="8101013" cy="2160588"/>
          </a:xfrm>
          <a:prstGeom prst="roundRect">
            <a:avLst>
              <a:gd name="adj" fmla="val 881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-q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lynx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lynx-2.8.5-28.1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-e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lynx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-q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lynx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package lynx is not installed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17"/>
          <p:cNvSpPr/>
          <p:nvPr/>
        </p:nvSpPr>
        <p:spPr>
          <a:xfrm>
            <a:off x="1048871" y="1446212"/>
            <a:ext cx="8101013" cy="2322513"/>
          </a:xfrm>
          <a:prstGeom prst="roundRect">
            <a:avLst>
              <a:gd name="adj" fmla="val 889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rpm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-ivh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/media/cdrom/Server/lynx-2.8.5-28.1.el5_2.1.i386.rpm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warning: /media/cdrom/Server/lynx-2.8.5-28.1.el5_2.1.i386.rpm: Header V3 DSA signature: NOKEY, key ID 37017186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Preparing...                ########################################### [100%]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   1:lynx                   ########################################### [100%]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AutoShape 10"/>
          <p:cNvSpPr/>
          <p:nvPr/>
        </p:nvSpPr>
        <p:spPr>
          <a:xfrm>
            <a:off x="6546384" y="3606800"/>
            <a:ext cx="2232025" cy="715962"/>
          </a:xfrm>
          <a:prstGeom prst="wedgeRoundRectCallout">
            <a:avLst>
              <a:gd name="adj1" fmla="val -41963"/>
              <a:gd name="adj2" fmla="val -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lynx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软件包同时显示安装进度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4890621" y="5118100"/>
            <a:ext cx="1944688" cy="428625"/>
          </a:xfrm>
          <a:prstGeom prst="wedgeRoundRectCallout">
            <a:avLst>
              <a:gd name="adj1" fmla="val -40778"/>
              <a:gd name="adj2" fmla="val -83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卸载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lynx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663388" y="896471"/>
            <a:ext cx="8122024" cy="4105835"/>
          </a:xfrm>
        </p:spPr>
        <p:txBody>
          <a:bodyPr wrap="square" lIns="91440" tIns="45720" rIns="91440" bIns="45720" anchor="t"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安装有依赖关系的多个软件时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被依赖的软件包需要先安装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同时指定多个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包文件进行安装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卸载有依赖关系的多个软件时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依赖其他程序的软件包需要先卸载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同时指定多个软件名进行卸载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忽略依赖关系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--nodeps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选项，但可能导致软件异常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2" name="标题 2"/>
          <p:cNvSpPr>
            <a:spLocks noGrp="1"/>
          </p:cNvSpPr>
          <p:nvPr>
            <p:ph type="title"/>
          </p:nvPr>
        </p:nvSpPr>
        <p:spPr>
          <a:xfrm>
            <a:off x="484000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解决软件包依赖关系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AutoShape 3"/>
          <p:cNvSpPr/>
          <p:nvPr/>
        </p:nvSpPr>
        <p:spPr>
          <a:xfrm>
            <a:off x="4836925" y="5260976"/>
            <a:ext cx="2016125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vim-common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AutoShape 4"/>
          <p:cNvSpPr/>
          <p:nvPr/>
        </p:nvSpPr>
        <p:spPr>
          <a:xfrm>
            <a:off x="1234888" y="5260976"/>
            <a:ext cx="2016125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vim-enhanced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Text Box 6"/>
          <p:cNvSpPr txBox="1"/>
          <p:nvPr/>
        </p:nvSpPr>
        <p:spPr>
          <a:xfrm>
            <a:off x="3587563" y="5211763"/>
            <a:ext cx="863600" cy="366713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 anchor="ctr" anchorCtr="1"/>
          <a:lstStyle/>
          <a:p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依赖于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46" name="Line 12"/>
          <p:cNvSpPr/>
          <p:nvPr/>
        </p:nvSpPr>
        <p:spPr>
          <a:xfrm>
            <a:off x="3468500" y="5572126"/>
            <a:ext cx="1150938" cy="0"/>
          </a:xfrm>
          <a:prstGeom prst="line">
            <a:avLst/>
          </a:prstGeom>
          <a:ln w="60325" cap="flat" cmpd="dbl">
            <a:solidFill>
              <a:srgbClr val="4BACC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609600" y="645952"/>
            <a:ext cx="8670925" cy="5914091"/>
          </a:xfr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1.光盘挂</a:t>
            </a:r>
            <a:r>
              <a:rPr lang="zh-CN" altLang="en-US" sz="20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载</a:t>
            </a:r>
            <a:endParaRPr lang="en-US" altLang="zh-CN" sz="2000" strike="noStrike" noProof="1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lnSpc>
                <a:spcPct val="120000"/>
              </a:lnSpc>
              <a:spcBef>
                <a:spcPts val="600"/>
              </a:spcBef>
            </a:pPr>
            <a:r>
              <a:rPr lang="en-US" altLang="zh-CN" sz="17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mkdir /mnt/cdrom  </a:t>
            </a:r>
            <a:endParaRPr lang="zh-CN" altLang="en-US" sz="17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71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mount /dev/cdrom </a:t>
            </a:r>
            <a:r>
              <a:rPr lang="en-US" altLang="zh-CN" sz="171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/mnt/cdrom</a:t>
            </a:r>
            <a:endParaRPr lang="en-US" altLang="zh-CN" sz="171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z="233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2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.关闭网络</a:t>
            </a:r>
            <a:r>
              <a:rPr lang="en-US" altLang="zh-CN" sz="22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</a:t>
            </a:r>
            <a:r>
              <a:rPr lang="zh-CN" altLang="en-US" sz="22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</a:t>
            </a:r>
            <a:endParaRPr lang="zh-CN" altLang="en-US" sz="233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71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cd /etc/yum.repos.d/</a:t>
            </a:r>
            <a:endParaRPr lang="zh-CN" altLang="en-US" sz="171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71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mv CentOS-Base.repo CentOS-Base.repo.bak</a:t>
            </a:r>
            <a:endParaRPr lang="zh-CN" altLang="en-US" sz="171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3.修改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源为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光盘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9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</a:t>
            </a:r>
            <a:r>
              <a:rPr lang="zh-CN" altLang="en-US" sz="171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CentOS-Media.repo</a:t>
            </a:r>
            <a:endParaRPr lang="zh-CN" altLang="en-US" sz="171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[c</a:t>
            </a:r>
            <a:r>
              <a:rPr lang="en-US" altLang="zh-CN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-media]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name=CentOS-$releasever - Media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baseurl=file</a:t>
            </a:r>
            <a:r>
              <a:rPr lang="zh-CN" altLang="en-US" sz="142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:///</a:t>
            </a:r>
            <a:r>
              <a:rPr lang="en-US" altLang="zh-CN" sz="142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mnt/cdrom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#光盘挂载的目的地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gpgcheck=0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#去官方更新签名关闭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enabled=1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#开启本光盘源</a:t>
            </a:r>
            <a:endParaRPr lang="zh-CN" altLang="en-US" sz="1425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fontAlgn="base" latinLnBrk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None/>
            </a:pPr>
            <a:r>
              <a:rPr lang="zh-CN" altLang="en-US" sz="1425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gpgkey=file:///</a:t>
            </a:r>
            <a:r>
              <a:rPr lang="zh-CN" altLang="en-US" sz="142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etc/pki/rpm-gpg/RPM-GPG-KEY-CentOS-</a:t>
            </a:r>
            <a:r>
              <a:rPr lang="en-US" altLang="zh-CN" sz="1425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lang="en-US" altLang="zh-CN" sz="1425" strike="noStrike" noProof="1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90" name="标题 2"/>
          <p:cNvSpPr>
            <a:spLocks noGrp="1"/>
          </p:cNvSpPr>
          <p:nvPr>
            <p:ph type="title"/>
          </p:nvPr>
        </p:nvSpPr>
        <p:spPr>
          <a:xfrm>
            <a:off x="393700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600635" y="1084730"/>
            <a:ext cx="8670925" cy="5325036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1.查询</a:t>
            </a:r>
            <a:endParaRPr lang="zh-CN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 list</a:t>
            </a:r>
            <a:endParaRPr lang="en-US" altLang="zh-CN" sz="18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 </a:t>
            </a:r>
            <a:r>
              <a:rPr lang="en-US" altLang="zh-CN" sz="18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search </a:t>
            </a:r>
            <a:r>
              <a:rPr lang="zh-CN" altLang="en-US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</a:t>
            </a:r>
            <a:r>
              <a:rPr lang="zh-CN" altLang="en-US" sz="18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</a:t>
            </a:r>
            <a:endParaRPr lang="en-US" altLang="zh-CN" sz="1800" strike="noStrike" noProof="1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zh-CN" altLang="en-US" sz="18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</a:t>
            </a:r>
            <a:endParaRPr lang="zh-CN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 -y install </a:t>
            </a:r>
            <a:r>
              <a:rPr lang="zh-CN" altLang="en-US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</a:t>
            </a:r>
            <a:r>
              <a:rPr lang="zh-CN" altLang="en-US" sz="18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</a:t>
            </a:r>
            <a:endParaRPr lang="en-US" altLang="zh-CN" sz="1800" strike="noStrike" noProof="1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zh-CN" altLang="en-US" sz="18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lang="zh-CN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升级</a:t>
            </a:r>
            <a:endParaRPr lang="zh-CN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yum -y update 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包</a:t>
            </a:r>
            <a:r>
              <a:rPr lang="zh-CN" altLang="en-US" sz="20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名</a:t>
            </a:r>
            <a:endParaRPr lang="en-US" altLang="zh-CN" sz="2000" strike="noStrike" noProof="1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</a:t>
            </a: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卸载</a:t>
            </a:r>
            <a:endParaRPr lang="zh-CN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 fontAlgn="base" latinLnBrk="0">
              <a:lnSpc>
                <a:spcPct val="8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yum -y remove 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包</a:t>
            </a:r>
            <a:r>
              <a:rPr lang="zh-CN" altLang="en-US" sz="2000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名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384735" y="331041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726141" y="1447707"/>
            <a:ext cx="8501063" cy="4248150"/>
          </a:xfrm>
        </p:spPr>
        <p:txBody>
          <a:bodyPr vert="horz" wrap="square" lIns="91440" tIns="45720" rIns="91440" bIns="45720" anchor="t"/>
          <a:lstStyle/>
          <a:p>
            <a:pPr fontAlgn="base"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装Apache 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 install httpd httpd-devel 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安装完成后，用systemctl start httpd 启动apache 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设为开机启动:systemctl enable httpd.service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fontAlgn="base"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装php 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 install php php-mysql php-common php-gd php-mbstring php-mcrypt php-devel php-xml 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systemctl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start httpd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fontAlgn="base">
              <a:spcBef>
                <a:spcPts val="475"/>
              </a:spcBef>
              <a:buFont typeface="Wingdings" panose="05000000000000000000" pitchFamily="2" charset="2"/>
              <a:buNone/>
            </a:pPr>
            <a:endParaRPr lang="zh-CN" altLang="en-US" strike="noStrike" noProof="1">
              <a:latin typeface="+mn-lt"/>
              <a:ea typeface="+mn-ea"/>
            </a:endParaRPr>
          </a:p>
        </p:txBody>
      </p:sp>
      <p:sp>
        <p:nvSpPr>
          <p:cNvPr id="39938" name="标题 2"/>
          <p:cNvSpPr>
            <a:spLocks noGrp="1"/>
          </p:cNvSpPr>
          <p:nvPr>
            <p:ph type="title"/>
          </p:nvPr>
        </p:nvSpPr>
        <p:spPr>
          <a:xfrm>
            <a:off x="510241" y="295182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49923" y="101854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66700" marR="0" lvl="1" indent="-26670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altLang="zh-CN" sz="2800" strike="noStrike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RPM</a:t>
            </a:r>
            <a:r>
              <a:rPr lang="zh-CN" altLang="en-US" sz="2800" strike="noStrike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 </a:t>
            </a:r>
            <a:endParaRPr lang="zh-CN" altLang="en-US" sz="2800" strike="noStrike" noProof="0" dirty="0" smtClean="0">
              <a:ln>
                <a:noFill/>
              </a:ln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6700" marR="0" lvl="1" indent="-26670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altLang="zh-CN" sz="2800" strike="noStrike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YUM</a:t>
            </a:r>
            <a:r>
              <a:rPr lang="zh-CN" altLang="en-US" sz="2800" strike="noStrike" noProof="0" dirty="0" smtClean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在线安装</a:t>
            </a:r>
            <a:endParaRPr lang="zh-CN" altLang="en-US" sz="2800" strike="noStrike" noProof="0" dirty="0" smtClean="0">
              <a:ln>
                <a:noFill/>
              </a:ln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66700" marR="0" lvl="1" indent="-26670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源码编译安装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66700" marR="0" lvl="1" indent="-26670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66700" marR="0" lvl="1" indent="-26670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1" indent="0" algn="l" defTabSz="914400" rtl="0" eaLnBrk="0" fontAlgn="base" latinLnBrk="0" hangingPunct="0">
              <a:lnSpc>
                <a:spcPts val="3000"/>
              </a:lnSpc>
              <a:spcBef>
                <a:spcPts val="6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88620" y="6762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xfrm>
            <a:off x="546735" y="237490"/>
            <a:ext cx="8636000" cy="6532245"/>
          </a:xfrm>
        </p:spPr>
        <p:txBody>
          <a:bodyPr wrap="square" lIns="91440" tIns="45720" rIns="91440" bIns="45720" anchor="t">
            <a:normAutofit/>
          </a:bodyPr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装mysql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yum install mysql mysql-server mysql-devel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会发现安装mysql和mysql-devel都成功，但是安装mysql-server失败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原因是CentOS 7 版本将MySQL数据库软件从默认的程序列表中移除，用mariadb代替了，MariaDB完全兼容MySQL，MariaDB的目的是完全兼容MySQL，包括API和命令行，使之能轻松成为MySQL的代替品。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所以可以安装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mariadb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来替代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yum install mariadb-server mariadb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systemctl start mariadb  #启动MariaDB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systemctl enable mariadb  #设置开机启动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 -u root -p 就可以登录了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>
              <a:lnSpc>
                <a:spcPct val="12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只不过提示符为：MariaDB [(none)]&gt;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2">
              <a:spcBef>
                <a:spcPts val="675"/>
              </a:spcBef>
              <a:buFont typeface="Wingdings" panose="05000000000000000000" pitchFamily="2" charset="2"/>
            </a:pP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xfrm>
            <a:off x="546735" y="254635"/>
            <a:ext cx="10812780" cy="6342380"/>
          </a:xfrm>
        </p:spPr>
        <p:txBody>
          <a:bodyPr wrap="square" lIns="91440" tIns="45720" rIns="91440" bIns="45720" anchor="t">
            <a:normAutofit/>
          </a:bodyPr>
          <a:lstStyle/>
          <a:p>
            <a:pPr lvl="1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如果你必须要安装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mysql,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则需要从官网下载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yum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源并安装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wget http://dev.mysql.com/get/mysql-community-release-el7-5.noarch.rpm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rpm -ivh mysql-community-release-el7-5.noarch.rpm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然后就可以通过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yum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yum install mysql-community-server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2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systemctl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start mysqld 启动mysql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systemctl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enable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mysqld </a:t>
            </a:r>
            <a:r>
              <a:rPr lang="zh-CN" altLang="en-US" sz="166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设为开机启动 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设置mysql密码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mysql&gt;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 set password for 'root'@'localhost' =password('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123456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');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允许远程登录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&gt;GRANT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 PRIVILEGES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*.*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 '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'@'%' IDENTIFIED BY '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123456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 WITH GRANT OPTION;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latinLnBrk="0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mysql&gt;FLUSH PRIVILEGES;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675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2">
              <a:spcBef>
                <a:spcPts val="675"/>
              </a:spcBef>
              <a:buFont typeface="Wingdings" panose="05000000000000000000" pitchFamily="2" charset="2"/>
            </a:pP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1"/>
          <p:cNvSpPr>
            <a:spLocks noGrp="1"/>
          </p:cNvSpPr>
          <p:nvPr>
            <p:ph idx="1"/>
          </p:nvPr>
        </p:nvSpPr>
        <p:spPr>
          <a:xfrm>
            <a:off x="735106" y="1143000"/>
            <a:ext cx="8501062" cy="5143500"/>
          </a:xfrm>
        </p:spPr>
        <p:txBody>
          <a:bodyPr wrap="square" lIns="91440" tIns="45720" rIns="91440" bIns="45720" anchor="t"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使用源代码安装软件的优点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获得最新的软件版本，及时修复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根据用户需要，灵活定制软件功能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应用场合举例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lvl="1" indent="-457200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安装较新版本的应用程序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自由软件的最新版本大都以源码的形式最先发布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前安装的程序无法满足需要时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编译安装可由用户自行修改、定制功能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需要为应用程序添加新的功能时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用户可以重新配置、自由修改源代码，加入新的功能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6" name="标题 2"/>
          <p:cNvSpPr>
            <a:spLocks noGrp="1"/>
          </p:cNvSpPr>
          <p:nvPr>
            <p:ph type="title"/>
          </p:nvPr>
        </p:nvSpPr>
        <p:spPr>
          <a:xfrm>
            <a:off x="555718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源代码编译概述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1"/>
          <p:cNvSpPr>
            <a:spLocks noGrp="1"/>
          </p:cNvSpPr>
          <p:nvPr>
            <p:ph idx="1"/>
          </p:nvPr>
        </p:nvSpPr>
        <p:spPr>
          <a:xfrm>
            <a:off x="645459" y="1143000"/>
            <a:ext cx="8501062" cy="5143500"/>
          </a:xfrm>
        </p:spPr>
        <p:txBody>
          <a:bodyPr wrap="square" lIns="91440" tIns="45720" rIns="91440" bIns="45720" anchor="t">
            <a:normAutofit fontScale="92500" lnSpcReduction="10000"/>
          </a:bodyPr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Tarball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封包：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.tar.gz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.tar.bz2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格式居多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软件素材参考：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sourceforge.net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   zcvf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.tar.gz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需要打包的目录或文件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   jcvf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.tar.bz2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需要打包的目录或文件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解包：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 zxvf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.tar.gz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 jxvf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.tar.bz2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75"/>
              </a:spcBef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语言编译环境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75"/>
              </a:spcBef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yum install gcc gcc-c++ </a:t>
            </a:r>
            <a:endParaRPr lang="en-US" altLang="zh-CN" smtClean="0"/>
          </a:p>
          <a:p>
            <a:pPr lvl="1">
              <a:spcBef>
                <a:spcPts val="675"/>
              </a:spcBef>
            </a:pPr>
            <a:endParaRPr lang="en-US" altLang="zh-CN" smtClean="0"/>
          </a:p>
          <a:p>
            <a:pPr lvl="1">
              <a:spcBef>
                <a:spcPts val="675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4" name="标题 2"/>
          <p:cNvSpPr>
            <a:spLocks noGrp="1"/>
          </p:cNvSpPr>
          <p:nvPr>
            <p:ph type="title"/>
          </p:nvPr>
        </p:nvSpPr>
        <p:spPr>
          <a:xfrm>
            <a:off x="466071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编译安装源代码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包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699247" y="114300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确认源代码编译环境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需安装支持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C/C++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程序语言的 编译器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gcc-4.1.1-52.el5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gcc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-4.1.1-52.el5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make-3.81-1.1.i386 ……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6082" name="标题 2"/>
          <p:cNvSpPr>
            <a:spLocks noGrp="1"/>
          </p:cNvSpPr>
          <p:nvPr>
            <p:ph type="title"/>
          </p:nvPr>
        </p:nvSpPr>
        <p:spPr>
          <a:xfrm>
            <a:off x="519859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编译安装源代码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包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7"/>
          <p:cNvSpPr/>
          <p:nvPr/>
        </p:nvSpPr>
        <p:spPr>
          <a:xfrm>
            <a:off x="999284" y="2973388"/>
            <a:ext cx="8101013" cy="3241675"/>
          </a:xfrm>
          <a:prstGeom prst="roundRect">
            <a:avLst>
              <a:gd name="adj" fmla="val 51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gcc --version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gcc (GCC) 4.1.1 20070105 (Red Hat 4.1.1-52)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Copyright (C) 2006 Free Software Foundation, Inc.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本程序是自由软件；请参看源代码的版权声明。本软件没有任何担保；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包括没有适销性和某一专用目的下的适用性担保。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g++ --version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g++ (GCC) 4.1.1 20070105 (Red Hat 4.1.1-52)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2"/>
          <p:cNvSpPr>
            <a:spLocks noGrp="1"/>
          </p:cNvSpPr>
          <p:nvPr>
            <p:ph type="title"/>
          </p:nvPr>
        </p:nvSpPr>
        <p:spPr>
          <a:xfrm>
            <a:off x="591671" y="25035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编译安装过程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309" y="1563220"/>
            <a:ext cx="2468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下载源代码安装包文件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AutoShape 17"/>
          <p:cNvSpPr/>
          <p:nvPr/>
        </p:nvSpPr>
        <p:spPr>
          <a:xfrm>
            <a:off x="4200059" y="1450508"/>
            <a:ext cx="4857750" cy="755650"/>
          </a:xfrm>
          <a:prstGeom prst="roundRect">
            <a:avLst>
              <a:gd name="adj" fmla="val 163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tar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解包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用途：解压并释放源代码包到指定的目录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17"/>
          <p:cNvSpPr/>
          <p:nvPr/>
        </p:nvSpPr>
        <p:spPr>
          <a:xfrm>
            <a:off x="3271371" y="2736383"/>
            <a:ext cx="4857750" cy="755650"/>
          </a:xfrm>
          <a:prstGeom prst="roundRect">
            <a:avLst>
              <a:gd name="adj" fmla="val 163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./configure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配置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用途：设置安装目录、安装模块等选项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17"/>
          <p:cNvSpPr/>
          <p:nvPr/>
        </p:nvSpPr>
        <p:spPr>
          <a:xfrm>
            <a:off x="2342684" y="4022258"/>
            <a:ext cx="4857750" cy="785812"/>
          </a:xfrm>
          <a:prstGeom prst="roundRect">
            <a:avLst>
              <a:gd name="adj" fmla="val 163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make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编译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用途：生成可执行的二进制文件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17"/>
          <p:cNvSpPr/>
          <p:nvPr/>
        </p:nvSpPr>
        <p:spPr>
          <a:xfrm>
            <a:off x="1413996" y="5397033"/>
            <a:ext cx="5000625" cy="785812"/>
          </a:xfrm>
          <a:prstGeom prst="roundRect">
            <a:avLst>
              <a:gd name="adj" fmla="val 163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步骤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make install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安装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用途：复制二进制文件到系统，配置应用环境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8309" y="5571658"/>
            <a:ext cx="25638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测试及应用、维护软件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71059" y="1920408"/>
            <a:ext cx="3429000" cy="1587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直接箭头连接符 21"/>
          <p:cNvCxnSpPr/>
          <p:nvPr/>
        </p:nvCxnSpPr>
        <p:spPr>
          <a:xfrm>
            <a:off x="6414621" y="5941545"/>
            <a:ext cx="3000375" cy="1588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直接箭头连接符 23"/>
          <p:cNvCxnSpPr/>
          <p:nvPr/>
        </p:nvCxnSpPr>
        <p:spPr>
          <a:xfrm rot="-10800000" flipV="1">
            <a:off x="5557371" y="2206158"/>
            <a:ext cx="1214438" cy="500062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直接箭头连接符 25"/>
          <p:cNvCxnSpPr/>
          <p:nvPr/>
        </p:nvCxnSpPr>
        <p:spPr>
          <a:xfrm rot="-10800000" flipV="1">
            <a:off x="4200059" y="3492033"/>
            <a:ext cx="1071562" cy="500062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直接箭头连接符 27"/>
          <p:cNvCxnSpPr/>
          <p:nvPr/>
        </p:nvCxnSpPr>
        <p:spPr>
          <a:xfrm rot="-10800000" flipV="1">
            <a:off x="3057059" y="4857283"/>
            <a:ext cx="1071562" cy="500062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 bldLvl="0" animBg="1"/>
      <p:bldP spid="10" grpId="0" bldLvl="0" animBg="1"/>
      <p:bldP spid="11" grpId="0" bldLvl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1"/>
          <p:cNvSpPr>
            <a:spLocks noGrp="1"/>
          </p:cNvSpPr>
          <p:nvPr>
            <p:ph idx="1"/>
          </p:nvPr>
        </p:nvSpPr>
        <p:spPr>
          <a:xfrm>
            <a:off x="655638" y="11430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习惯上将软件包释放到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/usr/src/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解包后的源代码文件位置：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/usr/src/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78" name="标题 2"/>
          <p:cNvSpPr>
            <a:spLocks noGrp="1"/>
          </p:cNvSpPr>
          <p:nvPr>
            <p:ph type="title"/>
          </p:nvPr>
        </p:nvSpPr>
        <p:spPr>
          <a:xfrm>
            <a:off x="476250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编译安装基本过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238865" y="3867764"/>
            <a:ext cx="10357822" cy="1408912"/>
          </a:xfrm>
          <a:prstGeom prst="roundRect">
            <a:avLst>
              <a:gd name="adj" fmla="val 636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  <a:effectLst/>
        </p:spPr>
        <p:txBody>
          <a:bodyPr/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root@localhost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~]# </a:t>
            </a:r>
            <a:r>
              <a:rPr lang="en-US" altLang="zh-CN" b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wget</a:t>
            </a:r>
            <a:r>
              <a:rPr lang="en-US" altLang="zh-CN" b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http://tuxera.com/opensource/ntfs-3g_ntfsprogs-2013.1.13.tgz                                        --no-check-certificate</a:t>
            </a:r>
            <a:endParaRPr lang="en-US" altLang="zh-CN" b="1" smtClean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defRPr/>
            </a:pP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[root@localhost ~]# </a:t>
            </a:r>
            <a:r>
              <a:rPr lang="en-US" altLang="zh-CN" b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tar </a:t>
            </a:r>
            <a:r>
              <a:rPr lang="en-US" altLang="zh-CN" b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zxvf  ntfs-3g_ntfsprogs-2013.1.13.tgz  </a:t>
            </a:r>
            <a:r>
              <a:rPr lang="en-US" altLang="zh-CN" b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-C </a:t>
            </a:r>
            <a:r>
              <a:rPr lang="en-US" altLang="zh-CN" b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/usr/src/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9516039" y="4380271"/>
            <a:ext cx="2675961" cy="715962"/>
          </a:xfrm>
          <a:prstGeom prst="wedgeRoundRectCallout">
            <a:avLst>
              <a:gd name="adj1" fmla="val -60893"/>
              <a:gd name="adj2" fmla="val 155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解压源代码包，并指定释放目录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10"/>
          <p:cNvSpPr/>
          <p:nvPr/>
        </p:nvSpPr>
        <p:spPr>
          <a:xfrm>
            <a:off x="7562804" y="3204593"/>
            <a:ext cx="1676446" cy="494951"/>
          </a:xfrm>
          <a:prstGeom prst="wedgeRoundRectCallout">
            <a:avLst>
              <a:gd name="adj1" fmla="val -61833"/>
              <a:gd name="adj2" fmla="val 764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下载源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代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码</a:t>
            </a:r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包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内容占位符 1"/>
          <p:cNvSpPr>
            <a:spLocks noGrp="1"/>
          </p:cNvSpPr>
          <p:nvPr>
            <p:ph idx="1"/>
          </p:nvPr>
        </p:nvSpPr>
        <p:spPr>
          <a:xfrm>
            <a:off x="661988" y="104775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使用源码目录中的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./configure --help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可以查看帮助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典型的配置选项：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--prefix=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软件安装目录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2226" name="标题 2"/>
          <p:cNvSpPr>
            <a:spLocks noGrp="1"/>
          </p:cNvSpPr>
          <p:nvPr>
            <p:ph type="title"/>
          </p:nvPr>
        </p:nvSpPr>
        <p:spPr>
          <a:xfrm>
            <a:off x="482600" y="1635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编译安装基本过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7"/>
          <p:cNvSpPr/>
          <p:nvPr/>
        </p:nvSpPr>
        <p:spPr>
          <a:xfrm>
            <a:off x="962025" y="3394076"/>
            <a:ext cx="8101013" cy="545536"/>
          </a:xfrm>
          <a:prstGeom prst="roundRect">
            <a:avLst>
              <a:gd name="adj" fmla="val 1099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[root@localhost ~]# </a:t>
            </a:r>
            <a:r>
              <a:rPr lang="en-US" altLang="zh-CN" b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cd ntfs-3g_ntfsprogs-2013.1.13/</a:t>
            </a:r>
            <a:endParaRPr lang="zh-CN" altLang="en-US" b="1" smtClean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AutoShape 10"/>
          <p:cNvSpPr/>
          <p:nvPr/>
        </p:nvSpPr>
        <p:spPr>
          <a:xfrm>
            <a:off x="4805363" y="2901950"/>
            <a:ext cx="2571750" cy="428625"/>
          </a:xfrm>
          <a:prstGeom prst="wedgeRoundRectCallout">
            <a:avLst>
              <a:gd name="adj1" fmla="val -46481"/>
              <a:gd name="adj2" fmla="val 957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切换到源代码所在目录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17"/>
          <p:cNvSpPr/>
          <p:nvPr/>
        </p:nvSpPr>
        <p:spPr>
          <a:xfrm>
            <a:off x="962025" y="4264352"/>
            <a:ext cx="8101013" cy="581114"/>
          </a:xfrm>
          <a:prstGeom prst="roundRect">
            <a:avLst>
              <a:gd name="adj" fmla="val 1663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zhcon-0.2.5]#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./configure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--prefix</a:t>
            </a:r>
            <a:r>
              <a:rPr lang="en-US" altLang="zh-CN" b="1">
                <a:solidFill>
                  <a:schemeClr val="tx2"/>
                </a:solidFill>
                <a:latin typeface="Arial" panose="020B0604020202020204" pitchFamily="34" charset="0"/>
              </a:rPr>
              <a:t>=/</a:t>
            </a:r>
            <a:r>
              <a:rPr lang="en-US" altLang="zh-CN" b="1" smtClean="0">
                <a:solidFill>
                  <a:schemeClr val="tx2"/>
                </a:solidFill>
                <a:latin typeface="Arial" panose="020B0604020202020204" pitchFamily="34" charset="0"/>
              </a:rPr>
              <a:t>usr/local/</a:t>
            </a:r>
            <a:r>
              <a:rPr lang="en-US" altLang="zh-CN" b="1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ntfs-3g 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1" name="AutoShape 10"/>
          <p:cNvSpPr/>
          <p:nvPr/>
        </p:nvSpPr>
        <p:spPr>
          <a:xfrm>
            <a:off x="5446297" y="5062538"/>
            <a:ext cx="2357437" cy="717550"/>
          </a:xfrm>
          <a:prstGeom prst="wedgeRoundRectCallout">
            <a:avLst>
              <a:gd name="adj1" fmla="val -44176"/>
              <a:gd name="adj2" fmla="val -994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若不指定任何配置选项，将采用默认值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1"/>
          <p:cNvSpPr>
            <a:spLocks noGrp="1"/>
          </p:cNvSpPr>
          <p:nvPr>
            <p:ph idx="1"/>
          </p:nvPr>
        </p:nvSpPr>
        <p:spPr>
          <a:xfrm>
            <a:off x="860612" y="1250577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install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3250" name="标题 2"/>
          <p:cNvSpPr>
            <a:spLocks noGrp="1"/>
          </p:cNvSpPr>
          <p:nvPr>
            <p:ph type="title"/>
          </p:nvPr>
        </p:nvSpPr>
        <p:spPr>
          <a:xfrm>
            <a:off x="681224" y="223465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编译安装基本过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程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7"/>
          <p:cNvSpPr/>
          <p:nvPr/>
        </p:nvSpPr>
        <p:spPr>
          <a:xfrm>
            <a:off x="1160649" y="3528640"/>
            <a:ext cx="8101013" cy="936625"/>
          </a:xfrm>
          <a:prstGeom prst="roundRect">
            <a:avLst>
              <a:gd name="adj" fmla="val 1728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lvl="3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zhcon-0.2.5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]# </a:t>
            </a:r>
            <a:r>
              <a:rPr lang="en-US" altLang="zh-CN" b="1" smtClean="0">
                <a:solidFill>
                  <a:srgbClr val="FF3300"/>
                </a:solidFill>
                <a:latin typeface="Arial" panose="020B0604020202020204" pitchFamily="34" charset="0"/>
              </a:rPr>
              <a:t>make</a:t>
            </a:r>
            <a:endParaRPr lang="en-US" altLang="zh-CN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zhcon-0.2.5]#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make </a:t>
            </a:r>
            <a:r>
              <a:rPr lang="en-US" altLang="zh-CN" b="1" smtClean="0">
                <a:solidFill>
                  <a:srgbClr val="FF0000"/>
                </a:solidFill>
                <a:latin typeface="Arial" panose="020B0604020202020204" pitchFamily="34" charset="0"/>
              </a:rPr>
              <a:t>install</a:t>
            </a:r>
            <a:endParaRPr lang="en-US" altLang="zh-CN" b="1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AutoShape 17"/>
          <p:cNvSpPr/>
          <p:nvPr/>
        </p:nvSpPr>
        <p:spPr>
          <a:xfrm>
            <a:off x="1160649" y="4910502"/>
            <a:ext cx="8101013" cy="1054069"/>
          </a:xfrm>
          <a:prstGeom prst="roundRect">
            <a:avLst>
              <a:gd name="adj" fmla="val 1728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lvl="3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//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测试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安装成功之后就可以使用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ntfs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文件系统来挂载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u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盘了</a:t>
            </a:r>
            <a:endParaRPr lang="en-US" altLang="zh-CN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lvl="3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[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root@localhost zhcon-0.2.5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]#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 -t  ntfs-3g  /dev/sdb1 /media/</a:t>
            </a:r>
            <a:endParaRPr lang="en-US" altLang="zh-CN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使用一键安装包搭建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lnmp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yum</a:t>
            </a:r>
            <a:r>
              <a:rPr lang="zh-CN" altLang="en-US" smtClean="0"/>
              <a:t>支持</a:t>
            </a:r>
            <a:endParaRPr lang="zh-CN" altLang="en-US" smtClean="0"/>
          </a:p>
          <a:p>
            <a:r>
              <a:rPr lang="zh-CN" altLang="en-US" smtClean="0"/>
              <a:t>编译环境支持 </a:t>
            </a:r>
            <a:r>
              <a:rPr lang="en-US" altLang="zh-CN" smtClean="0"/>
              <a:t>gcc </a:t>
            </a:r>
            <a:endParaRPr lang="zh-CN" altLang="en-US" smtClean="0"/>
          </a:p>
          <a:p>
            <a:r>
              <a:rPr lang="zh-CN" altLang="en-US" smtClean="0"/>
              <a:t>下载一键安装包</a:t>
            </a:r>
            <a:endParaRPr lang="en-US" altLang="zh-CN" smtClean="0"/>
          </a:p>
          <a:p>
            <a:pPr lvl="1"/>
            <a:r>
              <a:rPr lang="en-US" altLang="zh-CN" smtClean="0"/>
              <a:t>https://lnmp.org/</a:t>
            </a:r>
            <a:endParaRPr lang="en-US" altLang="zh-CN" smtClean="0"/>
          </a:p>
          <a:p>
            <a:pPr lvl="1"/>
            <a:r>
              <a:rPr lang="en-US" altLang="zh-CN" smtClean="0"/>
              <a:t>git clone </a:t>
            </a:r>
            <a:r>
              <a:rPr lang="en-US" altLang="zh-CN" smtClean="0">
                <a:hlinkClick r:id="rId1"/>
              </a:rPr>
              <a:t>https://github.com/licess/lnmp.git</a:t>
            </a:r>
            <a:endParaRPr lang="en-US" altLang="zh-CN" smtClean="0"/>
          </a:p>
          <a:p>
            <a:pPr lvl="1"/>
            <a:r>
              <a:rPr lang="en-US" altLang="zh-CN" b="1" smtClean="0"/>
              <a:t>wget -c http://soft.vpser.net/lnmp/lnmp1.5.tar.gz</a:t>
            </a:r>
            <a:endParaRPr lang="en-US" altLang="zh-CN" b="1" smtClean="0"/>
          </a:p>
          <a:p>
            <a:r>
              <a:rPr lang="zh-CN" altLang="en-US" smtClean="0"/>
              <a:t>一键安装</a:t>
            </a:r>
            <a:endParaRPr lang="en-US" altLang="zh-CN" smtClean="0"/>
          </a:p>
          <a:p>
            <a:pPr lvl="1"/>
            <a:r>
              <a:rPr lang="en-US" altLang="zh-CN" b="1" smtClean="0"/>
              <a:t> ./install.sh lnmp</a:t>
            </a:r>
            <a:endParaRPr lang="en-US" altLang="zh-CN" b="1" smtClean="0"/>
          </a:p>
          <a:p>
            <a:pPr lvl="1"/>
            <a:r>
              <a:rPr lang="en-US" altLang="zh-CN" b="1" smtClean="0"/>
              <a:t> ./install.sh lamp</a:t>
            </a:r>
            <a:endParaRPr lang="en-US" altLang="zh-CN" b="1" smtClean="0"/>
          </a:p>
          <a:p>
            <a:pPr lvl="1"/>
            <a:endParaRPr lang="en-US" altLang="zh-CN" b="1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1"/>
          <p:cNvSpPr>
            <a:spLocks noGrp="1"/>
          </p:cNvSpPr>
          <p:nvPr>
            <p:ph idx="1"/>
          </p:nvPr>
        </p:nvSpPr>
        <p:spPr>
          <a:xfrm>
            <a:off x="808038" y="11525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应用程序与系统命令的关系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系统命令：一般在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应用程序：通常在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/usr/bin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/usr/sbin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系统命令：完成对系统的基本管理工作，例如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应用程序：完成相对独立的其他辅助任务，例如网页浏览器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charset="0"/>
              <a:buChar char="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标题 2"/>
          <p:cNvSpPr>
            <a:spLocks noGrp="1"/>
          </p:cNvSpPr>
          <p:nvPr>
            <p:ph type="title"/>
          </p:nvPr>
        </p:nvSpPr>
        <p:spPr>
          <a:xfrm>
            <a:off x="628650" y="1254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础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801688" y="3536950"/>
            <a:ext cx="8501063" cy="278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ts val="4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适用环境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系统命令：一般只在字符操作界面中运行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应用程序：根据实际需要，有些程序可在图形界面中运行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ts val="4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运行格式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系统命令：一般包括命令字、命令选项和命令参数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应用程序：通常没有固定的执行格式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虚拟主机配置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lnmp</a:t>
            </a:r>
            <a:r>
              <a:rPr lang="zh-CN" altLang="en-US" smtClean="0"/>
              <a:t>一键安装包的配置</a:t>
            </a:r>
            <a:endParaRPr lang="en-US" altLang="zh-CN" smtClean="0"/>
          </a:p>
          <a:p>
            <a:pPr lvl="1"/>
            <a:r>
              <a:rPr lang="en-US" altLang="zh-CN" b="1" smtClean="0"/>
              <a:t>lnmp vhost add</a:t>
            </a:r>
            <a:r>
              <a:rPr lang="en-US" altLang="zh-CN" smtClean="0"/>
              <a:t> </a:t>
            </a:r>
            <a:endParaRPr lang="en-US" altLang="zh-CN" smtClean="0"/>
          </a:p>
          <a:p>
            <a:pPr lvl="1"/>
            <a:r>
              <a:rPr lang="zh-CN" altLang="en-US" smtClean="0"/>
              <a:t>按提示进行配置</a:t>
            </a:r>
            <a:endParaRPr lang="en-US" altLang="zh-CN" smtClean="0"/>
          </a:p>
          <a:p>
            <a:r>
              <a:rPr lang="en-US" altLang="zh-CN" smtClean="0"/>
              <a:t>/usr/local/nginx/conf/vhost</a:t>
            </a:r>
            <a:r>
              <a:rPr lang="zh-CN" altLang="en-US" smtClean="0"/>
              <a:t>目录下创建</a:t>
            </a:r>
            <a:endParaRPr lang="en-US" altLang="zh-CN" smtClean="0"/>
          </a:p>
          <a:p>
            <a:pPr lvl="1"/>
            <a:r>
              <a:rPr lang="en-US" altLang="zh-CN" smtClean="0"/>
              <a:t>www.one.com.conf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server {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listen 80;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server_name www.one.com;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location / {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index index.html index.php;</a:t>
            </a: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root /home/www/one/;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}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}</a:t>
            </a:r>
            <a:endParaRPr lang="en-US" altLang="zh-CN" smtClean="0"/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相关命令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开启</a:t>
            </a:r>
            <a:endParaRPr lang="en-US" altLang="zh-CN" smtClean="0"/>
          </a:p>
          <a:p>
            <a:pPr lvl="1"/>
            <a:r>
              <a:rPr lang="en-US" altLang="zh-CN" smtClean="0"/>
              <a:t>nginx -c /usr/local/nginx/conf/nginx.conf</a:t>
            </a:r>
            <a:endParaRPr lang="en-US" altLang="zh-CN" smtClean="0"/>
          </a:p>
          <a:p>
            <a:r>
              <a:rPr lang="zh-CN" altLang="en-US" smtClean="0"/>
              <a:t>关闭</a:t>
            </a:r>
            <a:endParaRPr lang="en-US" altLang="zh-CN" smtClean="0"/>
          </a:p>
          <a:p>
            <a:pPr lvl="1"/>
            <a:r>
              <a:rPr lang="en-US" altLang="zh-CN" smtClean="0"/>
              <a:t>nginx -s stop</a:t>
            </a:r>
            <a:endParaRPr lang="en-US" altLang="zh-CN" smtClean="0"/>
          </a:p>
          <a:p>
            <a:r>
              <a:rPr lang="zh-CN" altLang="en-US" smtClean="0"/>
              <a:t>重载配置文件</a:t>
            </a:r>
            <a:endParaRPr lang="en-US" altLang="zh-CN" smtClean="0"/>
          </a:p>
          <a:p>
            <a:pPr lvl="1"/>
            <a:r>
              <a:rPr lang="en-US" altLang="zh-CN" smtClean="0"/>
              <a:t>nginx -s reload</a:t>
            </a:r>
            <a:endParaRPr lang="en-US" altLang="zh-CN" smtClean="0"/>
          </a:p>
          <a:p>
            <a:r>
              <a:rPr lang="zh-CN" altLang="en-US" smtClean="0"/>
              <a:t>一键安装包提供了相关命令操作</a:t>
            </a:r>
            <a:endParaRPr lang="en-US" altLang="zh-CN" smtClean="0"/>
          </a:p>
          <a:p>
            <a:pPr lvl="1"/>
            <a:r>
              <a:rPr lang="en-US" altLang="zh-CN" smtClean="0"/>
              <a:t>/etc/init.d/nginx  start | stop | restart | status</a:t>
            </a:r>
            <a:endParaRPr lang="en-US" altLang="zh-CN" smtClean="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"/>
          <p:cNvSpPr>
            <a:spLocks noGrp="1"/>
          </p:cNvSpPr>
          <p:nvPr>
            <p:ph type="title"/>
          </p:nvPr>
        </p:nvSpPr>
        <p:spPr>
          <a:xfrm>
            <a:off x="551815" y="1450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础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内容占位符 4"/>
          <p:cNvSpPr>
            <a:spLocks noGrp="1"/>
          </p:cNvSpPr>
          <p:nvPr>
            <p:ph idx="1"/>
          </p:nvPr>
        </p:nvSpPr>
        <p:spPr>
          <a:xfrm>
            <a:off x="731203" y="117221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charset="0"/>
              <a:buChar char="v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典型应用程序的目录结构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1196658" y="2024698"/>
          <a:ext cx="7132320" cy="3648077"/>
        </p:xfrm>
        <a:graphic>
          <a:graphicData uri="http://schemas.openxmlformats.org/drawingml/2006/table">
            <a:tbl>
              <a:tblPr/>
              <a:tblGrid>
                <a:gridCol w="4643120"/>
                <a:gridCol w="24892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文件类型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保存目录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普通执行程序文件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/usr/bin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服务器执行程序文件和管理程序文件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usr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sbin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应用程序配置文件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/etc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日志文件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/log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应用程序文档文件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usr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/share/doc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应用程序手册页文件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usr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/share/man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1"/>
          <p:cNvSpPr>
            <a:spLocks noGrp="1"/>
          </p:cNvSpPr>
          <p:nvPr>
            <p:ph idx="1"/>
          </p:nvPr>
        </p:nvSpPr>
        <p:spPr>
          <a:xfrm>
            <a:off x="770965" y="11430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常见的软件包封装类型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2" name="标题 2"/>
          <p:cNvSpPr>
            <a:spLocks noGrp="1"/>
          </p:cNvSpPr>
          <p:nvPr>
            <p:ph type="title"/>
          </p:nvPr>
        </p:nvSpPr>
        <p:spPr>
          <a:xfrm>
            <a:off x="591577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软件包封装类型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50"/>
          <p:cNvGraphicFramePr>
            <a:graphicFrameLocks noGrp="1"/>
          </p:cNvGraphicFramePr>
          <p:nvPr/>
        </p:nvGraphicFramePr>
        <p:xfrm>
          <a:off x="1056715" y="2000250"/>
          <a:ext cx="8143875" cy="3605657"/>
        </p:xfrm>
        <a:graphic>
          <a:graphicData uri="http://schemas.openxmlformats.org/drawingml/2006/table">
            <a:tbl>
              <a:tblPr/>
              <a:tblGrid>
                <a:gridCol w="2728595"/>
                <a:gridCol w="541528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封装类型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rpm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软件包 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扩展名为“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.rpm”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deb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软件包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扩展名为“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deb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”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源代码软件包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一般为“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tar.gz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.tar.bz2”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等格式的压缩包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包含程序的原始代码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附带安装程序的软件包 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在压缩包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内提供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install.sh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setup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等安装程序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或以“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.bin”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格式的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单个执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行文件提供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绿色免安装的软件包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在压缩包内提供已编译好的执行程序文件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解开压缩包后的文件即可直接使用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idx="1"/>
          </p:nvPr>
        </p:nvSpPr>
        <p:spPr>
          <a:xfrm>
            <a:off x="654051" y="11430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 Package Manager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 Hat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公司提出，被众多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发行版所采用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建立统一的数据库文件，详细记录软件包安装、卸载等变化信息，能够自动分析软件包依赖关系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ct val="20000"/>
              </a:spcBef>
              <a:buChar char=""/>
            </a:pPr>
            <a:r>
              <a:rPr lang="zh-CN" altLang="en-US" dirty="0">
                <a:latin typeface="+mn-lt"/>
                <a:ea typeface="+mn-ea"/>
              </a:rPr>
              <a:t>软件素材参考：</a:t>
            </a:r>
            <a:r>
              <a:rPr lang="en-US" altLang="zh-CN" dirty="0">
                <a:solidFill>
                  <a:srgbClr val="003366"/>
                </a:solidFill>
                <a:latin typeface="+mn-lt"/>
                <a:ea typeface="+mn-ea"/>
                <a:hlinkClick r:id="rId1"/>
              </a:rPr>
              <a:t>http://rpmfind.net</a:t>
            </a:r>
            <a:r>
              <a:rPr lang="en-US" altLang="zh-CN" dirty="0">
                <a:solidFill>
                  <a:srgbClr val="003366"/>
                </a:solidFill>
                <a:latin typeface="+mn-lt"/>
                <a:ea typeface="+mn-ea"/>
              </a:rPr>
              <a:t> </a:t>
            </a:r>
            <a:endParaRPr lang="en-US" altLang="zh-CN" dirty="0">
              <a:solidFill>
                <a:srgbClr val="003366"/>
              </a:solidFill>
              <a:latin typeface="+mn-lt"/>
              <a:ea typeface="+mn-ea"/>
            </a:endParaRPr>
          </a:p>
          <a:p>
            <a:pPr lvl="1">
              <a:spcBef>
                <a:spcPct val="20000"/>
              </a:spcBef>
              <a:buChar char=""/>
            </a:pPr>
            <a:r>
              <a:rPr lang="zh-CN" altLang="en-US" dirty="0">
                <a:latin typeface="+mn-lt"/>
                <a:ea typeface="+mn-ea"/>
              </a:rPr>
              <a:t>一般命名格式：</a:t>
            </a: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dirty="0">
              <a:solidFill>
                <a:srgbClr val="003366"/>
              </a:solidFill>
              <a:latin typeface="+mn-lt"/>
              <a:ea typeface="+mn-ea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3366"/>
                </a:solidFill>
                <a:latin typeface="+mn-lt"/>
                <a:ea typeface="+mn-ea"/>
              </a:rPr>
              <a:t>                      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bash-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3.1-</a:t>
            </a:r>
            <a:r>
              <a:rPr lang="en-US" altLang="zh-CN" dirty="0">
                <a:solidFill>
                  <a:srgbClr val="6600CC"/>
                </a:solidFill>
                <a:latin typeface="+mn-lt"/>
                <a:ea typeface="+mn-ea"/>
              </a:rPr>
              <a:t>16.1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en-US" altLang="zh-CN" dirty="0">
                <a:solidFill>
                  <a:schemeClr val="hlink"/>
                </a:solidFill>
                <a:latin typeface="+mn-lt"/>
                <a:ea typeface="+mn-ea"/>
              </a:rPr>
              <a:t>i386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.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+mn-ea"/>
              </a:rPr>
              <a:t>rpm   </a:t>
            </a:r>
            <a:endParaRPr lang="en-US" altLang="zh-CN" dirty="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474663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0"/>
          <p:cNvSpPr/>
          <p:nvPr/>
        </p:nvSpPr>
        <p:spPr>
          <a:xfrm>
            <a:off x="2149331" y="4891088"/>
            <a:ext cx="1257300" cy="428625"/>
          </a:xfrm>
          <a:prstGeom prst="wedgeRoundRectCallout">
            <a:avLst>
              <a:gd name="adj1" fmla="val 35606"/>
              <a:gd name="adj2" fmla="val -841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软件名称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10"/>
          <p:cNvSpPr/>
          <p:nvPr/>
        </p:nvSpPr>
        <p:spPr>
          <a:xfrm>
            <a:off x="3538538" y="4891088"/>
            <a:ext cx="971550" cy="428625"/>
          </a:xfrm>
          <a:prstGeom prst="wedgeRoundRectCallout">
            <a:avLst>
              <a:gd name="adj1" fmla="val -31537"/>
              <a:gd name="adj2" fmla="val -805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版本号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AutoShape 10"/>
          <p:cNvSpPr/>
          <p:nvPr/>
        </p:nvSpPr>
        <p:spPr>
          <a:xfrm>
            <a:off x="4744245" y="3863975"/>
            <a:ext cx="1223962" cy="428625"/>
          </a:xfrm>
          <a:prstGeom prst="wedgeRoundRectCallout">
            <a:avLst>
              <a:gd name="adj1" fmla="val -38718"/>
              <a:gd name="adj2" fmla="val 889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硬件平台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AutoShape 10"/>
          <p:cNvSpPr/>
          <p:nvPr/>
        </p:nvSpPr>
        <p:spPr>
          <a:xfrm>
            <a:off x="5499895" y="4891088"/>
            <a:ext cx="1008062" cy="428625"/>
          </a:xfrm>
          <a:prstGeom prst="wedgeRoundRectCallout">
            <a:avLst>
              <a:gd name="adj1" fmla="val -35671"/>
              <a:gd name="adj2" fmla="val -785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扩展名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103971" y="3863975"/>
            <a:ext cx="1223962" cy="428625"/>
          </a:xfrm>
          <a:prstGeom prst="wedgeRoundRectCallout">
            <a:avLst>
              <a:gd name="adj1" fmla="val 38588"/>
              <a:gd name="adj2" fmla="val 889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发布次数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smtClean="0">
                <a:solidFill>
                  <a:srgbClr val="FF0000"/>
                </a:solidFill>
              </a:rPr>
              <a:t>mount</a:t>
            </a:r>
            <a:r>
              <a:rPr lang="zh-CN" altLang="en-US" smtClean="0"/>
              <a:t> </a:t>
            </a:r>
            <a:r>
              <a:rPr lang="en-US" altLang="zh-CN" smtClean="0"/>
              <a:t>[-t  </a:t>
            </a:r>
            <a:r>
              <a:rPr lang="zh-CN" altLang="en-US" smtClean="0"/>
              <a:t>文件系统 </a:t>
            </a:r>
            <a:r>
              <a:rPr lang="en-US" altLang="zh-CN" smtClean="0"/>
              <a:t>]  [-o  </a:t>
            </a:r>
            <a:r>
              <a:rPr lang="zh-CN" altLang="en-US" smtClean="0"/>
              <a:t>选项</a:t>
            </a:r>
            <a:r>
              <a:rPr lang="en-US" altLang="zh-CN" smtClean="0"/>
              <a:t>]  </a:t>
            </a:r>
            <a:r>
              <a:rPr lang="zh-CN" altLang="en-US" smtClean="0"/>
              <a:t>设备名称  挂载目录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挂载光盘到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/mnt/cdrom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mkdir /mnt/cdrom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 -t iso9660 /dev/cdrom /mnt/cdrom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fdisk –l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 -t  vfat  /dev/sdb1 /media/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mount -t  ntfs-3g  /dev/sdb1 /media/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取消挂载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umount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设备名称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umount /dev/cdrom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umount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挂载点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umount /mnt/cdrom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1"/>
          <p:cNvSpPr>
            <a:spLocks noGrp="1"/>
          </p:cNvSpPr>
          <p:nvPr>
            <p:ph idx="1"/>
          </p:nvPr>
        </p:nvSpPr>
        <p:spPr>
          <a:xfrm>
            <a:off x="663388" y="128643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软件、包文件的相关信息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安装、升级、卸载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标题 2"/>
          <p:cNvSpPr>
            <a:spLocks noGrp="1"/>
          </p:cNvSpPr>
          <p:nvPr>
            <p:ph type="title"/>
          </p:nvPr>
        </p:nvSpPr>
        <p:spPr>
          <a:xfrm>
            <a:off x="484000" y="2593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包管理命令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——rpm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896471" y="1143000"/>
            <a:ext cx="8501063" cy="5143500"/>
          </a:xfr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fontAlgn="base"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</a:t>
            </a:r>
            <a:r>
              <a:rPr lang="zh-CN" altLang="en-US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已安装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软件信息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 -q[</a:t>
            </a:r>
            <a:r>
              <a:rPr lang="zh-CN" altLang="en-US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子选项</a:t>
            </a:r>
            <a:r>
              <a:rPr lang="en-US" altLang="zh-CN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[</a:t>
            </a:r>
            <a:r>
              <a:rPr lang="zh-CN" altLang="en-US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软件名</a:t>
            </a:r>
            <a:r>
              <a:rPr lang="en-US" altLang="zh-CN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用法：结合不同的子选项 完成不同查询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en-US" altLang="zh-CN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：查看系统中已安装的所有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软件包列表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en-US" altLang="zh-CN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：查看指定软件的详细信息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en-US" altLang="zh-CN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：查询指定软件包所安装的目录、文件列表 </a:t>
            </a:r>
            <a:endParaRPr lang="en-US" altLang="zh-CN" strike="noStrike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-q</a:t>
            </a: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noProof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noProof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配置文件列表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：查看包含的文档文件列表</a:t>
            </a:r>
            <a:endParaRPr lang="zh-CN" altLang="en-US" strike="noStrike" noProof="1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fontAlgn="base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6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查询文件或目录属于哪个</a:t>
            </a:r>
            <a:r>
              <a:rPr lang="en-US" altLang="zh-CN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RPM</a:t>
            </a: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lnSpc>
                <a:spcPct val="150000"/>
              </a:lnSpc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 -qf  </a:t>
            </a:r>
            <a:r>
              <a:rPr lang="zh-CN" altLang="en-US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文件或目录名</a:t>
            </a:r>
            <a:endParaRPr lang="zh-CN" altLang="en-US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475"/>
              </a:spcBef>
              <a:buClr>
                <a:srgbClr val="0070C0"/>
              </a:buClr>
              <a:buFont typeface="Wingdings" panose="05000000000000000000" pitchFamily="2" charset="2"/>
              <a:buChar char=""/>
            </a:pP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标题 2"/>
          <p:cNvSpPr>
            <a:spLocks noGrp="1"/>
          </p:cNvSpPr>
          <p:nvPr>
            <p:ph type="title"/>
          </p:nvPr>
        </p:nvSpPr>
        <p:spPr>
          <a:xfrm>
            <a:off x="717083" y="11588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息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6970</Words>
  <Application>WPS 演示</Application>
  <PresentationFormat>自定义</PresentationFormat>
  <Paragraphs>496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Heiti SC Light</vt:lpstr>
      <vt:lpstr>Arial</vt:lpstr>
      <vt:lpstr>微软雅黑</vt:lpstr>
      <vt:lpstr>Calibri</vt:lpstr>
      <vt:lpstr>Impact</vt:lpstr>
      <vt:lpstr>Wingdings</vt:lpstr>
      <vt:lpstr>仿宋_GB2312</vt:lpstr>
      <vt:lpstr>楷体_GB2312</vt:lpstr>
      <vt:lpstr>Arial Unicode MS</vt:lpstr>
      <vt:lpstr>黑体</vt:lpstr>
      <vt:lpstr>仿宋</vt:lpstr>
      <vt:lpstr>新宋体</vt:lpstr>
      <vt:lpstr>Office 主题</vt:lpstr>
      <vt:lpstr>PowerPoint 演示文稿</vt:lpstr>
      <vt:lpstr>本章内容</vt:lpstr>
      <vt:lpstr>Linux应用程序基础 1</vt:lpstr>
      <vt:lpstr>Linux应用程序基础 2</vt:lpstr>
      <vt:lpstr>软件包封装类型</vt:lpstr>
      <vt:lpstr>RPM包管理工具</vt:lpstr>
      <vt:lpstr>挂载</vt:lpstr>
      <vt:lpstr>RPM包管理命令——rpm</vt:lpstr>
      <vt:lpstr>查询RPM软件包信息 1</vt:lpstr>
      <vt:lpstr>PowerPoint 演示文稿</vt:lpstr>
      <vt:lpstr>查询RPM软件包信息 2</vt:lpstr>
      <vt:lpstr>PowerPoint 演示文稿</vt:lpstr>
      <vt:lpstr>安装、升级、卸载RPM软件包 1</vt:lpstr>
      <vt:lpstr>安装、升级、卸载RPM软件包 2-1</vt:lpstr>
      <vt:lpstr>安装、升级、卸载RPM软件包 2-2</vt:lpstr>
      <vt:lpstr>解决软件包依赖关系</vt:lpstr>
      <vt:lpstr>YUM</vt:lpstr>
      <vt:lpstr>YUM命令</vt:lpstr>
      <vt:lpstr>YUM安装LAMP</vt:lpstr>
      <vt:lpstr>PowerPoint 演示文稿</vt:lpstr>
      <vt:lpstr>PowerPoint 演示文稿</vt:lpstr>
      <vt:lpstr>源代码编译概述</vt:lpstr>
      <vt:lpstr>编译安装源代码包 1</vt:lpstr>
      <vt:lpstr>编译安装源代码包 2</vt:lpstr>
      <vt:lpstr>编译安装过程</vt:lpstr>
      <vt:lpstr>编译安装基本过程 1</vt:lpstr>
      <vt:lpstr>编译安装基本过程 2</vt:lpstr>
      <vt:lpstr>编译安装基本过程 3</vt:lpstr>
      <vt:lpstr>使用一键安装包搭建lnmp环境</vt:lpstr>
      <vt:lpstr>nginx虚拟主机配置</vt:lpstr>
      <vt:lpstr>nginx相关命令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416</cp:revision>
  <dcterms:created xsi:type="dcterms:W3CDTF">2016-07-12T06:06:00Z</dcterms:created>
  <dcterms:modified xsi:type="dcterms:W3CDTF">2019-11-20T03:36:59Z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