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7" r:id="rId3"/>
    <p:sldId id="308" r:id="rId5"/>
    <p:sldId id="309" r:id="rId6"/>
    <p:sldId id="328" r:id="rId7"/>
    <p:sldId id="311" r:id="rId8"/>
    <p:sldId id="312" r:id="rId9"/>
    <p:sldId id="313" r:id="rId10"/>
    <p:sldId id="330" r:id="rId11"/>
    <p:sldId id="343" r:id="rId12"/>
    <p:sldId id="331" r:id="rId13"/>
    <p:sldId id="332" r:id="rId14"/>
    <p:sldId id="333" r:id="rId15"/>
    <p:sldId id="344" r:id="rId16"/>
    <p:sldId id="346" r:id="rId17"/>
    <p:sldId id="349" r:id="rId18"/>
    <p:sldId id="350" r:id="rId19"/>
    <p:sldId id="334" r:id="rId20"/>
    <p:sldId id="326" r:id="rId21"/>
    <p:sldId id="327" r:id="rId22"/>
    <p:sldId id="353" r:id="rId23"/>
    <p:sldId id="352" r:id="rId24"/>
    <p:sldId id="354" r:id="rId25"/>
    <p:sldId id="351" r:id="rId26"/>
    <p:sldId id="355" r:id="rId27"/>
    <p:sldId id="323" r:id="rId28"/>
    <p:sldId id="324" r:id="rId29"/>
    <p:sldId id="26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4"/>
    <p:restoredTop sz="77673" autoAdjust="0"/>
  </p:normalViewPr>
  <p:slideViewPr>
    <p:cSldViewPr snapToGrid="0" snapToObjects="1">
      <p:cViewPr varScale="1">
        <p:scale>
          <a:sx n="114" d="100"/>
          <a:sy n="114" d="100"/>
        </p:scale>
        <p:origin x="-228" y="-96"/>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10078-4C44-A34D-9F49-9BCBB644B11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0D4A-32AD-C948-AF3C-4A7B204CB71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日常工作中，我们会有时会开慢查询去记录一些执行时间比较久的SQL语句，找出这些SQL语句并不意味着完事了，些时我们常常用到explain这个命令来查看一个这些SQL语句的执行计划，查看该SQL语句有没有使用上了索引，有没有做全表扫描，这都可以通过explain命令来查看。所以我们深入了解MySQL的基于开销的优化器，还可以获得很多可能被优化器考虑到的访问策略的细节，以及当运行SQL语句时哪种策略预计会被优化器采用。（QEP：sql生成一个执行计划query Execution plan）</a:t>
            </a:r>
            <a:endParaRPr lang="zh-CN" altLang="en-US"/>
          </a:p>
          <a:p>
            <a:endParaRPr lang="zh-CN" altLang="en-US"/>
          </a:p>
          <a:p>
            <a:r>
              <a:rPr lang="zh-CN" altLang="en-US"/>
              <a:t>复制代码</a:t>
            </a:r>
            <a:endParaRPr lang="zh-CN" altLang="en-US"/>
          </a:p>
          <a:p>
            <a:r>
              <a:rPr lang="zh-CN" altLang="en-US"/>
              <a:t>mysql&gt; explain select * from servers;</a:t>
            </a:r>
            <a:endParaRPr lang="zh-CN" altLang="en-US"/>
          </a:p>
          <a:p>
            <a:r>
              <a:rPr lang="zh-CN" altLang="en-US"/>
              <a:t>+----+-------------+---------+------+---------------+------+---------+------+------+-------+</a:t>
            </a:r>
            <a:endParaRPr lang="zh-CN" altLang="en-US"/>
          </a:p>
          <a:p>
            <a:r>
              <a:rPr lang="zh-CN" altLang="en-US"/>
              <a:t>| id | select_type | table   | type | possible_keys | key  | key_len | ref  | rows | Extra |</a:t>
            </a:r>
            <a:endParaRPr lang="zh-CN" altLang="en-US"/>
          </a:p>
          <a:p>
            <a:r>
              <a:rPr lang="zh-CN" altLang="en-US"/>
              <a:t>+----+-------------+---------+------+---------------+------+---------+------+------+-------+</a:t>
            </a:r>
            <a:endParaRPr lang="zh-CN" altLang="en-US"/>
          </a:p>
          <a:p>
            <a:r>
              <a:rPr lang="zh-CN" altLang="en-US"/>
              <a:t>|  1 | SIMPLE      | servers | ALL  | NULL          | NULL | NULL    | NULL |    1 | NULL  |</a:t>
            </a:r>
            <a:endParaRPr lang="zh-CN" altLang="en-US"/>
          </a:p>
          <a:p>
            <a:r>
              <a:rPr lang="zh-CN" altLang="en-US"/>
              <a:t>+----+-------------+---------+------+---------------+------+---------+------+------+-------+</a:t>
            </a:r>
            <a:endParaRPr lang="zh-CN" altLang="en-US"/>
          </a:p>
          <a:p>
            <a:r>
              <a:rPr lang="zh-CN" altLang="en-US"/>
              <a:t>1 row in set (0.03 sec)</a:t>
            </a:r>
            <a:endParaRPr lang="zh-CN" altLang="en-US"/>
          </a:p>
          <a:p>
            <a:r>
              <a:rPr lang="zh-CN" altLang="en-US"/>
              <a:t>复制代码</a:t>
            </a:r>
            <a:endParaRPr lang="zh-CN" altLang="en-US"/>
          </a:p>
          <a:p>
            <a:r>
              <a:rPr lang="zh-CN" altLang="en-US"/>
              <a:t>expain出来的信息有10列，分别是id、select_type、table、type、possible_keys、key、key_len、ref、rows、Extra,下面对这些字段出现的可能进行解释：</a:t>
            </a:r>
            <a:endParaRPr lang="zh-CN" altLang="en-US"/>
          </a:p>
          <a:p>
            <a:endParaRPr lang="zh-CN" altLang="en-US"/>
          </a:p>
          <a:p>
            <a:r>
              <a:rPr lang="zh-CN" altLang="en-US"/>
              <a:t>一、 id</a:t>
            </a:r>
            <a:endParaRPr lang="zh-CN" altLang="en-US"/>
          </a:p>
          <a:p>
            <a:endParaRPr lang="zh-CN" altLang="en-US"/>
          </a:p>
          <a:p>
            <a:r>
              <a:rPr lang="zh-CN" altLang="en-US"/>
              <a:t>     我的理解是SQL执行的顺序的标识,SQL从大到小的执行</a:t>
            </a:r>
            <a:endParaRPr lang="zh-CN" altLang="en-US"/>
          </a:p>
          <a:p>
            <a:endParaRPr lang="zh-CN" altLang="en-US"/>
          </a:p>
          <a:p>
            <a:r>
              <a:rPr lang="zh-CN" altLang="en-US"/>
              <a:t>1. id相同时，执行顺序由上至下</a:t>
            </a:r>
            <a:endParaRPr lang="zh-CN" altLang="en-US"/>
          </a:p>
          <a:p>
            <a:endParaRPr lang="zh-CN" altLang="en-US"/>
          </a:p>
          <a:p>
            <a:r>
              <a:rPr lang="zh-CN" altLang="en-US"/>
              <a:t>2. 如果是子查询，id的序号会递增，id值越大优先级越高，越先被执行</a:t>
            </a:r>
            <a:endParaRPr lang="zh-CN" altLang="en-US"/>
          </a:p>
          <a:p>
            <a:endParaRPr lang="zh-CN" altLang="en-US"/>
          </a:p>
          <a:p>
            <a:r>
              <a:rPr lang="zh-CN" altLang="en-US"/>
              <a:t>3.id如果相同，可以认为是一组，从上往下顺序执行；在所有组中，id值越大，优先级越高，越先执行</a:t>
            </a:r>
            <a:endParaRPr lang="zh-CN" altLang="en-US"/>
          </a:p>
          <a:p>
            <a:endParaRPr lang="zh-CN" altLang="en-US"/>
          </a:p>
          <a:p>
            <a:r>
              <a:rPr lang="zh-CN" altLang="en-US"/>
              <a:t> </a:t>
            </a:r>
            <a:endParaRPr lang="zh-CN" altLang="en-US"/>
          </a:p>
          <a:p>
            <a:endParaRPr lang="zh-CN" altLang="en-US"/>
          </a:p>
          <a:p>
            <a:r>
              <a:rPr lang="zh-CN" altLang="en-US"/>
              <a:t> </a:t>
            </a:r>
            <a:endParaRPr lang="zh-CN" altLang="en-US"/>
          </a:p>
          <a:p>
            <a:endParaRPr lang="zh-CN" altLang="en-US"/>
          </a:p>
          <a:p>
            <a:r>
              <a:rPr lang="zh-CN" altLang="en-US"/>
              <a:t>二、select_type</a:t>
            </a:r>
            <a:endParaRPr lang="zh-CN" altLang="en-US"/>
          </a:p>
          <a:p>
            <a:endParaRPr lang="zh-CN" altLang="en-US"/>
          </a:p>
          <a:p>
            <a:r>
              <a:rPr lang="zh-CN" altLang="en-US"/>
              <a:t>      示查询中每个select子句的类型</a:t>
            </a:r>
            <a:endParaRPr lang="zh-CN" altLang="en-US"/>
          </a:p>
          <a:p>
            <a:endParaRPr lang="zh-CN" altLang="en-US"/>
          </a:p>
          <a:p>
            <a:r>
              <a:rPr lang="zh-CN" altLang="en-US"/>
              <a:t>(1) SIMPLE(简单SELECT,不使用UNION或子查询等)</a:t>
            </a:r>
            <a:endParaRPr lang="zh-CN" altLang="en-US"/>
          </a:p>
          <a:p>
            <a:endParaRPr lang="zh-CN" altLang="en-US"/>
          </a:p>
          <a:p>
            <a:r>
              <a:rPr lang="zh-CN" altLang="en-US"/>
              <a:t>(2) PRIMARY(查询中若包含任何复杂的子部分,最外层的select被标记为PRIMARY)</a:t>
            </a:r>
            <a:endParaRPr lang="zh-CN" altLang="en-US"/>
          </a:p>
          <a:p>
            <a:endParaRPr lang="zh-CN" altLang="en-US"/>
          </a:p>
          <a:p>
            <a:r>
              <a:rPr lang="zh-CN" altLang="en-US"/>
              <a:t>(3) UNION(UNION中的第二个或后面的SELECT语句)</a:t>
            </a:r>
            <a:endParaRPr lang="zh-CN" altLang="en-US"/>
          </a:p>
          <a:p>
            <a:endParaRPr lang="zh-CN" altLang="en-US"/>
          </a:p>
          <a:p>
            <a:r>
              <a:rPr lang="zh-CN" altLang="en-US"/>
              <a:t>(4) DEPENDENT UNION(UNION中的第二个或后面的SELECT语句，取决于外面的查询)</a:t>
            </a:r>
            <a:endParaRPr lang="zh-CN" altLang="en-US"/>
          </a:p>
          <a:p>
            <a:endParaRPr lang="zh-CN" altLang="en-US"/>
          </a:p>
          <a:p>
            <a:r>
              <a:rPr lang="zh-CN" altLang="en-US"/>
              <a:t>(5) UNION RESULT(UNION的结果)</a:t>
            </a:r>
            <a:endParaRPr lang="zh-CN" altLang="en-US"/>
          </a:p>
          <a:p>
            <a:endParaRPr lang="zh-CN" altLang="en-US"/>
          </a:p>
          <a:p>
            <a:r>
              <a:rPr lang="zh-CN" altLang="en-US"/>
              <a:t>(6) SUBQUERY(子查询中的第一个SELECT)</a:t>
            </a:r>
            <a:endParaRPr lang="zh-CN" altLang="en-US"/>
          </a:p>
          <a:p>
            <a:endParaRPr lang="zh-CN" altLang="en-US"/>
          </a:p>
          <a:p>
            <a:r>
              <a:rPr lang="zh-CN" altLang="en-US"/>
              <a:t>(7) DEPENDENT SUBQUERY(子查询中的第一个SELECT，取决于外面的查询)</a:t>
            </a:r>
            <a:endParaRPr lang="zh-CN" altLang="en-US"/>
          </a:p>
          <a:p>
            <a:endParaRPr lang="zh-CN" altLang="en-US"/>
          </a:p>
          <a:p>
            <a:r>
              <a:rPr lang="zh-CN" altLang="en-US"/>
              <a:t>(8) DERIVED(派生表的SELECT, FROM子句的子查询)</a:t>
            </a:r>
            <a:endParaRPr lang="zh-CN" altLang="en-US"/>
          </a:p>
          <a:p>
            <a:endParaRPr lang="zh-CN" altLang="en-US"/>
          </a:p>
          <a:p>
            <a:r>
              <a:rPr lang="zh-CN" altLang="en-US"/>
              <a:t>(9) UNCACHEABLE SUBQUERY(一个子查询的结果不能被缓存，必须重新评估外链接的第一行)</a:t>
            </a:r>
            <a:endParaRPr lang="zh-CN" altLang="en-US"/>
          </a:p>
          <a:p>
            <a:endParaRPr lang="zh-CN" altLang="en-US"/>
          </a:p>
          <a:p>
            <a:r>
              <a:rPr lang="zh-CN" altLang="en-US"/>
              <a:t> </a:t>
            </a:r>
            <a:endParaRPr lang="zh-CN" altLang="en-US"/>
          </a:p>
          <a:p>
            <a:endParaRPr lang="zh-CN" altLang="en-US"/>
          </a:p>
          <a:p>
            <a:r>
              <a:rPr lang="zh-CN" altLang="en-US"/>
              <a:t>三、table</a:t>
            </a:r>
            <a:endParaRPr lang="zh-CN" altLang="en-US"/>
          </a:p>
          <a:p>
            <a:endParaRPr lang="zh-CN" altLang="en-US"/>
          </a:p>
          <a:p>
            <a:r>
              <a:rPr lang="zh-CN" altLang="en-US"/>
              <a:t>显示这一行的数据是关于哪张表的，有时不是真实的表名字,看到的是derivedx(x是个数字,我的理解是第几步执行的结果)</a:t>
            </a:r>
            <a:endParaRPr lang="zh-CN" altLang="en-US"/>
          </a:p>
          <a:p>
            <a:endParaRPr lang="zh-CN" altLang="en-US"/>
          </a:p>
          <a:p>
            <a:r>
              <a:rPr lang="zh-CN" altLang="en-US"/>
              <a:t>复制代码</a:t>
            </a:r>
            <a:endParaRPr lang="zh-CN" altLang="en-US"/>
          </a:p>
          <a:p>
            <a:r>
              <a:rPr lang="zh-CN" altLang="en-US"/>
              <a:t>mysql&gt; explain select * from (select * from ( select * from t1 where id=2602) a) b;</a:t>
            </a:r>
            <a:endParaRPr lang="zh-CN" altLang="en-US"/>
          </a:p>
          <a:p>
            <a:r>
              <a:rPr lang="zh-CN" altLang="en-US"/>
              <a:t>+----+-------------+------------+--------+-------------------+---------+---------+------+------+-------+</a:t>
            </a:r>
            <a:endParaRPr lang="zh-CN" altLang="en-US"/>
          </a:p>
          <a:p>
            <a:r>
              <a:rPr lang="zh-CN" altLang="en-US"/>
              <a:t>| id | select_type | table      | type   | possible_keys     | key     | key_len | ref  | rows | Extra |</a:t>
            </a:r>
            <a:endParaRPr lang="zh-CN" altLang="en-US"/>
          </a:p>
          <a:p>
            <a:r>
              <a:rPr lang="zh-CN" altLang="en-US"/>
              <a:t>+----+-------------+------------+--------+-------------------+---------+---------+------+------+-------+</a:t>
            </a:r>
            <a:endParaRPr lang="zh-CN" altLang="en-US"/>
          </a:p>
          <a:p>
            <a:r>
              <a:rPr lang="zh-CN" altLang="en-US"/>
              <a:t>|  1 | PRIMARY     | &lt;derived2&gt; | system | NULL              | NULL    | NULL    | NULL |    1 |       |</a:t>
            </a:r>
            <a:endParaRPr lang="zh-CN" altLang="en-US"/>
          </a:p>
          <a:p>
            <a:r>
              <a:rPr lang="zh-CN" altLang="en-US"/>
              <a:t>|  2 | DERIVED     | &lt;derived3&gt; | system | NULL              | NULL    | NULL    | NULL |    1 |       |</a:t>
            </a:r>
            <a:endParaRPr lang="zh-CN" altLang="en-US"/>
          </a:p>
          <a:p>
            <a:r>
              <a:rPr lang="zh-CN" altLang="en-US"/>
              <a:t>|  3 | DERIVED     | t1         | const  | PRIMARY,idx_t1_id | PRIMARY | 4       |      |    1 |       |</a:t>
            </a:r>
            <a:endParaRPr lang="zh-CN" altLang="en-US"/>
          </a:p>
          <a:p>
            <a:r>
              <a:rPr lang="zh-CN" altLang="en-US"/>
              <a:t>+----+-------------+------------+--------+-------------------+---------+---------+------+------+-------+</a:t>
            </a:r>
            <a:endParaRPr lang="zh-CN" altLang="en-US"/>
          </a:p>
          <a:p>
            <a:r>
              <a:rPr lang="zh-CN" altLang="en-US"/>
              <a:t>复制代码</a:t>
            </a:r>
            <a:endParaRPr lang="zh-CN" altLang="en-US"/>
          </a:p>
          <a:p>
            <a:r>
              <a:rPr lang="zh-CN" altLang="en-US"/>
              <a:t> </a:t>
            </a:r>
            <a:endParaRPr lang="zh-CN" altLang="en-US"/>
          </a:p>
          <a:p>
            <a:endParaRPr lang="zh-CN" altLang="en-US"/>
          </a:p>
          <a:p>
            <a:r>
              <a:rPr lang="zh-CN" altLang="en-US"/>
              <a:t>四、type</a:t>
            </a:r>
            <a:endParaRPr lang="zh-CN" altLang="en-US"/>
          </a:p>
          <a:p>
            <a:endParaRPr lang="zh-CN" altLang="en-US"/>
          </a:p>
          <a:p>
            <a:r>
              <a:rPr lang="zh-CN" altLang="en-US"/>
              <a:t>表示MySQL在表中找到所需行的方式，又称“访问类型”。</a:t>
            </a:r>
            <a:endParaRPr lang="zh-CN" altLang="en-US"/>
          </a:p>
          <a:p>
            <a:endParaRPr lang="zh-CN" altLang="en-US"/>
          </a:p>
          <a:p>
            <a:r>
              <a:rPr lang="zh-CN" altLang="en-US"/>
              <a:t>常用的类型有： ALL, index,  range, ref, eq_ref, const, system, NULL（从左到右，性能从差到好）</a:t>
            </a:r>
            <a:endParaRPr lang="zh-CN" altLang="en-US"/>
          </a:p>
          <a:p>
            <a:endParaRPr lang="zh-CN" altLang="en-US"/>
          </a:p>
          <a:p>
            <a:r>
              <a:rPr lang="zh-CN" altLang="en-US"/>
              <a:t>ALL：Full Table Scan， MySQL将遍历全表以找到匹配的行</a:t>
            </a:r>
            <a:endParaRPr lang="zh-CN" altLang="en-US"/>
          </a:p>
          <a:p>
            <a:endParaRPr lang="zh-CN" altLang="en-US"/>
          </a:p>
          <a:p>
            <a:r>
              <a:rPr lang="zh-CN" altLang="en-US"/>
              <a:t>index: Full Index Scan，index与ALL区别为index类型只遍历索引树</a:t>
            </a:r>
            <a:endParaRPr lang="zh-CN" altLang="en-US"/>
          </a:p>
          <a:p>
            <a:endParaRPr lang="zh-CN" altLang="en-US"/>
          </a:p>
          <a:p>
            <a:r>
              <a:rPr lang="zh-CN" altLang="en-US"/>
              <a:t>range:只检索给定范围的行，使用一个索引来选择行</a:t>
            </a:r>
            <a:endParaRPr lang="zh-CN" altLang="en-US"/>
          </a:p>
          <a:p>
            <a:endParaRPr lang="zh-CN" altLang="en-US"/>
          </a:p>
          <a:p>
            <a:r>
              <a:rPr lang="zh-CN" altLang="en-US"/>
              <a:t>ref: 表示上述表的连接匹配条件，即哪些列或常量被用于查找索引列上的值</a:t>
            </a:r>
            <a:endParaRPr lang="zh-CN" altLang="en-US"/>
          </a:p>
          <a:p>
            <a:endParaRPr lang="zh-CN" altLang="en-US"/>
          </a:p>
          <a:p>
            <a:r>
              <a:rPr lang="zh-CN" altLang="en-US"/>
              <a:t>eq_ref: 类似ref，区别就在使用的索引是唯一索引，对于每个索引键值，表中只有一条记录匹配，简单来说，就是多表连接中使用primary key或者 unique key作为关联条件</a:t>
            </a:r>
            <a:endParaRPr lang="zh-CN" altLang="en-US"/>
          </a:p>
          <a:p>
            <a:endParaRPr lang="zh-CN" altLang="en-US"/>
          </a:p>
          <a:p>
            <a:r>
              <a:rPr lang="zh-CN" altLang="en-US"/>
              <a:t>const、system: 当MySQL对查询某部分进行优化，并转换为一个常量时，使用这些类型访问。如将主键置于where列表中，MySQL就能将该查询转换为一个常量,system是const类型的特例，当查询的表只有一行的情况下，使用system</a:t>
            </a:r>
            <a:endParaRPr lang="zh-CN" altLang="en-US"/>
          </a:p>
          <a:p>
            <a:endParaRPr lang="zh-CN" altLang="en-US"/>
          </a:p>
          <a:p>
            <a:r>
              <a:rPr lang="zh-CN" altLang="en-US"/>
              <a:t>NULL: MySQL在优化过程中分解语句，执行时甚至不用访问表或索引，例如从一个索引列里选取最小值可以通过单独索引查找完成。</a:t>
            </a:r>
            <a:endParaRPr lang="zh-CN" altLang="en-US"/>
          </a:p>
          <a:p>
            <a:endParaRPr lang="zh-CN" altLang="en-US"/>
          </a:p>
          <a:p>
            <a:r>
              <a:rPr lang="zh-CN" altLang="en-US"/>
              <a:t> </a:t>
            </a:r>
            <a:endParaRPr lang="zh-CN" altLang="en-US"/>
          </a:p>
          <a:p>
            <a:endParaRPr lang="zh-CN" altLang="en-US"/>
          </a:p>
          <a:p>
            <a:r>
              <a:rPr lang="zh-CN" altLang="en-US"/>
              <a:t>五、possible_keys</a:t>
            </a:r>
            <a:endParaRPr lang="zh-CN" altLang="en-US"/>
          </a:p>
          <a:p>
            <a:endParaRPr lang="zh-CN" altLang="en-US"/>
          </a:p>
          <a:p>
            <a:r>
              <a:rPr lang="zh-CN" altLang="en-US"/>
              <a:t>指出MySQL能使用哪个索引在表中找到记录，查询涉及到的字段上若存在索引，则该索引将被列出，但不一定被查询使用</a:t>
            </a:r>
            <a:endParaRPr lang="zh-CN" altLang="en-US"/>
          </a:p>
          <a:p>
            <a:endParaRPr lang="zh-CN" altLang="en-US"/>
          </a:p>
          <a:p>
            <a:r>
              <a:rPr lang="zh-CN" altLang="en-US"/>
              <a:t>该列完全独立于EXPLAIN输出所示的表的次序。这意味着在possible_keys中的某些键实际上不能按生成的表次序使用。</a:t>
            </a:r>
            <a:endParaRPr lang="zh-CN" altLang="en-US"/>
          </a:p>
          <a:p>
            <a:r>
              <a:rPr lang="zh-CN" altLang="en-US"/>
              <a:t>如果该列是NULL，则没有相关的索引。在这种情况下，可以通过检查WHERE子句看是否它引用某些列或适合索引的列来提高你的查询性能。如果是这样，创造一个适当的索引并且再次用EXPLAIN检查查询</a:t>
            </a:r>
            <a:endParaRPr lang="zh-CN" altLang="en-US"/>
          </a:p>
          <a:p>
            <a:endParaRPr lang="zh-CN" altLang="en-US"/>
          </a:p>
          <a:p>
            <a:r>
              <a:rPr lang="zh-CN" altLang="en-US"/>
              <a:t> </a:t>
            </a:r>
            <a:endParaRPr lang="zh-CN" altLang="en-US"/>
          </a:p>
          <a:p>
            <a:endParaRPr lang="zh-CN" altLang="en-US"/>
          </a:p>
          <a:p>
            <a:r>
              <a:rPr lang="zh-CN" altLang="en-US"/>
              <a:t>六、Key</a:t>
            </a:r>
            <a:endParaRPr lang="zh-CN" altLang="en-US"/>
          </a:p>
          <a:p>
            <a:endParaRPr lang="zh-CN" altLang="en-US"/>
          </a:p>
          <a:p>
            <a:r>
              <a:rPr lang="zh-CN" altLang="en-US"/>
              <a:t>key列显示MySQL实际决定使用的键（索引）</a:t>
            </a:r>
            <a:endParaRPr lang="zh-CN" altLang="en-US"/>
          </a:p>
          <a:p>
            <a:endParaRPr lang="zh-CN" altLang="en-US"/>
          </a:p>
          <a:p>
            <a:r>
              <a:rPr lang="zh-CN" altLang="en-US"/>
              <a:t>如果没有选择索引，键是NULL。要想强制MySQL使用或忽视possible_keys列中的索引，在查询中使用FORCE INDEX、USE INDEX或者IGNORE INDEX。</a:t>
            </a:r>
            <a:endParaRPr lang="zh-CN" altLang="en-US"/>
          </a:p>
          <a:p>
            <a:endParaRPr lang="zh-CN" altLang="en-US"/>
          </a:p>
          <a:p>
            <a:r>
              <a:rPr lang="zh-CN" altLang="en-US"/>
              <a:t> </a:t>
            </a:r>
            <a:endParaRPr lang="zh-CN" altLang="en-US"/>
          </a:p>
          <a:p>
            <a:endParaRPr lang="zh-CN" altLang="en-US"/>
          </a:p>
          <a:p>
            <a:r>
              <a:rPr lang="zh-CN" altLang="en-US"/>
              <a:t>七、key_len</a:t>
            </a:r>
            <a:endParaRPr lang="zh-CN" altLang="en-US"/>
          </a:p>
          <a:p>
            <a:endParaRPr lang="zh-CN" altLang="en-US"/>
          </a:p>
          <a:p>
            <a:r>
              <a:rPr lang="zh-CN" altLang="en-US"/>
              <a:t>表示索引中使用的字节数，可通过该列计算查询中使用的索引的长度（key_len显示的值为索引字段的最大可能长度，并非实际使用长度，即key_len是根据表定义计算而得，不是通过表内检索出的）</a:t>
            </a:r>
            <a:endParaRPr lang="zh-CN" altLang="en-US"/>
          </a:p>
          <a:p>
            <a:endParaRPr lang="zh-CN" altLang="en-US"/>
          </a:p>
          <a:p>
            <a:r>
              <a:rPr lang="zh-CN" altLang="en-US"/>
              <a:t>不损失精确性的情况下，长度越短越好 </a:t>
            </a:r>
            <a:endParaRPr lang="zh-CN" altLang="en-US"/>
          </a:p>
          <a:p>
            <a:endParaRPr lang="zh-CN" altLang="en-US"/>
          </a:p>
          <a:p>
            <a:r>
              <a:rPr lang="zh-CN" altLang="en-US"/>
              <a:t> </a:t>
            </a:r>
            <a:endParaRPr lang="zh-CN" altLang="en-US"/>
          </a:p>
          <a:p>
            <a:endParaRPr lang="zh-CN" altLang="en-US"/>
          </a:p>
          <a:p>
            <a:r>
              <a:rPr lang="zh-CN" altLang="en-US"/>
              <a:t>八、ref</a:t>
            </a:r>
            <a:endParaRPr lang="zh-CN" altLang="en-US"/>
          </a:p>
          <a:p>
            <a:endParaRPr lang="zh-CN" altLang="en-US"/>
          </a:p>
          <a:p>
            <a:r>
              <a:rPr lang="zh-CN" altLang="en-US"/>
              <a:t>表示上述表的连接匹配条件，即哪些列或常量被用于查找索引列上的值</a:t>
            </a:r>
            <a:endParaRPr lang="zh-CN" altLang="en-US"/>
          </a:p>
          <a:p>
            <a:endParaRPr lang="zh-CN" altLang="en-US"/>
          </a:p>
          <a:p>
            <a:r>
              <a:rPr lang="zh-CN" altLang="en-US"/>
              <a:t> </a:t>
            </a:r>
            <a:endParaRPr lang="zh-CN" altLang="en-US"/>
          </a:p>
          <a:p>
            <a:endParaRPr lang="zh-CN" altLang="en-US"/>
          </a:p>
          <a:p>
            <a:r>
              <a:rPr lang="zh-CN" altLang="en-US"/>
              <a:t>九、rows</a:t>
            </a:r>
            <a:endParaRPr lang="zh-CN" altLang="en-US"/>
          </a:p>
          <a:p>
            <a:endParaRPr lang="zh-CN" altLang="en-US"/>
          </a:p>
          <a:p>
            <a:r>
              <a:rPr lang="zh-CN" altLang="en-US"/>
              <a:t> 表示MySQL根据表统计信息及索引选用情况，估算的找到所需的记录所需要读取的行数</a:t>
            </a:r>
            <a:endParaRPr lang="zh-CN" altLang="en-US"/>
          </a:p>
          <a:p>
            <a:endParaRPr lang="zh-CN" altLang="en-US"/>
          </a:p>
          <a:p>
            <a:r>
              <a:rPr lang="zh-CN" altLang="en-US"/>
              <a:t> </a:t>
            </a:r>
            <a:endParaRPr lang="zh-CN" altLang="en-US"/>
          </a:p>
          <a:p>
            <a:endParaRPr lang="zh-CN" altLang="en-US"/>
          </a:p>
          <a:p>
            <a:r>
              <a:rPr lang="zh-CN" altLang="en-US"/>
              <a:t>十、Extra</a:t>
            </a:r>
            <a:endParaRPr lang="zh-CN" altLang="en-US"/>
          </a:p>
          <a:p>
            <a:endParaRPr lang="zh-CN" altLang="en-US"/>
          </a:p>
          <a:p>
            <a:r>
              <a:rPr lang="zh-CN" altLang="en-US"/>
              <a:t>该列包含MySQL解决查询的详细信息,有以下几种情况：</a:t>
            </a:r>
            <a:endParaRPr lang="zh-CN" altLang="en-US"/>
          </a:p>
          <a:p>
            <a:endParaRPr lang="zh-CN" altLang="en-US"/>
          </a:p>
          <a:p>
            <a:r>
              <a:rPr lang="zh-CN" altLang="en-US"/>
              <a:t>Using where:列数据是从仅仅使用了索引中的信息而没有读取实际的行动的表返回的，这发生在对表的全部的请求列都是同一个索引的部分的时候，表示mysql服务器将在存储引擎检索行后再进行过滤</a:t>
            </a:r>
            <a:endParaRPr lang="zh-CN" altLang="en-US"/>
          </a:p>
          <a:p>
            <a:endParaRPr lang="zh-CN" altLang="en-US"/>
          </a:p>
          <a:p>
            <a:r>
              <a:rPr lang="zh-CN" altLang="en-US"/>
              <a:t>Using temporary：表示MySQL需要使用临时表来存储结果集，常见于排序和分组查询</a:t>
            </a:r>
            <a:endParaRPr lang="zh-CN" altLang="en-US"/>
          </a:p>
          <a:p>
            <a:endParaRPr lang="zh-CN" altLang="en-US"/>
          </a:p>
          <a:p>
            <a:r>
              <a:rPr lang="zh-CN" altLang="en-US"/>
              <a:t>Using filesort：MySQL中无法利用索引完成的排序操作称为“文件排序”</a:t>
            </a:r>
            <a:endParaRPr lang="zh-CN" altLang="en-US"/>
          </a:p>
          <a:p>
            <a:endParaRPr lang="zh-CN" altLang="en-US"/>
          </a:p>
          <a:p>
            <a:r>
              <a:rPr lang="zh-CN" altLang="en-US"/>
              <a:t>Using join buffer：改值强调了在获取连接条件时没有使用索引，并且需要连接缓冲区来存储中间结果。如果出现了这个值，那应该注意，根据查询的具体情况可能需要添加索引来改进能。</a:t>
            </a:r>
            <a:endParaRPr lang="zh-CN" altLang="en-US"/>
          </a:p>
          <a:p>
            <a:endParaRPr lang="zh-CN" altLang="en-US"/>
          </a:p>
          <a:p>
            <a:r>
              <a:rPr lang="zh-CN" altLang="en-US"/>
              <a:t>Impossible where：这个值强调了where语句会导致没有符合条件的行。</a:t>
            </a:r>
            <a:endParaRPr lang="zh-CN" altLang="en-US"/>
          </a:p>
          <a:p>
            <a:endParaRPr lang="zh-CN" altLang="en-US"/>
          </a:p>
          <a:p>
            <a:r>
              <a:rPr lang="zh-CN" altLang="en-US"/>
              <a:t>Select tables optimized away：这个值意味着仅通过使用索引，优化器可能仅从聚合函数结果中返回一行</a:t>
            </a:r>
            <a:endParaRPr lang="zh-CN" altLang="en-US"/>
          </a:p>
          <a:p>
            <a:endParaRPr lang="zh-CN" altLang="en-US"/>
          </a:p>
          <a:p>
            <a:r>
              <a:rPr lang="zh-CN" altLang="en-US"/>
              <a:t> </a:t>
            </a:r>
            <a:endParaRPr lang="zh-CN" altLang="en-US"/>
          </a:p>
          <a:p>
            <a:endParaRPr lang="zh-CN" altLang="en-US"/>
          </a:p>
          <a:p>
            <a:r>
              <a:rPr lang="zh-CN" altLang="en-US"/>
              <a:t> </a:t>
            </a:r>
            <a:endParaRPr lang="zh-CN" altLang="en-US"/>
          </a:p>
          <a:p>
            <a:endParaRPr lang="zh-CN" altLang="en-US"/>
          </a:p>
          <a:p>
            <a:r>
              <a:rPr lang="zh-CN" altLang="en-US"/>
              <a:t>总结：</a:t>
            </a:r>
            <a:endParaRPr lang="zh-CN" altLang="en-US"/>
          </a:p>
          <a:p>
            <a:r>
              <a:rPr lang="zh-CN" altLang="en-US"/>
              <a:t>• EXPLAIN不会告诉你关于触发器、存储过程的信息或用户自定义函数对查询的影响情况</a:t>
            </a:r>
            <a:endParaRPr lang="zh-CN" altLang="en-US"/>
          </a:p>
          <a:p>
            <a:r>
              <a:rPr lang="zh-CN" altLang="en-US"/>
              <a:t>• EXPLAIN不考虑各种Cache</a:t>
            </a:r>
            <a:endParaRPr lang="zh-CN" altLang="en-US"/>
          </a:p>
          <a:p>
            <a:r>
              <a:rPr lang="zh-CN" altLang="en-US"/>
              <a:t>• EXPLAIN不能显示MySQL在执行查询时所作的优化工作</a:t>
            </a:r>
            <a:endParaRPr lang="zh-CN" altLang="en-US"/>
          </a:p>
          <a:p>
            <a:r>
              <a:rPr lang="zh-CN" altLang="en-US"/>
              <a:t>• 部分统计信息是估算的，并非精确值</a:t>
            </a:r>
            <a:endParaRPr lang="zh-CN" altLang="en-US"/>
          </a:p>
          <a:p>
            <a:r>
              <a:rPr lang="zh-CN" altLang="en-US"/>
              <a:t>• EXPALIN只能解释SELECT操作，其他操作要重写为SELECT后查看执行计划。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存储过程是在大型数据库系统中，一组为了完成特定功能的</a:t>
            </a:r>
            <a:r>
              <a:rPr lang="en-US" altLang="zh-CN"/>
              <a:t>SQL</a:t>
            </a:r>
            <a:r>
              <a:rPr lang="zh-CN" altLang="en-US"/>
              <a:t>语句集，经编译存储在数据库中，通过 指定名称和参数的来执行</a:t>
            </a:r>
            <a:endParaRPr lang="zh-CN" altLang="en-US"/>
          </a:p>
          <a:p>
            <a:r>
              <a:rPr lang="en-US" altLang="zh-CN"/>
              <a:t>1</a:t>
            </a:r>
            <a:r>
              <a:rPr lang="zh-CN" altLang="en-US"/>
              <a:t>创建 </a:t>
            </a:r>
            <a:endParaRPr lang="zh-CN" altLang="en-US"/>
          </a:p>
          <a:p>
            <a:r>
              <a:rPr lang="en-US" altLang="zh-CN"/>
              <a:t>create procedure </a:t>
            </a:r>
            <a:r>
              <a:rPr lang="zh-CN" altLang="en-US"/>
              <a:t>名称</a:t>
            </a:r>
            <a:r>
              <a:rPr lang="en-US" altLang="zh-CN"/>
              <a:t>(</a:t>
            </a:r>
            <a:r>
              <a:rPr lang="zh-CN" altLang="en-US"/>
              <a:t>参数</a:t>
            </a:r>
            <a:r>
              <a:rPr lang="en-US" altLang="zh-CN"/>
              <a:t>,</a:t>
            </a:r>
            <a:r>
              <a:rPr lang="zh-CN" altLang="en-US"/>
              <a:t>参数</a:t>
            </a:r>
            <a:r>
              <a:rPr lang="en-US" altLang="zh-CN"/>
              <a:t>,....)</a:t>
            </a:r>
            <a:endParaRPr lang="en-US" altLang="zh-CN"/>
          </a:p>
          <a:p>
            <a:r>
              <a:rPr lang="en-US" altLang="zh-CN"/>
              <a:t>begin  </a:t>
            </a:r>
            <a:endParaRPr lang="en-US" altLang="zh-CN"/>
          </a:p>
          <a:p>
            <a:r>
              <a:rPr lang="en-US" altLang="zh-CN"/>
              <a:t>    </a:t>
            </a:r>
            <a:r>
              <a:rPr lang="zh-CN" altLang="en-US"/>
              <a:t>过程体</a:t>
            </a:r>
            <a:r>
              <a:rPr lang="en-US" altLang="zh-CN"/>
              <a:t>;(</a:t>
            </a:r>
            <a:r>
              <a:rPr lang="zh-CN" altLang="en-US"/>
              <a:t>增删改查语句</a:t>
            </a:r>
            <a:r>
              <a:rPr lang="en-US" altLang="zh-CN"/>
              <a:t>)</a:t>
            </a:r>
            <a:endParaRPr lang="en-US" altLang="zh-CN"/>
          </a:p>
          <a:p>
            <a:r>
              <a:rPr lang="en-US" altLang="zh-CN"/>
              <a:t>end </a:t>
            </a:r>
            <a:r>
              <a:rPr lang="zh-CN" altLang="en-US"/>
              <a:t>结束符</a:t>
            </a:r>
            <a:endParaRPr lang="zh-CN" altLang="en-US"/>
          </a:p>
          <a:p>
            <a:endParaRPr lang="zh-CN" altLang="en-US"/>
          </a:p>
          <a:p>
            <a:r>
              <a:rPr lang="en-US" altLang="zh-CN"/>
              <a:t>2</a:t>
            </a:r>
            <a:r>
              <a:rPr lang="zh-CN" altLang="en-US"/>
              <a:t>调用</a:t>
            </a:r>
            <a:endParaRPr lang="zh-CN" altLang="en-US"/>
          </a:p>
          <a:p>
            <a:r>
              <a:rPr lang="en-US" altLang="zh-CN"/>
              <a:t>call </a:t>
            </a:r>
            <a:r>
              <a:rPr lang="zh-CN" altLang="en-US"/>
              <a:t>名称</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TextBox 4"/>
          <p:cNvSpPr txBox="1"/>
          <p:nvPr userDrawn="1"/>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lvl1pPr>
              <a:buClr>
                <a:srgbClr val="0070C0"/>
              </a:buClr>
              <a:buFont typeface="Wingdings" panose="05000000000000000000" pitchFamily="2" charset="2"/>
              <a:buChar char=""/>
              <a:defRPr>
                <a:latin typeface="微软雅黑" panose="020B0503020204020204" pitchFamily="34" charset="-122"/>
                <a:ea typeface="微软雅黑" panose="020B0503020204020204" pitchFamily="34" charset="-122"/>
              </a:defRPr>
            </a:lvl1pPr>
            <a:lvl2pPr>
              <a:buClr>
                <a:srgbClr val="0070C0"/>
              </a:buClr>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a:buClr>
                <a:srgbClr val="00B0F0"/>
              </a:buClr>
              <a:defRPr>
                <a:latin typeface="微软雅黑" panose="020B0503020204020204" pitchFamily="34" charset="-122"/>
                <a:ea typeface="微软雅黑" panose="020B0503020204020204" pitchFamily="34" charset="-122"/>
              </a:defRPr>
            </a:lvl3pPr>
            <a:lvl4pPr>
              <a:buClr>
                <a:srgbClr val="00B0F0"/>
              </a:buClr>
              <a:defRPr>
                <a:latin typeface="微软雅黑" panose="020B0503020204020204" pitchFamily="34" charset="-122"/>
                <a:ea typeface="微软雅黑" panose="020B0503020204020204" pitchFamily="34" charset="-122"/>
              </a:defRPr>
            </a:lvl4pPr>
            <a:lvl5pPr>
              <a:buClr>
                <a:srgbClr val="00B0F0"/>
              </a:buClr>
              <a:defRPr>
                <a:latin typeface="微软雅黑" panose="020B0503020204020204" pitchFamily="34" charset="-122"/>
                <a:ea typeface="微软雅黑" panose="020B0503020204020204" pitchFamily="34" charset="-122"/>
              </a:defRPr>
            </a:lvl5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标题和内容">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8737600" y="6356352"/>
            <a:ext cx="2844800" cy="365125"/>
          </a:xfrm>
          <a:prstGeom prst="rect">
            <a:avLst/>
          </a:prstGeom>
        </p:spPr>
        <p:txBody>
          <a:bodyPr/>
          <a:lstStyle>
            <a:lvl1pPr>
              <a:defRPr sz="1865" b="1">
                <a:solidFill>
                  <a:srgbClr val="0070C0"/>
                </a:solidFill>
                <a:effectLst>
                  <a:outerShdw blurRad="38100" dist="38100" dir="2700000" algn="tl">
                    <a:srgbClr val="000000">
                      <a:alpha val="43137"/>
                    </a:srgbClr>
                  </a:outerShdw>
                </a:effectLst>
              </a:defRPr>
            </a:lvl1pPr>
          </a:lstStyle>
          <a:p>
            <a:fld id="{0C913308-F349-4B6D-A68A-DD1791B4A57B}" type="slidenum">
              <a:rPr lang="zh-CN" altLang="en-US" smtClean="0"/>
            </a:fld>
            <a:endParaRPr lang="zh-CN" altLang="en-US"/>
          </a:p>
        </p:txBody>
      </p:sp>
      <p:pic>
        <p:nvPicPr>
          <p:cNvPr id="9" name="图片 8" descr="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3669" y="367838"/>
            <a:ext cx="1536171" cy="92850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image" Target="../media/image2.jpeg"/><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534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userDrawn="1"/>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
        <p:nvSpPr>
          <p:cNvPr id="13" name="矩形 12"/>
          <p:cNvSpPr/>
          <p:nvPr userDrawn="1"/>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b="1" kern="1200">
          <a:solidFill>
            <a:schemeClr val="accent5">
              <a:lumMod val="75000"/>
            </a:schemeClr>
          </a:solidFill>
          <a:latin typeface="Heiti SC Light" charset="-122"/>
          <a:ea typeface="Heiti SC Light" charset="-122"/>
          <a:cs typeface="Heiti SC Light" charset="-122"/>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Heiti SC Light" charset="-122"/>
          <a:ea typeface="Heiti SC Light" charset="-122"/>
          <a:cs typeface="Heiti SC Light" charset="-122"/>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Heiti SC Light" charset="-122"/>
          <a:ea typeface="Heiti SC Light" charset="-122"/>
          <a:cs typeface="Heiti SC Light" charset="-122"/>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Heiti SC Light" charset="-122"/>
          <a:ea typeface="Heiti SC Light" charset="-122"/>
          <a:cs typeface="Heiti SC Light" charset="-122"/>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Heiti SC Light" charset="-122"/>
          <a:ea typeface="Heiti SC Light"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20037" y="3332957"/>
            <a:ext cx="5327099" cy="1200329"/>
          </a:xfrm>
          <a:prstGeom prst="rect">
            <a:avLst/>
          </a:prstGeom>
          <a:noFill/>
        </p:spPr>
        <p:txBody>
          <a:bodyPr wrap="none">
            <a:spAutoFit/>
          </a:bodyPr>
          <a:lstStyle/>
          <a:p>
            <a:pPr>
              <a:defRPr/>
            </a:pPr>
            <a:r>
              <a:rPr lang="en-US" sz="7200" b="1" smtClean="0">
                <a:solidFill>
                  <a:schemeClr val="tx1">
                    <a:lumMod val="65000"/>
                    <a:lumOff val="35000"/>
                  </a:schemeClr>
                </a:solidFill>
                <a:latin typeface="微软雅黑" panose="020B0503020204020204" pitchFamily="34" charset="-122"/>
                <a:ea typeface="微软雅黑" panose="020B0503020204020204" pitchFamily="34" charset="-122"/>
              </a:rPr>
              <a:t>MySQL</a:t>
            </a:r>
            <a:r>
              <a:rPr lang="zh-CN" altLang="en-US" sz="7200" b="1" smtClean="0">
                <a:solidFill>
                  <a:schemeClr val="tx1">
                    <a:lumMod val="65000"/>
                    <a:lumOff val="35000"/>
                  </a:schemeClr>
                </a:solidFill>
                <a:latin typeface="微软雅黑" panose="020B0503020204020204" pitchFamily="34" charset="-122"/>
                <a:ea typeface="微软雅黑" panose="020B0503020204020204" pitchFamily="34" charset="-122"/>
              </a:rPr>
              <a:t>高级</a:t>
            </a:r>
            <a:endParaRPr lang="zh-CN" sz="7200" b="1"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7510" y="1189355"/>
            <a:ext cx="10515600" cy="5428615"/>
          </a:xfrm>
        </p:spPr>
        <p:txBody>
          <a:bodyPr>
            <a:normAutofit fontScale="87500" lnSpcReduction="10000"/>
          </a:bodyPr>
          <a:lstStyle/>
          <a:p>
            <a:r>
              <a:rPr lang="en-US" altLang="zh-CN" smtClean="0">
                <a:latin typeface="微软雅黑" panose="020B0503020204020204" pitchFamily="34" charset="-122"/>
                <a:ea typeface="微软雅黑" panose="020B0503020204020204" pitchFamily="34" charset="-122"/>
              </a:rPr>
              <a:t>explain sql</a:t>
            </a:r>
            <a:r>
              <a:rPr lang="zh-CN" altLang="en-US" smtClean="0">
                <a:latin typeface="微软雅黑" panose="020B0503020204020204" pitchFamily="34" charset="-122"/>
                <a:ea typeface="微软雅黑" panose="020B0503020204020204" pitchFamily="34" charset="-122"/>
              </a:rPr>
              <a:t>语句</a:t>
            </a:r>
            <a:endParaRPr lang="zh-CN" altLang="en-US" smtClean="0">
              <a:latin typeface="微软雅黑" panose="020B0503020204020204" pitchFamily="34" charset="-122"/>
              <a:ea typeface="微软雅黑" panose="020B0503020204020204" pitchFamily="34" charset="-122"/>
            </a:endParaRPr>
          </a:p>
          <a:p>
            <a:pPr lvl="1">
              <a:lnSpc>
                <a:spcPct val="120000"/>
              </a:lnSpc>
            </a:pPr>
            <a:r>
              <a:rPr lang="en-US" altLang="zh-CN" sz="2000" smtClean="0">
                <a:latin typeface="微软雅黑" panose="020B0503020204020204" pitchFamily="34" charset="-122"/>
                <a:ea typeface="微软雅黑" panose="020B0503020204020204" pitchFamily="34" charset="-122"/>
              </a:rPr>
              <a:t>type: const  eq_reg  ref  range  index  all </a:t>
            </a:r>
            <a:r>
              <a:rPr lang="zh-CN" altLang="en-US" sz="2000" smtClean="0">
                <a:latin typeface="微软雅黑" panose="020B0503020204020204" pitchFamily="34" charset="-122"/>
                <a:ea typeface="微软雅黑" panose="020B0503020204020204" pitchFamily="34" charset="-122"/>
              </a:rPr>
              <a:t>（查询性能依次降低）</a:t>
            </a:r>
            <a:endParaRPr lang="zh-CN" altLang="en-US" sz="20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ALL：Full Table Scan， MySQL将遍历全表以找到匹配的行</a:t>
            </a:r>
            <a:endParaRPr lang="zh-CN" altLang="en-US" sz="16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index: Full Index Scan，index与ALL区别为index类型只遍历索引树</a:t>
            </a:r>
            <a:endParaRPr lang="zh-CN" altLang="en-US" sz="16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range:只检索给定范围的行，使用一个索引来选择行</a:t>
            </a:r>
            <a:endParaRPr lang="zh-CN" altLang="en-US" sz="16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ref: 表示上述表的连接匹配条件，即哪些列或常量被用于查找索引列上的值</a:t>
            </a:r>
            <a:endParaRPr lang="zh-CN" altLang="en-US" sz="16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eq_ref: 类似ref，区别就在使用的索引是唯一索引，对于每个索引键值，表中只有一条记录匹配，简单来说，就是多表连接中使用primary key或者 unique key作为关联条件</a:t>
            </a:r>
            <a:endParaRPr lang="zh-CN" altLang="en-US" sz="1600" smtClean="0">
              <a:latin typeface="微软雅黑" panose="020B0503020204020204" pitchFamily="34" charset="-122"/>
              <a:ea typeface="微软雅黑" panose="020B0503020204020204" pitchFamily="34" charset="-122"/>
            </a:endParaRPr>
          </a:p>
          <a:p>
            <a:pPr lvl="2">
              <a:lnSpc>
                <a:spcPct val="120000"/>
              </a:lnSpc>
            </a:pPr>
            <a:r>
              <a:rPr lang="zh-CN" altLang="en-US" sz="1800" smtClean="0">
                <a:latin typeface="微软雅黑" panose="020B0503020204020204" pitchFamily="34" charset="-122"/>
                <a:ea typeface="微软雅黑" panose="020B0503020204020204" pitchFamily="34" charset="-122"/>
              </a:rPr>
              <a:t>const: 当MySQL对查询某部分进行优化，并转换为一个常量时，使用这些类型访问。如将主键置于where列表中，MySQL就能将该查询转换为一个常量,system是const类型的特例，当查询的表只有一行的情况下，使用system</a:t>
            </a:r>
            <a:endParaRPr lang="zh-CN" altLang="en-US" sz="1800" smtClean="0">
              <a:latin typeface="微软雅黑" panose="020B0503020204020204" pitchFamily="34" charset="-122"/>
              <a:ea typeface="微软雅黑" panose="020B0503020204020204" pitchFamily="34" charset="-122"/>
            </a:endParaRPr>
          </a:p>
          <a:p>
            <a:pPr lvl="1">
              <a:lnSpc>
                <a:spcPct val="120000"/>
              </a:lnSpc>
            </a:pPr>
            <a:r>
              <a:rPr lang="en-US" altLang="zh-CN" sz="2000" smtClean="0">
                <a:latin typeface="微软雅黑" panose="020B0503020204020204" pitchFamily="34" charset="-122"/>
                <a:ea typeface="微软雅黑" panose="020B0503020204020204" pitchFamily="34" charset="-122"/>
              </a:rPr>
              <a:t>key:</a:t>
            </a:r>
            <a:r>
              <a:rPr lang="zh-CN" altLang="en-US" sz="2000" smtClean="0">
                <a:latin typeface="微软雅黑" panose="020B0503020204020204" pitchFamily="34" charset="-122"/>
                <a:ea typeface="微软雅黑" panose="020B0503020204020204" pitchFamily="34" charset="-122"/>
              </a:rPr>
              <a:t>查询时使用的索引，没有为</a:t>
            </a:r>
            <a:r>
              <a:rPr lang="en-US" altLang="zh-CN" sz="2000" smtClean="0">
                <a:latin typeface="微软雅黑" panose="020B0503020204020204" pitchFamily="34" charset="-122"/>
                <a:ea typeface="微软雅黑" panose="020B0503020204020204" pitchFamily="34" charset="-122"/>
              </a:rPr>
              <a:t>null</a:t>
            </a:r>
            <a:endParaRPr lang="en-US" altLang="zh-CN" sz="2000" smtClean="0">
              <a:latin typeface="微软雅黑" panose="020B0503020204020204" pitchFamily="34" charset="-122"/>
              <a:ea typeface="微软雅黑" panose="020B0503020204020204" pitchFamily="34" charset="-122"/>
            </a:endParaRPr>
          </a:p>
          <a:p>
            <a:pPr lvl="1">
              <a:lnSpc>
                <a:spcPct val="120000"/>
              </a:lnSpc>
            </a:pPr>
            <a:r>
              <a:rPr lang="en-US" altLang="zh-CN" sz="2000" smtClean="0">
                <a:latin typeface="微软雅黑" panose="020B0503020204020204" pitchFamily="34" charset="-122"/>
                <a:ea typeface="微软雅黑" panose="020B0503020204020204" pitchFamily="34" charset="-122"/>
              </a:rPr>
              <a:t>key_len:</a:t>
            </a:r>
            <a:r>
              <a:rPr lang="zh-CN" altLang="en-US" sz="2000" smtClean="0">
                <a:latin typeface="微软雅黑" panose="020B0503020204020204" pitchFamily="34" charset="-122"/>
                <a:ea typeface="微软雅黑" panose="020B0503020204020204" pitchFamily="34" charset="-122"/>
              </a:rPr>
              <a:t>使用的索引长度，越短越好</a:t>
            </a:r>
            <a:endParaRPr lang="zh-CN" altLang="en-US" sz="2000" smtClean="0">
              <a:latin typeface="微软雅黑" panose="020B0503020204020204" pitchFamily="34" charset="-122"/>
              <a:ea typeface="微软雅黑" panose="020B0503020204020204" pitchFamily="34" charset="-122"/>
            </a:endParaRPr>
          </a:p>
          <a:p>
            <a:pPr lvl="1">
              <a:lnSpc>
                <a:spcPct val="120000"/>
              </a:lnSpc>
            </a:pPr>
            <a:r>
              <a:rPr lang="en-US" altLang="zh-CN" sz="2000" smtClean="0">
                <a:latin typeface="微软雅黑" panose="020B0503020204020204" pitchFamily="34" charset="-122"/>
                <a:ea typeface="微软雅黑" panose="020B0503020204020204" pitchFamily="34" charset="-122"/>
              </a:rPr>
              <a:t>rows:</a:t>
            </a:r>
            <a:r>
              <a:rPr lang="zh-CN" altLang="en-US" sz="2000" smtClean="0">
                <a:latin typeface="微软雅黑" panose="020B0503020204020204" pitchFamily="34" charset="-122"/>
                <a:ea typeface="微软雅黑" panose="020B0503020204020204" pitchFamily="34" charset="-122"/>
              </a:rPr>
              <a:t>用来返回请求数据的行数，越少越好</a:t>
            </a:r>
            <a:endParaRPr lang="zh-CN" altLang="en-US" sz="2000" smtClean="0">
              <a:latin typeface="微软雅黑" panose="020B0503020204020204" pitchFamily="34" charset="-122"/>
              <a:ea typeface="微软雅黑" panose="020B0503020204020204" pitchFamily="34" charset="-122"/>
            </a:endParaRPr>
          </a:p>
          <a:p>
            <a:pPr lvl="1">
              <a:lnSpc>
                <a:spcPct val="120000"/>
              </a:lnSpc>
            </a:pPr>
            <a:r>
              <a:rPr lang="en-US" altLang="zh-CN" sz="2000" smtClean="0">
                <a:latin typeface="微软雅黑" panose="020B0503020204020204" pitchFamily="34" charset="-122"/>
                <a:ea typeface="微软雅黑" panose="020B0503020204020204" pitchFamily="34" charset="-122"/>
              </a:rPr>
              <a:t>extra:  using filesort (order by </a:t>
            </a:r>
            <a:r>
              <a:rPr lang="zh-CN" altLang="en-US" sz="2000" smtClean="0">
                <a:latin typeface="微软雅黑" panose="020B0503020204020204" pitchFamily="34" charset="-122"/>
                <a:ea typeface="微软雅黑" panose="020B0503020204020204" pitchFamily="34" charset="-122"/>
              </a:rPr>
              <a:t>子句无索引</a:t>
            </a:r>
            <a:r>
              <a:rPr lang="en-US" altLang="zh-CN" sz="2000" smtClean="0">
                <a:latin typeface="微软雅黑" panose="020B0503020204020204" pitchFamily="34" charset="-122"/>
                <a:ea typeface="微软雅黑" panose="020B0503020204020204" pitchFamily="34" charset="-122"/>
              </a:rPr>
              <a:t>)</a:t>
            </a:r>
            <a:endParaRPr lang="en-US" altLang="zh-CN" sz="2000" smtClean="0">
              <a:latin typeface="微软雅黑" panose="020B0503020204020204" pitchFamily="34" charset="-122"/>
              <a:ea typeface="微软雅黑" panose="020B0503020204020204" pitchFamily="34" charset="-122"/>
            </a:endParaRPr>
          </a:p>
          <a:p>
            <a:pPr marL="1219200" lvl="2" indent="0">
              <a:lnSpc>
                <a:spcPct val="120000"/>
              </a:lnSpc>
              <a:buNone/>
            </a:pPr>
            <a:r>
              <a:rPr lang="en-US" altLang="zh-CN" sz="1800" smtClean="0">
                <a:latin typeface="微软雅黑" panose="020B0503020204020204" pitchFamily="34" charset="-122"/>
                <a:ea typeface="微软雅黑" panose="020B0503020204020204" pitchFamily="34" charset="-122"/>
              </a:rPr>
              <a:t>      </a:t>
            </a:r>
            <a:r>
              <a:rPr lang="en-US" altLang="zh-CN" smtClean="0">
                <a:latin typeface="微软雅黑" panose="020B0503020204020204" pitchFamily="34" charset="-122"/>
                <a:ea typeface="微软雅黑" panose="020B0503020204020204" pitchFamily="34" charset="-122"/>
              </a:rPr>
              <a:t>using temporary(where</a:t>
            </a:r>
            <a:r>
              <a:rPr lang="zh-CN" altLang="en-US" smtClean="0">
                <a:latin typeface="微软雅黑" panose="020B0503020204020204" pitchFamily="34" charset="-122"/>
                <a:ea typeface="微软雅黑" panose="020B0503020204020204" pitchFamily="34" charset="-122"/>
              </a:rPr>
              <a:t>子句无索引</a:t>
            </a:r>
            <a:r>
              <a:rPr lang="en-US" altLang="zh-CN" smtClean="0">
                <a:latin typeface="微软雅黑" panose="020B0503020204020204" pitchFamily="34" charset="-122"/>
                <a:ea typeface="微软雅黑" panose="020B0503020204020204" pitchFamily="34" charset="-122"/>
              </a:rPr>
              <a:t>)</a:t>
            </a:r>
            <a:endParaRPr lang="en-US" altLang="zh-CN" sz="240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024755" y="4423410"/>
            <a:ext cx="6767830" cy="916940"/>
          </a:xfrm>
          <a:prstGeom prst="rect">
            <a:avLst/>
          </a:prstGeom>
        </p:spPr>
      </p:pic>
      <p:sp>
        <p:nvSpPr>
          <p:cNvPr id="2" name="标题 1"/>
          <p:cNvSpPr>
            <a:spLocks noGrp="1"/>
          </p:cNvSpPr>
          <p:nvPr>
            <p:ph type="title"/>
          </p:nvPr>
        </p:nvSpPr>
        <p:spPr>
          <a:xfrm>
            <a:off x="276225" y="78525"/>
            <a:ext cx="10515600" cy="1325563"/>
          </a:xfrm>
        </p:spPr>
        <p:txBody>
          <a:bodyPr/>
          <a:lstStyle/>
          <a:p>
            <a:r>
              <a:rPr lang="en-US" altLang="zh-CN" smtClean="0">
                <a:latin typeface="微软雅黑" panose="020B0503020204020204" pitchFamily="34" charset="-122"/>
                <a:ea typeface="微软雅黑" panose="020B0503020204020204" pitchFamily="34" charset="-122"/>
              </a:rPr>
              <a:t>explain </a:t>
            </a:r>
            <a:r>
              <a:rPr lang="zh-CN" altLang="en-US" smtClean="0">
                <a:latin typeface="微软雅黑" panose="020B0503020204020204" pitchFamily="34" charset="-122"/>
                <a:ea typeface="微软雅黑" panose="020B0503020204020204" pitchFamily="34" charset="-122"/>
              </a:rPr>
              <a:t>分析语句</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哪些情况需要创建索引</a:t>
            </a:r>
            <a:endParaRPr lang="zh-CN" altLang="en-US" smtClean="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mtClean="0">
                <a:latin typeface="微软雅黑" panose="020B0503020204020204" pitchFamily="34" charset="-122"/>
                <a:ea typeface="微软雅黑" panose="020B0503020204020204" pitchFamily="34" charset="-122"/>
              </a:rPr>
              <a:t>where</a:t>
            </a:r>
            <a:r>
              <a:rPr lang="zh-CN" altLang="en-US" smtClean="0">
                <a:latin typeface="微软雅黑" panose="020B0503020204020204" pitchFamily="34" charset="-122"/>
                <a:ea typeface="微软雅黑" panose="020B0503020204020204" pitchFamily="34" charset="-122"/>
              </a:rPr>
              <a:t>子句、</a:t>
            </a:r>
            <a:r>
              <a:rPr lang="en-US" altLang="zh-CN" smtClean="0">
                <a:latin typeface="微软雅黑" panose="020B0503020204020204" pitchFamily="34" charset="-122"/>
                <a:ea typeface="微软雅黑" panose="020B0503020204020204" pitchFamily="34" charset="-122"/>
              </a:rPr>
              <a:t>group</a:t>
            </a:r>
            <a:r>
              <a:rPr lang="zh-CN" altLang="en-US" smtClean="0">
                <a:latin typeface="微软雅黑" panose="020B0503020204020204" pitchFamily="34" charset="-122"/>
                <a:ea typeface="微软雅黑" panose="020B0503020204020204" pitchFamily="34" charset="-122"/>
              </a:rPr>
              <a:t>子句中出现的字段，要创建索引</a:t>
            </a:r>
            <a:endParaRPr lang="zh-CN" altLang="en-US" smtClean="0">
              <a:latin typeface="微软雅黑" panose="020B0503020204020204" pitchFamily="34" charset="-122"/>
              <a:ea typeface="微软雅黑" panose="020B0503020204020204" pitchFamily="34" charset="-122"/>
            </a:endParaRPr>
          </a:p>
          <a:p>
            <a:pPr lvl="1"/>
            <a:r>
              <a:rPr lang="zh-CN" altLang="en-US" sz="2700" smtClean="0">
                <a:latin typeface="微软雅黑" panose="020B0503020204020204" pitchFamily="34" charset="-122"/>
                <a:ea typeface="微软雅黑" panose="020B0503020204020204" pitchFamily="34" charset="-122"/>
              </a:rPr>
              <a:t>但子句中有</a:t>
            </a:r>
            <a:r>
              <a:rPr lang="en-US" altLang="zh-CN" sz="2700" smtClean="0">
                <a:latin typeface="微软雅黑" panose="020B0503020204020204" pitchFamily="34" charset="-122"/>
                <a:ea typeface="微软雅黑" panose="020B0503020204020204" pitchFamily="34" charset="-122"/>
              </a:rPr>
              <a:t>&lt;</a:t>
            </a:r>
            <a:r>
              <a:rPr lang="zh-CN" altLang="en-US" sz="2700" smtClean="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&gt;</a:t>
            </a:r>
            <a:r>
              <a:rPr lang="zh-CN" altLang="en-US" sz="2700" smtClean="0">
                <a:latin typeface="微软雅黑" panose="020B0503020204020204" pitchFamily="34" charset="-122"/>
                <a:ea typeface="微软雅黑" panose="020B0503020204020204" pitchFamily="34" charset="-122"/>
              </a:rPr>
              <a:t>、</a:t>
            </a:r>
            <a:r>
              <a:rPr lang="en-US" altLang="zh-CN" sz="2700" smtClean="0">
                <a:latin typeface="微软雅黑" panose="020B0503020204020204" pitchFamily="34" charset="-122"/>
                <a:ea typeface="微软雅黑" panose="020B0503020204020204" pitchFamily="34" charset="-122"/>
              </a:rPr>
              <a:t>or</a:t>
            </a:r>
            <a:r>
              <a:rPr lang="zh-CN" altLang="en-US" sz="2700" smtClean="0">
                <a:latin typeface="微软雅黑" panose="020B0503020204020204" pitchFamily="34" charset="-122"/>
                <a:ea typeface="微软雅黑" panose="020B0503020204020204" pitchFamily="34" charset="-122"/>
              </a:rPr>
              <a:t>时不能使用索引</a:t>
            </a:r>
            <a:endParaRPr lang="zh-CN" altLang="en-US" sz="2700" smtClean="0">
              <a:latin typeface="微软雅黑" panose="020B0503020204020204" pitchFamily="34" charset="-122"/>
              <a:ea typeface="微软雅黑" panose="020B0503020204020204" pitchFamily="34" charset="-122"/>
            </a:endParaRPr>
          </a:p>
          <a:p>
            <a:pPr lvl="1"/>
            <a:r>
              <a:rPr lang="zh-CN" altLang="en-US" sz="2700" smtClean="0">
                <a:latin typeface="微软雅黑" panose="020B0503020204020204" pitchFamily="34" charset="-122"/>
                <a:ea typeface="微软雅黑" panose="020B0503020204020204" pitchFamily="34" charset="-122"/>
              </a:rPr>
              <a:t>有</a:t>
            </a:r>
            <a:r>
              <a:rPr lang="en-US" altLang="zh-CN" sz="2700" smtClean="0">
                <a:latin typeface="微软雅黑" panose="020B0503020204020204" pitchFamily="34" charset="-122"/>
                <a:ea typeface="微软雅黑" panose="020B0503020204020204" pitchFamily="34" charset="-122"/>
              </a:rPr>
              <a:t>like “%x%”</a:t>
            </a:r>
            <a:r>
              <a:rPr lang="zh-CN" altLang="en-US" sz="2700" smtClean="0">
                <a:latin typeface="微软雅黑" panose="020B0503020204020204" pitchFamily="34" charset="-122"/>
                <a:ea typeface="微软雅黑" panose="020B0503020204020204" pitchFamily="34" charset="-122"/>
              </a:rPr>
              <a:t>不能使用索引</a:t>
            </a:r>
            <a:endParaRPr lang="zh-CN" altLang="en-US" sz="2700" smtClean="0">
              <a:latin typeface="微软雅黑" panose="020B0503020204020204" pitchFamily="34" charset="-122"/>
              <a:ea typeface="微软雅黑" panose="020B0503020204020204" pitchFamily="34" charset="-122"/>
            </a:endParaRPr>
          </a:p>
          <a:p>
            <a:pPr lvl="1"/>
            <a:r>
              <a:rPr lang="en-US" altLang="zh-CN" sz="2700" smtClean="0">
                <a:latin typeface="微软雅黑" panose="020B0503020204020204" pitchFamily="34" charset="-122"/>
                <a:ea typeface="微软雅黑" panose="020B0503020204020204" pitchFamily="34" charset="-122"/>
              </a:rPr>
              <a:t>not in</a:t>
            </a:r>
            <a:r>
              <a:rPr lang="zh-CN" altLang="en-US" sz="2700" smtClean="0">
                <a:latin typeface="微软雅黑" panose="020B0503020204020204" pitchFamily="34" charset="-122"/>
                <a:ea typeface="微软雅黑" panose="020B0503020204020204" pitchFamily="34" charset="-122"/>
              </a:rPr>
              <a:t>不能使用索引，但可以用</a:t>
            </a:r>
            <a:r>
              <a:rPr lang="en-US" altLang="zh-CN" sz="2700" smtClean="0">
                <a:latin typeface="微软雅黑" panose="020B0503020204020204" pitchFamily="34" charset="-122"/>
                <a:ea typeface="微软雅黑" panose="020B0503020204020204" pitchFamily="34" charset="-122"/>
              </a:rPr>
              <a:t>not exists</a:t>
            </a:r>
            <a:r>
              <a:rPr lang="zh-CN" altLang="en-US" sz="2700" smtClean="0">
                <a:latin typeface="微软雅黑" panose="020B0503020204020204" pitchFamily="34" charset="-122"/>
                <a:ea typeface="微软雅黑" panose="020B0503020204020204" pitchFamily="34" charset="-122"/>
              </a:rPr>
              <a:t>代替</a:t>
            </a:r>
            <a:endParaRPr lang="zh-CN" altLang="en-US" sz="2700" smtClean="0">
              <a:latin typeface="微软雅黑" panose="020B0503020204020204" pitchFamily="34" charset="-122"/>
              <a:ea typeface="微软雅黑" panose="020B0503020204020204" pitchFamily="34" charset="-122"/>
            </a:endParaRPr>
          </a:p>
          <a:p>
            <a:pPr lvl="0"/>
            <a:endParaRPr lang="zh-CN" altLang="en-US" sz="3200"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order by</a:t>
            </a:r>
            <a:r>
              <a:rPr lang="zh-CN" altLang="en-US" smtClean="0">
                <a:latin typeface="微软雅黑" panose="020B0503020204020204" pitchFamily="34" charset="-122"/>
                <a:ea typeface="微软雅黑" panose="020B0503020204020204" pitchFamily="34" charset="-122"/>
              </a:rPr>
              <a:t>子句的字段，要创建索引</a:t>
            </a:r>
            <a:endParaRPr lang="zh-CN" alt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统计聚合函数中的字段，要创建索引</a:t>
            </a:r>
            <a:endParaRPr lang="zh-CN" altLang="en-US"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比如</a:t>
            </a:r>
            <a:r>
              <a:rPr lang="en-US" altLang="zh-CN" smtClean="0">
                <a:latin typeface="微软雅黑" panose="020B0503020204020204" pitchFamily="34" charset="-122"/>
                <a:ea typeface="微软雅黑" panose="020B0503020204020204" pitchFamily="34" charset="-122"/>
              </a:rPr>
              <a:t>count(</a:t>
            </a:r>
            <a:r>
              <a:rPr lang="zh-CN" altLang="en-US" smtClean="0">
                <a:latin typeface="微软雅黑" panose="020B0503020204020204" pitchFamily="34" charset="-122"/>
                <a:ea typeface="微软雅黑" panose="020B0503020204020204" pitchFamily="34" charset="-122"/>
              </a:rPr>
              <a:t>字段</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max(</a:t>
            </a:r>
            <a:r>
              <a:rPr lang="zh-CN" altLang="en-US" smtClean="0">
                <a:latin typeface="微软雅黑" panose="020B0503020204020204" pitchFamily="34" charset="-122"/>
                <a:ea typeface="微软雅黑" panose="020B0503020204020204" pitchFamily="34" charset="-122"/>
              </a:rPr>
              <a:t>字段</a:t>
            </a:r>
            <a:r>
              <a:rPr lang="en-US" altLang="zh-CN" smtClean="0">
                <a:latin typeface="微软雅黑" panose="020B0503020204020204" pitchFamily="34" charset="-122"/>
                <a:ea typeface="微软雅黑" panose="020B0503020204020204" pitchFamily="34" charset="-122"/>
              </a:rPr>
              <a:t>)</a:t>
            </a:r>
            <a:endParaRPr lang="en-US" altLang="zh-CN" smtClean="0">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哪些情况不必创建索引</a:t>
            </a:r>
            <a:endParaRPr lang="zh-CN" altLang="en-US" smtClean="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smtClean="0">
                <a:latin typeface="微软雅黑" panose="020B0503020204020204" pitchFamily="34" charset="-122"/>
                <a:ea typeface="微软雅黑" panose="020B0503020204020204" pitchFamily="34" charset="-122"/>
              </a:rPr>
              <a:t>如果需要取到表中所有记录，则没必要创建索引</a:t>
            </a:r>
            <a:endParaRPr lang="zh-CN" alt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对非唯一有大量重复值的字段，没必要创建索引，如性别</a:t>
            </a:r>
            <a:endParaRPr lang="zh-CN" alt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经常进行修改、删除等操作的字段，没必要创建索引</a:t>
            </a:r>
            <a:endParaRPr lang="zh-CN" alt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记录比较少的表，没必要创建索引</a:t>
            </a:r>
            <a:endParaRPr lang="zh-CN" altLang="en-US" smtClean="0">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9255" y="35345"/>
            <a:ext cx="10515600" cy="1325563"/>
          </a:xfrm>
        </p:spPr>
        <p:txBody>
          <a:bodyPr/>
          <a:lstStyle/>
          <a:p>
            <a:r>
              <a:rPr lang="en-US" altLang="zh-CN" smtClean="0">
                <a:solidFill>
                  <a:schemeClr val="accent5">
                    <a:lumMod val="75000"/>
                  </a:schemeClr>
                </a:solidFill>
                <a:sym typeface="+mn-ea"/>
              </a:rPr>
              <a:t>3. </a:t>
            </a:r>
            <a:r>
              <a:rPr lang="zh-CN" smtClean="0">
                <a:solidFill>
                  <a:schemeClr val="accent5">
                    <a:lumMod val="75000"/>
                  </a:schemeClr>
                </a:solidFill>
                <a:sym typeface="+mn-ea"/>
              </a:rPr>
              <a:t>数据库表结构优化</a:t>
            </a:r>
            <a:endParaRPr lang="zh-CN" altLang="en-US" smtClean="0">
              <a:solidFill>
                <a:schemeClr val="accent5">
                  <a:lumMod val="75000"/>
                </a:schemeClr>
              </a:solidFill>
              <a:sym typeface="+mn-ea"/>
            </a:endParaRPr>
          </a:p>
        </p:txBody>
      </p:sp>
      <p:sp>
        <p:nvSpPr>
          <p:cNvPr id="3" name="内容占位符 2"/>
          <p:cNvSpPr>
            <a:spLocks noGrp="1"/>
          </p:cNvSpPr>
          <p:nvPr>
            <p:ph idx="1"/>
          </p:nvPr>
        </p:nvSpPr>
        <p:spPr/>
        <p:txBody>
          <a:bodyPr/>
          <a:lstStyle/>
          <a:p>
            <a:pPr>
              <a:lnSpc>
                <a:spcPct val="150000"/>
              </a:lnSpc>
              <a:buClr>
                <a:srgbClr val="0B59A0"/>
              </a:buClr>
              <a:buFont typeface="Wingdings" panose="05000000000000000000" pitchFamily="2" charset="2"/>
              <a:buChar char=""/>
            </a:pPr>
            <a:r>
              <a:rPr lang="zh-CN" smtClean="0">
                <a:sym typeface="+mn-ea"/>
              </a:rPr>
              <a:t>选择合适的数据类型</a:t>
            </a:r>
            <a:endParaRPr lang="zh-CN" smtClean="0">
              <a:latin typeface="微软雅黑" panose="020B0503020204020204" pitchFamily="34" charset="-122"/>
              <a:ea typeface="微软雅黑" panose="020B0503020204020204" pitchFamily="34" charset="-122"/>
            </a:endParaRPr>
          </a:p>
          <a:p>
            <a:pPr>
              <a:lnSpc>
                <a:spcPct val="150000"/>
              </a:lnSpc>
              <a:buClr>
                <a:srgbClr val="0B59A0"/>
              </a:buClr>
              <a:buFont typeface="Wingdings" panose="05000000000000000000" pitchFamily="2" charset="2"/>
              <a:buChar char=""/>
            </a:pPr>
            <a:r>
              <a:rPr lang="zh-CN" smtClean="0">
                <a:sym typeface="+mn-ea"/>
              </a:rPr>
              <a:t>数据表的垂直拆分与水平拆分</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solidFill>
                  <a:schemeClr val="accent5">
                    <a:lumMod val="75000"/>
                  </a:schemeClr>
                </a:solidFill>
                <a:sym typeface="+mn-ea"/>
              </a:rPr>
              <a:t>3.1 </a:t>
            </a:r>
            <a:r>
              <a:rPr lang="zh-CN" smtClean="0">
                <a:solidFill>
                  <a:schemeClr val="accent5">
                    <a:lumMod val="75000"/>
                  </a:schemeClr>
                </a:solidFill>
                <a:sym typeface="+mn-ea"/>
              </a:rPr>
              <a:t>选择合适的数据类型</a:t>
            </a:r>
            <a:endParaRPr lang="zh-CN" altLang="en-US" smtClean="0">
              <a:solidFill>
                <a:schemeClr val="accent5">
                  <a:lumMod val="75000"/>
                </a:schemeClr>
              </a:solidFill>
              <a:sym typeface="+mn-ea"/>
            </a:endParaRPr>
          </a:p>
        </p:txBody>
      </p:sp>
      <p:sp>
        <p:nvSpPr>
          <p:cNvPr id="3" name="内容占位符 2"/>
          <p:cNvSpPr>
            <a:spLocks noGrp="1"/>
          </p:cNvSpPr>
          <p:nvPr>
            <p:ph idx="1"/>
          </p:nvPr>
        </p:nvSpPr>
        <p:spPr>
          <a:xfrm>
            <a:off x="838199" y="1360908"/>
            <a:ext cx="10839275" cy="4351338"/>
          </a:xfrm>
        </p:spPr>
        <p:txBody>
          <a:bodyPr>
            <a:normAutofit fontScale="97500"/>
          </a:bodyPr>
          <a:lstStyle/>
          <a:p>
            <a:pPr>
              <a:lnSpc>
                <a:spcPct val="150000"/>
              </a:lnSpc>
              <a:buClr>
                <a:srgbClr val="1B59A2"/>
              </a:buClr>
              <a:buFont typeface="Wingdings" panose="05000000000000000000" charset="0"/>
              <a:buChar char="v"/>
            </a:pPr>
            <a:r>
              <a:rPr lang="zh-CN" altLang="en-US" sz="2800">
                <a:sym typeface="+mn-ea"/>
              </a:rPr>
              <a:t>使用可以存下数据的最小的数据类型</a:t>
            </a:r>
            <a:endParaRPr lang="zh-CN" altLang="en-US" sz="2800">
              <a:latin typeface="微软雅黑" panose="020B0503020204020204" pitchFamily="34" charset="-122"/>
              <a:ea typeface="微软雅黑" panose="020B0503020204020204" pitchFamily="34" charset="-122"/>
            </a:endParaRPr>
          </a:p>
          <a:p>
            <a:pPr>
              <a:lnSpc>
                <a:spcPct val="150000"/>
              </a:lnSpc>
              <a:buClr>
                <a:srgbClr val="1B59A2"/>
              </a:buClr>
              <a:buFont typeface="Wingdings" panose="05000000000000000000" charset="0"/>
              <a:buChar char="v"/>
            </a:pPr>
            <a:r>
              <a:rPr lang="zh-CN" altLang="en-US" sz="2800">
                <a:sym typeface="+mn-ea"/>
              </a:rPr>
              <a:t>使用简单的数据类型</a:t>
            </a:r>
            <a:r>
              <a:rPr lang="en-US" altLang="zh-CN" sz="2800">
                <a:sym typeface="+mn-ea"/>
              </a:rPr>
              <a:t>,</a:t>
            </a:r>
            <a:r>
              <a:rPr lang="zh-CN" altLang="en-US" sz="2800">
                <a:sym typeface="+mn-ea"/>
              </a:rPr>
              <a:t>如果</a:t>
            </a:r>
            <a:r>
              <a:rPr lang="en-US" altLang="zh-CN" sz="2800">
                <a:sym typeface="+mn-ea"/>
              </a:rPr>
              <a:t>int</a:t>
            </a:r>
            <a:r>
              <a:rPr lang="zh-CN" altLang="en-US" sz="2800">
                <a:sym typeface="+mn-ea"/>
              </a:rPr>
              <a:t>要比</a:t>
            </a:r>
            <a:r>
              <a:rPr lang="en-US" altLang="zh-CN" sz="2800">
                <a:sym typeface="+mn-ea"/>
              </a:rPr>
              <a:t>varchar</a:t>
            </a:r>
            <a:r>
              <a:rPr lang="zh-CN" altLang="zh-CN" sz="2800">
                <a:sym typeface="+mn-ea"/>
              </a:rPr>
              <a:t>在</a:t>
            </a:r>
            <a:r>
              <a:rPr lang="en-US" altLang="zh-CN" sz="2800">
                <a:sym typeface="+mn-ea"/>
              </a:rPr>
              <a:t>mysql</a:t>
            </a:r>
            <a:r>
              <a:rPr lang="zh-CN" altLang="en-US" sz="2800">
                <a:sym typeface="+mn-ea"/>
              </a:rPr>
              <a:t>处理上简单</a:t>
            </a:r>
            <a:endParaRPr lang="zh-CN" altLang="en-US" sz="2800">
              <a:latin typeface="微软雅黑" panose="020B0503020204020204" pitchFamily="34" charset="-122"/>
              <a:ea typeface="微软雅黑" panose="020B0503020204020204" pitchFamily="34" charset="-122"/>
            </a:endParaRPr>
          </a:p>
          <a:p>
            <a:pPr marL="800100" lvl="1" indent="-342900">
              <a:lnSpc>
                <a:spcPct val="150000"/>
              </a:lnSpc>
              <a:buClr>
                <a:srgbClr val="1B59A2"/>
              </a:buClr>
              <a:buFont typeface="Wingdings" panose="05000000000000000000" charset="0"/>
              <a:buChar char="ü"/>
            </a:pPr>
            <a:r>
              <a:rPr lang="zh-CN" altLang="en-US" sz="2800">
                <a:sym typeface="+mn-ea"/>
              </a:rPr>
              <a:t>使用</a:t>
            </a:r>
            <a:r>
              <a:rPr lang="en-US" altLang="zh-CN" sz="2800">
                <a:sym typeface="+mn-ea"/>
              </a:rPr>
              <a:t>int</a:t>
            </a:r>
            <a:r>
              <a:rPr lang="zh-CN" altLang="en-US" sz="2800">
                <a:sym typeface="+mn-ea"/>
              </a:rPr>
              <a:t>存储时间</a:t>
            </a:r>
            <a:r>
              <a:rPr lang="en-US" altLang="zh-CN" sz="2800">
                <a:sym typeface="+mn-ea"/>
              </a:rPr>
              <a:t>,</a:t>
            </a:r>
            <a:r>
              <a:rPr lang="zh-CN" altLang="en-US" sz="2800">
                <a:sym typeface="+mn-ea"/>
              </a:rPr>
              <a:t>使用</a:t>
            </a:r>
            <a:r>
              <a:rPr lang="en-US" altLang="zh-CN" sz="2800" smtClean="0">
                <a:sym typeface="+mn-ea"/>
              </a:rPr>
              <a:t>unix_timestamp</a:t>
            </a:r>
            <a:r>
              <a:rPr lang="en-US" altLang="zh-CN" sz="2800">
                <a:sym typeface="+mn-ea"/>
              </a:rPr>
              <a:t>()</a:t>
            </a:r>
            <a:r>
              <a:rPr lang="zh-CN" altLang="en-US" sz="2800">
                <a:sym typeface="+mn-ea"/>
              </a:rPr>
              <a:t>和</a:t>
            </a:r>
            <a:r>
              <a:rPr lang="en-US" altLang="zh-CN" sz="2800" smtClean="0">
                <a:sym typeface="+mn-ea"/>
              </a:rPr>
              <a:t>from_unixtime</a:t>
            </a:r>
            <a:r>
              <a:rPr lang="en-US" altLang="zh-CN" sz="2800">
                <a:sym typeface="+mn-ea"/>
              </a:rPr>
              <a:t>()</a:t>
            </a:r>
            <a:r>
              <a:rPr lang="zh-CN" altLang="en-US" sz="2800">
                <a:sym typeface="+mn-ea"/>
              </a:rPr>
              <a:t>转换</a:t>
            </a:r>
            <a:endParaRPr lang="zh-CN" altLang="en-US" sz="2800">
              <a:latin typeface="微软雅黑" panose="020B0503020204020204" pitchFamily="34" charset="-122"/>
              <a:ea typeface="微软雅黑" panose="020B0503020204020204" pitchFamily="34" charset="-122"/>
            </a:endParaRPr>
          </a:p>
          <a:p>
            <a:pPr>
              <a:lnSpc>
                <a:spcPct val="150000"/>
              </a:lnSpc>
              <a:buClr>
                <a:srgbClr val="1B59A2"/>
              </a:buClr>
              <a:buFont typeface="Wingdings" panose="05000000000000000000" charset="0"/>
              <a:buChar char="v"/>
            </a:pPr>
            <a:r>
              <a:rPr lang="zh-CN" altLang="en-US" sz="2800">
                <a:sym typeface="+mn-ea"/>
              </a:rPr>
              <a:t>尽可能用</a:t>
            </a:r>
            <a:r>
              <a:rPr lang="en-US" altLang="zh-CN" sz="2800">
                <a:sym typeface="+mn-ea"/>
              </a:rPr>
              <a:t>not null</a:t>
            </a:r>
            <a:r>
              <a:rPr lang="zh-CN" altLang="en-US" sz="2800">
                <a:sym typeface="+mn-ea"/>
              </a:rPr>
              <a:t>加默认值的方式定义字段</a:t>
            </a:r>
            <a:endParaRPr lang="zh-CN" altLang="en-US" sz="2800">
              <a:latin typeface="微软雅黑" panose="020B0503020204020204" pitchFamily="34" charset="-122"/>
              <a:ea typeface="微软雅黑" panose="020B0503020204020204" pitchFamily="34" charset="-122"/>
            </a:endParaRPr>
          </a:p>
          <a:p>
            <a:pPr>
              <a:lnSpc>
                <a:spcPct val="150000"/>
              </a:lnSpc>
              <a:buClr>
                <a:srgbClr val="1B59A2"/>
              </a:buClr>
              <a:buFont typeface="Wingdings" panose="05000000000000000000" charset="0"/>
              <a:buChar char="v"/>
            </a:pPr>
            <a:r>
              <a:rPr lang="zh-CN" altLang="en-US" sz="2800">
                <a:sym typeface="+mn-ea"/>
              </a:rPr>
              <a:t>尽量少用</a:t>
            </a:r>
            <a:r>
              <a:rPr lang="en-US" altLang="zh-CN" sz="2800">
                <a:sym typeface="+mn-ea"/>
              </a:rPr>
              <a:t>text</a:t>
            </a:r>
            <a:r>
              <a:rPr lang="zh-CN" altLang="en-US" sz="2800">
                <a:sym typeface="+mn-ea"/>
              </a:rPr>
              <a:t>、</a:t>
            </a:r>
            <a:r>
              <a:rPr lang="en-US" altLang="zh-CN" sz="2800">
                <a:sym typeface="+mn-ea"/>
              </a:rPr>
              <a:t>blob</a:t>
            </a:r>
            <a:r>
              <a:rPr lang="zh-CN" altLang="en-US" sz="2800">
                <a:sym typeface="+mn-ea"/>
              </a:rPr>
              <a:t>数据类型</a:t>
            </a:r>
            <a:endParaRPr lang="zh-CN" altLang="en-US" sz="2800">
              <a:sym typeface="+mn-ea"/>
            </a:endParaRPr>
          </a:p>
          <a:p>
            <a:pPr>
              <a:lnSpc>
                <a:spcPct val="150000"/>
              </a:lnSpc>
              <a:buClr>
                <a:srgbClr val="1B59A2"/>
              </a:buClr>
              <a:buFont typeface="Wingdings" panose="05000000000000000000" charset="0"/>
              <a:buChar char="v"/>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solidFill>
                  <a:schemeClr val="accent5">
                    <a:lumMod val="75000"/>
                  </a:schemeClr>
                </a:solidFill>
                <a:sym typeface="+mn-ea"/>
              </a:rPr>
              <a:t>3.2 </a:t>
            </a:r>
            <a:r>
              <a:rPr lang="zh-CN" smtClean="0">
                <a:solidFill>
                  <a:schemeClr val="accent5">
                    <a:lumMod val="75000"/>
                  </a:schemeClr>
                </a:solidFill>
                <a:sym typeface="+mn-ea"/>
              </a:rPr>
              <a:t>表的垂直拆分</a:t>
            </a:r>
            <a:endParaRPr lang="zh-CN" altLang="en-US" smtClean="0">
              <a:solidFill>
                <a:schemeClr val="accent5">
                  <a:lumMod val="75000"/>
                </a:schemeClr>
              </a:solidFill>
              <a:sym typeface="+mn-ea"/>
            </a:endParaRPr>
          </a:p>
        </p:txBody>
      </p:sp>
      <p:sp>
        <p:nvSpPr>
          <p:cNvPr id="4" name="内容占位符 3"/>
          <p:cNvSpPr>
            <a:spLocks noGrp="1"/>
          </p:cNvSpPr>
          <p:nvPr>
            <p:ph idx="1"/>
          </p:nvPr>
        </p:nvSpPr>
        <p:spPr/>
        <p:txBody>
          <a:bodyPr/>
          <a:lstStyle/>
          <a:p>
            <a:r>
              <a:rPr lang="zh-CN" altLang="en-US"/>
              <a:t>所谓的垂直拆分，就是把原来一个有很多列的表分成多个表，这解决了表的宽度问题。通常垂直拆分可以按以下原则进行：</a:t>
            </a:r>
            <a:endParaRPr lang="zh-CN" altLang="en-US"/>
          </a:p>
          <a:p>
            <a:pPr lvl="1"/>
            <a:r>
              <a:rPr lang="zh-CN" altLang="en-US"/>
              <a:t>把不常用的字段单独存放到一个表中</a:t>
            </a:r>
            <a:endParaRPr lang="zh-CN" altLang="en-US"/>
          </a:p>
          <a:p>
            <a:pPr lvl="1"/>
            <a:r>
              <a:rPr lang="zh-CN" altLang="en-US"/>
              <a:t>把大字段独立放到一个表中</a:t>
            </a:r>
            <a:endParaRPr lang="zh-CN" altLang="en-US"/>
          </a:p>
          <a:p>
            <a:pPr lvl="1"/>
            <a:r>
              <a:rPr lang="zh-CN" altLang="en-US"/>
              <a:t>把经常一起使用的字段放到一个表中</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solidFill>
                  <a:schemeClr val="accent5">
                    <a:lumMod val="75000"/>
                  </a:schemeClr>
                </a:solidFill>
                <a:sym typeface="+mn-ea"/>
              </a:rPr>
              <a:t>3.3 </a:t>
            </a:r>
            <a:r>
              <a:rPr lang="zh-CN" smtClean="0">
                <a:solidFill>
                  <a:schemeClr val="accent5">
                    <a:lumMod val="75000"/>
                  </a:schemeClr>
                </a:solidFill>
                <a:sym typeface="+mn-ea"/>
              </a:rPr>
              <a:t>表的水平拆分</a:t>
            </a:r>
            <a:endParaRPr lang="zh-CN" altLang="en-US" smtClean="0">
              <a:solidFill>
                <a:schemeClr val="accent5">
                  <a:lumMod val="75000"/>
                </a:schemeClr>
              </a:solidFill>
              <a:sym typeface="+mn-ea"/>
            </a:endParaRPr>
          </a:p>
        </p:txBody>
      </p:sp>
      <p:sp>
        <p:nvSpPr>
          <p:cNvPr id="3" name="内容占位符 2"/>
          <p:cNvSpPr>
            <a:spLocks noGrp="1"/>
          </p:cNvSpPr>
          <p:nvPr>
            <p:ph idx="1"/>
          </p:nvPr>
        </p:nvSpPr>
        <p:spPr>
          <a:xfrm>
            <a:off x="838200" y="1465580"/>
            <a:ext cx="10515600" cy="4396105"/>
          </a:xfrm>
        </p:spPr>
        <p:txBody>
          <a:bodyPr>
            <a:normAutofit lnSpcReduction="10000"/>
          </a:bodyPr>
          <a:lstStyle/>
          <a:p>
            <a:r>
              <a:rPr lang="zh-CN" altLang="en-US"/>
              <a:t>表的水平拆分主要是为了解决表的记录过多的问题，水平拆分的表每个表的结构都是完全一致的</a:t>
            </a:r>
            <a:endParaRPr lang="zh-CN" altLang="en-US"/>
          </a:p>
          <a:p>
            <a:r>
              <a:rPr lang="zh-CN" altLang="en-US"/>
              <a:t>常用的水平拆分方法为</a:t>
            </a:r>
            <a:endParaRPr lang="zh-CN" altLang="en-US"/>
          </a:p>
          <a:p>
            <a:pPr lvl="1"/>
            <a:r>
              <a:rPr lang="zh-CN" altLang="en-US"/>
              <a:t>对</a:t>
            </a:r>
            <a:r>
              <a:rPr lang="en-US" altLang="zh-CN"/>
              <a:t>id</a:t>
            </a:r>
            <a:r>
              <a:rPr lang="zh-CN" altLang="en-US"/>
              <a:t>进行取模运算</a:t>
            </a:r>
            <a:r>
              <a:rPr lang="en-US" altLang="zh-CN"/>
              <a:t>mod(id</a:t>
            </a:r>
            <a:r>
              <a:rPr lang="zh-CN" altLang="en-US"/>
              <a:t>，</a:t>
            </a:r>
            <a:r>
              <a:rPr lang="en-US" altLang="zh-CN"/>
              <a:t>5),</a:t>
            </a:r>
            <a:r>
              <a:rPr lang="zh-CN" altLang="en-US"/>
              <a:t>取出</a:t>
            </a:r>
            <a:r>
              <a:rPr lang="en-US" altLang="zh-CN"/>
              <a:t>0-4</a:t>
            </a:r>
            <a:r>
              <a:rPr lang="zh-CN" altLang="en-US"/>
              <a:t>个值  </a:t>
            </a:r>
            <a:endParaRPr lang="zh-CN" altLang="en-US"/>
          </a:p>
          <a:p>
            <a:pPr lvl="1"/>
            <a:r>
              <a:rPr lang="zh-CN" altLang="en-US"/>
              <a:t>针对不同的值存入到不同表中</a:t>
            </a:r>
            <a:endParaRPr lang="zh-CN" altLang="en-US"/>
          </a:p>
          <a:p>
            <a:pPr lvl="1"/>
            <a:endParaRPr lang="zh-CN" altLang="en-US"/>
          </a:p>
          <a:p>
            <a:pPr lvl="0"/>
            <a:r>
              <a:rPr lang="zh-CN" altLang="en-US" sz="2800"/>
              <a:t>问题</a:t>
            </a:r>
            <a:endParaRPr lang="zh-CN" altLang="en-US" sz="2800"/>
          </a:p>
          <a:p>
            <a:pPr lvl="1"/>
            <a:r>
              <a:rPr lang="zh-CN" altLang="en-US" sz="2400"/>
              <a:t>跨表进行数据查</a:t>
            </a:r>
            <a:r>
              <a:rPr lang="zh-CN" altLang="en-US" sz="2400" smtClean="0"/>
              <a:t>询</a:t>
            </a:r>
            <a:endParaRPr lang="en-US" altLang="zh-CN" sz="2400" smtClean="0"/>
          </a:p>
          <a:p>
            <a:pPr lvl="2"/>
            <a:r>
              <a:rPr lang="en-US" altLang="zh-CN" sz="2000" smtClean="0"/>
              <a:t>select id ,goodsname from yh_goods1 union select id,goodsname from yh_goods2 union …..</a:t>
            </a:r>
            <a:endParaRPr lang="zh-CN" altLang="en-US" sz="2000"/>
          </a:p>
          <a:p>
            <a:pPr lvl="1"/>
            <a:r>
              <a:rPr lang="zh-CN" altLang="en-US" sz="2400"/>
              <a:t>统计及后台报表操作</a:t>
            </a:r>
            <a:endParaRPr lang="zh-CN" altLang="en-US" sz="2400"/>
          </a:p>
          <a:p>
            <a:pPr lvl="1"/>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980" y="44235"/>
            <a:ext cx="10515600" cy="1325563"/>
          </a:xfrm>
        </p:spPr>
        <p:txBody>
          <a:bodyPr/>
          <a:lstStyle/>
          <a:p>
            <a:r>
              <a:rPr lang="en-US" altLang="zh-CN" smtClean="0"/>
              <a:t>4 </a:t>
            </a:r>
            <a:r>
              <a:rPr lang="zh-CN" altLang="en-US" smtClean="0"/>
              <a:t>视图</a:t>
            </a:r>
            <a:endParaRPr lang="zh-CN" altLang="en-US"/>
          </a:p>
        </p:txBody>
      </p:sp>
      <p:sp>
        <p:nvSpPr>
          <p:cNvPr id="3" name="内容占位符 2"/>
          <p:cNvSpPr>
            <a:spLocks noGrp="1"/>
          </p:cNvSpPr>
          <p:nvPr>
            <p:ph idx="1"/>
          </p:nvPr>
        </p:nvSpPr>
        <p:spPr/>
        <p:txBody>
          <a:bodyPr/>
          <a:lstStyle/>
          <a:p>
            <a:r>
              <a:rPr lang="zh-CN" altLang="en-US" sz="2100" smtClean="0"/>
              <a:t>从已经存在的表中查询得来的一张虚拟表，对数据起到保护作用，提高安全性</a:t>
            </a:r>
            <a:endParaRPr lang="zh-CN" altLang="en-US" sz="2100" smtClean="0"/>
          </a:p>
          <a:p>
            <a:r>
              <a:rPr lang="zh-CN" altLang="en-US" sz="2100" smtClean="0"/>
              <a:t>创建：</a:t>
            </a:r>
            <a:endParaRPr lang="zh-CN" altLang="en-US" sz="2100" smtClean="0"/>
          </a:p>
          <a:p>
            <a:pPr lvl="1"/>
            <a:r>
              <a:rPr lang="en-US" altLang="zh-CN" sz="1800" smtClean="0"/>
              <a:t>create view </a:t>
            </a:r>
            <a:r>
              <a:rPr lang="zh-CN" altLang="en-US" sz="1800" smtClean="0"/>
              <a:t>视图名称 </a:t>
            </a:r>
            <a:r>
              <a:rPr lang="en-US" altLang="zh-CN" sz="1800" smtClean="0"/>
              <a:t>as select</a:t>
            </a:r>
            <a:r>
              <a:rPr lang="zh-CN" altLang="en-US" sz="1800" smtClean="0"/>
              <a:t>语句</a:t>
            </a:r>
            <a:endParaRPr lang="zh-CN" altLang="en-US" sz="1800" smtClean="0"/>
          </a:p>
          <a:p>
            <a:r>
              <a:rPr lang="zh-CN" altLang="en-US" sz="2100" smtClean="0"/>
              <a:t>查看</a:t>
            </a:r>
            <a:endParaRPr lang="zh-CN" altLang="en-US" sz="2100" smtClean="0"/>
          </a:p>
          <a:p>
            <a:pPr lvl="1"/>
            <a:r>
              <a:rPr lang="en-US" altLang="zh-CN" sz="1800" smtClean="0"/>
              <a:t>show create view </a:t>
            </a:r>
            <a:r>
              <a:rPr lang="zh-CN" altLang="en-US" sz="1800" smtClean="0"/>
              <a:t>视图名</a:t>
            </a:r>
            <a:endParaRPr lang="zh-CN" altLang="en-US" sz="1800" smtClean="0"/>
          </a:p>
          <a:p>
            <a:pPr lvl="1"/>
            <a:r>
              <a:rPr lang="en-US" altLang="zh-CN" sz="1800" smtClean="0"/>
              <a:t>desc </a:t>
            </a:r>
            <a:r>
              <a:rPr lang="zh-CN" altLang="en-US" sz="1800" smtClean="0"/>
              <a:t>视图名</a:t>
            </a:r>
            <a:endParaRPr lang="zh-CN" altLang="en-US" sz="1800" smtClean="0"/>
          </a:p>
          <a:p>
            <a:r>
              <a:rPr lang="zh-CN" altLang="en-US" sz="2100" smtClean="0"/>
              <a:t>删除</a:t>
            </a:r>
            <a:endParaRPr lang="zh-CN" altLang="en-US" sz="2100" smtClean="0"/>
          </a:p>
          <a:p>
            <a:pPr lvl="1"/>
            <a:r>
              <a:rPr lang="en-US" altLang="zh-CN" sz="1800" smtClean="0"/>
              <a:t>drop view </a:t>
            </a:r>
            <a:r>
              <a:rPr lang="zh-CN" altLang="en-US" sz="1800" smtClean="0"/>
              <a:t>视图名称</a:t>
            </a:r>
            <a:endParaRPr lang="zh-CN" altLang="en-US" sz="1800" smtClean="0"/>
          </a:p>
          <a:p>
            <a:pPr lvl="0"/>
            <a:r>
              <a:rPr lang="zh-CN" altLang="en-US" sz="2100" smtClean="0"/>
              <a:t>注意</a:t>
            </a:r>
            <a:endParaRPr lang="zh-CN" altLang="en-US" sz="2100" smtClean="0"/>
          </a:p>
          <a:p>
            <a:pPr lvl="1"/>
            <a:r>
              <a:rPr lang="zh-CN" altLang="en-US" sz="1800" smtClean="0"/>
              <a:t>视图不能和表名重名</a:t>
            </a:r>
            <a:endParaRPr lang="zh-CN" altLang="en-US" sz="1800" smtClean="0"/>
          </a:p>
          <a:p>
            <a:pPr lvl="1"/>
            <a:r>
              <a:rPr lang="zh-CN" altLang="en-US" sz="1800" smtClean="0"/>
              <a:t>使用视图和使用表的语法是一样的</a:t>
            </a:r>
            <a:endParaRPr lang="zh-CN" altLang="en-US" sz="1800" smtClean="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470" y="18200"/>
            <a:ext cx="10515600" cy="1325563"/>
          </a:xfrm>
        </p:spPr>
        <p:txBody>
          <a:bodyPr/>
          <a:lstStyle/>
          <a:p>
            <a:r>
              <a:rPr lang="en-US" altLang="zh-CN" smtClean="0">
                <a:latin typeface="微软雅黑" panose="020B0503020204020204" pitchFamily="34" charset="-122"/>
                <a:ea typeface="微软雅黑" panose="020B0503020204020204" pitchFamily="34" charset="-122"/>
              </a:rPr>
              <a:t>5 </a:t>
            </a:r>
            <a:r>
              <a:rPr lang="zh-CN" altLang="zh-CN" smtClean="0">
                <a:latin typeface="微软雅黑" panose="020B0503020204020204" pitchFamily="34" charset="-122"/>
                <a:ea typeface="微软雅黑" panose="020B0503020204020204" pitchFamily="34" charset="-122"/>
              </a:rPr>
              <a:t>权限管理</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76910" y="1123315"/>
            <a:ext cx="10974070" cy="5040630"/>
          </a:xfrm>
        </p:spPr>
        <p:txBody>
          <a:bodyPr>
            <a:normAutofit/>
          </a:bodyPr>
          <a:lstStyle/>
          <a:p>
            <a:pPr>
              <a:lnSpc>
                <a:spcPct val="130000"/>
              </a:lnSpc>
            </a:pPr>
            <a:r>
              <a:rPr lang="zh-CN" altLang="en-US" sz="2100" smtClean="0">
                <a:latin typeface="微软雅黑" panose="020B0503020204020204" pitchFamily="34" charset="-122"/>
                <a:ea typeface="微软雅黑" panose="020B0503020204020204" pitchFamily="34" charset="-122"/>
              </a:rPr>
              <a:t>创建用户</a:t>
            </a:r>
            <a:endParaRPr lang="zh-CN" altLang="en-US" sz="21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create user </a:t>
            </a:r>
            <a:r>
              <a:rPr lang="zh-CN" altLang="en-US" sz="1800" smtClean="0">
                <a:latin typeface="微软雅黑" panose="020B0503020204020204" pitchFamily="34" charset="-122"/>
                <a:ea typeface="微软雅黑" panose="020B0503020204020204" pitchFamily="34" charset="-122"/>
              </a:rPr>
              <a:t>用户名</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服务器名称 </a:t>
            </a:r>
            <a:r>
              <a:rPr lang="en-US" altLang="zh-CN" sz="1800" smtClean="0">
                <a:latin typeface="微软雅黑" panose="020B0503020204020204" pitchFamily="34" charset="-122"/>
                <a:ea typeface="微软雅黑" panose="020B0503020204020204" pitchFamily="34" charset="-122"/>
              </a:rPr>
              <a:t>identified by “</a:t>
            </a:r>
            <a:r>
              <a:rPr lang="zh-CN" altLang="en-US" sz="1800" smtClean="0">
                <a:latin typeface="微软雅黑" panose="020B0503020204020204" pitchFamily="34" charset="-122"/>
                <a:ea typeface="微软雅黑" panose="020B0503020204020204" pitchFamily="34" charset="-122"/>
              </a:rPr>
              <a:t>密码</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lvl="2">
              <a:lnSpc>
                <a:spcPct val="130000"/>
              </a:lnSpc>
            </a:pPr>
            <a:r>
              <a:rPr lang="en-US" altLang="zh-CN" sz="1500" smtClean="0">
                <a:latin typeface="微软雅黑" panose="020B0503020204020204" pitchFamily="34" charset="-122"/>
                <a:ea typeface="微软雅黑" panose="020B0503020204020204" pitchFamily="34" charset="-122"/>
              </a:rPr>
              <a:t>create user gy002@localhost identified by '123';</a:t>
            </a:r>
            <a:endParaRPr lang="en-US" altLang="zh-CN" sz="1500" smtClean="0">
              <a:latin typeface="微软雅黑" panose="020B0503020204020204" pitchFamily="34" charset="-122"/>
              <a:ea typeface="微软雅黑" panose="020B0503020204020204" pitchFamily="34" charset="-122"/>
            </a:endParaRPr>
          </a:p>
          <a:p>
            <a:pPr lvl="2">
              <a:lnSpc>
                <a:spcPct val="130000"/>
              </a:lnSpc>
            </a:pPr>
            <a:r>
              <a:rPr lang="en-US" altLang="zh-CN" sz="1500" smtClean="0">
                <a:latin typeface="微软雅黑" panose="020B0503020204020204" pitchFamily="34" charset="-122"/>
                <a:ea typeface="微软雅黑" panose="020B0503020204020204" pitchFamily="34" charset="-122"/>
              </a:rPr>
              <a:t>create user gy002 identified by '123';</a:t>
            </a:r>
            <a:endParaRPr lang="en-US" altLang="zh-CN" sz="15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insert mysql.user(host,user,password) values(“localhost”,</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用户名</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a:t>
            </a:r>
            <a:r>
              <a:rPr lang="en-US" altLang="zh-CN" sz="1800" smtClean="0">
                <a:latin typeface="微软雅黑" panose="020B0503020204020204" pitchFamily="34" charset="-122"/>
                <a:ea typeface="微软雅黑" panose="020B0503020204020204" pitchFamily="34" charset="-122"/>
                <a:sym typeface="+mn-ea"/>
              </a:rPr>
              <a:t>password(“</a:t>
            </a:r>
            <a:r>
              <a:rPr lang="zh-CN" altLang="en-US" sz="1800" smtClean="0">
                <a:latin typeface="微软雅黑" panose="020B0503020204020204" pitchFamily="34" charset="-122"/>
                <a:ea typeface="微软雅黑" panose="020B0503020204020204" pitchFamily="34" charset="-122"/>
                <a:sym typeface="+mn-ea"/>
              </a:rPr>
              <a:t>密码</a:t>
            </a:r>
            <a:r>
              <a:rPr lang="en-US" altLang="zh-CN" sz="1800" smtClean="0">
                <a:latin typeface="微软雅黑" panose="020B0503020204020204" pitchFamily="34" charset="-122"/>
                <a:ea typeface="微软雅黑" panose="020B0503020204020204" pitchFamily="34" charset="-122"/>
                <a:sym typeface="+mn-ea"/>
              </a:rPr>
              <a:t>”) </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a:lnSpc>
                <a:spcPct val="130000"/>
              </a:lnSpc>
            </a:pPr>
            <a:r>
              <a:rPr lang="zh-CN" altLang="en-US" sz="2100" smtClean="0">
                <a:latin typeface="微软雅黑" panose="020B0503020204020204" pitchFamily="34" charset="-122"/>
                <a:ea typeface="微软雅黑" panose="020B0503020204020204" pitchFamily="34" charset="-122"/>
              </a:rPr>
              <a:t>删除用户</a:t>
            </a:r>
            <a:endParaRPr lang="zh-CN" altLang="en-US" sz="21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drop user </a:t>
            </a:r>
            <a:r>
              <a:rPr lang="zh-CN" altLang="en-US" sz="1800" smtClean="0">
                <a:latin typeface="微软雅黑" panose="020B0503020204020204" pitchFamily="34" charset="-122"/>
                <a:ea typeface="微软雅黑" panose="020B0503020204020204" pitchFamily="34" charset="-122"/>
              </a:rPr>
              <a:t>用户名</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服务器名</a:t>
            </a:r>
            <a:endParaRPr lang="zh-CN" altLang="en-US" sz="18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delete from mysql.user where user=”</a:t>
            </a:r>
            <a:r>
              <a:rPr lang="zh-CN" altLang="en-US" sz="1800" smtClean="0">
                <a:latin typeface="微软雅黑" panose="020B0503020204020204" pitchFamily="34" charset="-122"/>
                <a:ea typeface="微软雅黑" panose="020B0503020204020204" pitchFamily="34" charset="-122"/>
              </a:rPr>
              <a:t>用户名 </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a:lnSpc>
                <a:spcPct val="130000"/>
              </a:lnSpc>
            </a:pPr>
            <a:r>
              <a:rPr lang="zh-CN" altLang="en-US" sz="2100" smtClean="0">
                <a:latin typeface="微软雅黑" panose="020B0503020204020204" pitchFamily="34" charset="-122"/>
                <a:ea typeface="微软雅黑" panose="020B0503020204020204" pitchFamily="34" charset="-122"/>
              </a:rPr>
              <a:t>修改密码</a:t>
            </a:r>
            <a:endParaRPr lang="zh-CN" altLang="en-US" sz="21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set password [for </a:t>
            </a:r>
            <a:r>
              <a:rPr lang="zh-CN" altLang="en-US" sz="1800" smtClean="0">
                <a:latin typeface="微软雅黑" panose="020B0503020204020204" pitchFamily="34" charset="-122"/>
                <a:ea typeface="微软雅黑" panose="020B0503020204020204" pitchFamily="34" charset="-122"/>
              </a:rPr>
              <a:t>用户名</a:t>
            </a:r>
            <a:r>
              <a:rPr lang="en-US" altLang="zh-CN" sz="1800" smtClean="0">
                <a:latin typeface="微软雅黑" panose="020B0503020204020204" pitchFamily="34" charset="-122"/>
                <a:ea typeface="微软雅黑" panose="020B0503020204020204" pitchFamily="34" charset="-122"/>
              </a:rPr>
              <a:t>@</a:t>
            </a:r>
            <a:r>
              <a:rPr lang="zh-CN" altLang="en-US" sz="1800" smtClean="0">
                <a:latin typeface="微软雅黑" panose="020B0503020204020204" pitchFamily="34" charset="-122"/>
                <a:ea typeface="微软雅黑" panose="020B0503020204020204" pitchFamily="34" charset="-122"/>
              </a:rPr>
              <a:t>服务器名</a:t>
            </a:r>
            <a:r>
              <a:rPr lang="en-US" altLang="zh-CN" sz="1800" smtClean="0">
                <a:latin typeface="微软雅黑" panose="020B0503020204020204" pitchFamily="34" charset="-122"/>
                <a:ea typeface="微软雅黑" panose="020B0503020204020204" pitchFamily="34" charset="-122"/>
              </a:rPr>
              <a:t>] =password('</a:t>
            </a:r>
            <a:r>
              <a:rPr lang="zh-CN" altLang="en-US" sz="1800" smtClean="0">
                <a:latin typeface="微软雅黑" panose="020B0503020204020204" pitchFamily="34" charset="-122"/>
                <a:ea typeface="微软雅黑" panose="020B0503020204020204" pitchFamily="34" charset="-122"/>
              </a:rPr>
              <a:t>新密码</a:t>
            </a:r>
            <a:r>
              <a:rPr lang="en-US" altLang="zh-CN"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pPr lvl="1">
              <a:lnSpc>
                <a:spcPct val="130000"/>
              </a:lnSpc>
            </a:pPr>
            <a:r>
              <a:rPr lang="en-US" altLang="zh-CN" sz="1800" smtClean="0">
                <a:latin typeface="微软雅黑" panose="020B0503020204020204" pitchFamily="34" charset="-122"/>
                <a:ea typeface="微软雅黑" panose="020B0503020204020204" pitchFamily="34" charset="-122"/>
              </a:rPr>
              <a:t>update mysql.user set password=password('</a:t>
            </a:r>
            <a:r>
              <a:rPr lang="zh-CN" altLang="en-US" sz="1800" smtClean="0">
                <a:latin typeface="微软雅黑" panose="020B0503020204020204" pitchFamily="34" charset="-122"/>
                <a:ea typeface="微软雅黑" panose="020B0503020204020204" pitchFamily="34" charset="-122"/>
              </a:rPr>
              <a:t>新密码</a:t>
            </a:r>
            <a:r>
              <a:rPr lang="en-US" altLang="zh-CN" sz="1800" smtClean="0">
                <a:latin typeface="微软雅黑" panose="020B0503020204020204" pitchFamily="34" charset="-122"/>
                <a:ea typeface="微软雅黑" panose="020B0503020204020204" pitchFamily="34" charset="-122"/>
              </a:rPr>
              <a:t>') </a:t>
            </a:r>
            <a:endParaRPr lang="en-US" altLang="zh-CN" sz="1800" smtClean="0">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1728"/>
            <a:ext cx="10515600" cy="5796793"/>
          </a:xfrm>
        </p:spPr>
        <p:txBody>
          <a:bodyPr>
            <a:normAutofit fontScale="62500" lnSpcReduction="20000"/>
          </a:bodyPr>
          <a:lstStyle/>
          <a:p>
            <a:pPr>
              <a:lnSpc>
                <a:spcPct val="130000"/>
              </a:lnSpc>
            </a:pPr>
            <a:r>
              <a:rPr lang="zh-CN" altLang="en-US" sz="3200" smtClean="0">
                <a:latin typeface="微软雅黑" panose="020B0503020204020204" pitchFamily="34" charset="-122"/>
                <a:ea typeface="微软雅黑" panose="020B0503020204020204" pitchFamily="34" charset="-122"/>
                <a:sym typeface="+mn-ea"/>
              </a:rPr>
              <a:t>授权</a:t>
            </a:r>
            <a:endParaRPr lang="zh-CN" altLang="en-US" sz="3200" smtClean="0">
              <a:latin typeface="微软雅黑" panose="020B0503020204020204" pitchFamily="34" charset="-122"/>
              <a:ea typeface="微软雅黑" panose="020B0503020204020204" pitchFamily="34" charset="-122"/>
            </a:endParaRPr>
          </a:p>
          <a:p>
            <a:pPr lvl="1">
              <a:lnSpc>
                <a:spcPct val="130000"/>
              </a:lnSpc>
            </a:pPr>
            <a:r>
              <a:rPr lang="en-US" altLang="zh-CN" sz="3200" b="1" smtClean="0">
                <a:solidFill>
                  <a:srgbClr val="FF0000"/>
                </a:solidFill>
                <a:latin typeface="微软雅黑" panose="020B0503020204020204" pitchFamily="34" charset="-122"/>
                <a:ea typeface="微软雅黑" panose="020B0503020204020204" pitchFamily="34" charset="-122"/>
                <a:sym typeface="+mn-ea"/>
              </a:rPr>
              <a:t>grant </a:t>
            </a:r>
            <a:r>
              <a:rPr lang="zh-CN" altLang="en-US" sz="3200" b="1" smtClean="0">
                <a:solidFill>
                  <a:srgbClr val="FF0000"/>
                </a:solidFill>
                <a:latin typeface="微软雅黑" panose="020B0503020204020204" pitchFamily="34" charset="-122"/>
                <a:ea typeface="微软雅黑" panose="020B0503020204020204" pitchFamily="34" charset="-122"/>
                <a:sym typeface="+mn-ea"/>
              </a:rPr>
              <a:t>权限列表 </a:t>
            </a:r>
            <a:r>
              <a:rPr lang="en-US" altLang="zh-CN" sz="3200" b="1" smtClean="0">
                <a:solidFill>
                  <a:srgbClr val="FF0000"/>
                </a:solidFill>
                <a:latin typeface="微软雅黑" panose="020B0503020204020204" pitchFamily="34" charset="-122"/>
                <a:ea typeface="微软雅黑" panose="020B0503020204020204" pitchFamily="34" charset="-122"/>
                <a:sym typeface="+mn-ea"/>
              </a:rPr>
              <a:t>on </a:t>
            </a:r>
            <a:r>
              <a:rPr lang="zh-CN" altLang="en-US" sz="3200" b="1" smtClean="0">
                <a:solidFill>
                  <a:srgbClr val="FF0000"/>
                </a:solidFill>
                <a:latin typeface="微软雅黑" panose="020B0503020204020204" pitchFamily="34" charset="-122"/>
                <a:ea typeface="微软雅黑" panose="020B0503020204020204" pitchFamily="34" charset="-122"/>
                <a:sym typeface="+mn-ea"/>
              </a:rPr>
              <a:t>对象列表 </a:t>
            </a:r>
            <a:r>
              <a:rPr lang="en-US" altLang="zh-CN" sz="3200" b="1" smtClean="0">
                <a:solidFill>
                  <a:srgbClr val="FF0000"/>
                </a:solidFill>
                <a:latin typeface="微软雅黑" panose="020B0503020204020204" pitchFamily="34" charset="-122"/>
                <a:ea typeface="微软雅黑" panose="020B0503020204020204" pitchFamily="34" charset="-122"/>
                <a:sym typeface="+mn-ea"/>
              </a:rPr>
              <a:t>to </a:t>
            </a:r>
            <a:r>
              <a:rPr lang="zh-CN" altLang="en-US" sz="3200" b="1" smtClean="0">
                <a:solidFill>
                  <a:srgbClr val="FF0000"/>
                </a:solidFill>
                <a:latin typeface="微软雅黑" panose="020B0503020204020204" pitchFamily="34" charset="-122"/>
                <a:ea typeface="微软雅黑" panose="020B0503020204020204" pitchFamily="34" charset="-122"/>
                <a:sym typeface="+mn-ea"/>
              </a:rPr>
              <a:t>用户</a:t>
            </a:r>
            <a:r>
              <a:rPr lang="en-US" altLang="zh-CN" sz="3200" b="1" smtClean="0">
                <a:solidFill>
                  <a:srgbClr val="FF0000"/>
                </a:solidFill>
                <a:latin typeface="微软雅黑" panose="020B0503020204020204" pitchFamily="34" charset="-122"/>
                <a:ea typeface="微软雅黑" panose="020B0503020204020204" pitchFamily="34" charset="-122"/>
                <a:sym typeface="+mn-ea"/>
              </a:rPr>
              <a:t>@</a:t>
            </a:r>
            <a:r>
              <a:rPr lang="zh-CN" altLang="en-US" sz="3200" b="1" smtClean="0">
                <a:solidFill>
                  <a:srgbClr val="FF0000"/>
                </a:solidFill>
                <a:latin typeface="微软雅黑" panose="020B0503020204020204" pitchFamily="34" charset="-122"/>
                <a:ea typeface="微软雅黑" panose="020B0503020204020204" pitchFamily="34" charset="-122"/>
                <a:sym typeface="+mn-ea"/>
              </a:rPr>
              <a:t>服务器</a:t>
            </a:r>
            <a:endParaRPr lang="zh-CN" altLang="en-US" sz="3200" b="1" smtClean="0">
              <a:solidFill>
                <a:srgbClr val="FF0000"/>
              </a:solidFill>
              <a:latin typeface="微软雅黑" panose="020B0503020204020204" pitchFamily="34" charset="-122"/>
              <a:ea typeface="微软雅黑" panose="020B0503020204020204" pitchFamily="34" charset="-122"/>
            </a:endParaRPr>
          </a:p>
          <a:p>
            <a:pPr lvl="1">
              <a:lnSpc>
                <a:spcPct val="130000"/>
              </a:lnSpc>
            </a:pPr>
            <a:r>
              <a:rPr lang="zh-CN" altLang="en-US" sz="3200" b="1" smtClean="0">
                <a:solidFill>
                  <a:srgbClr val="FF0000"/>
                </a:solidFill>
                <a:latin typeface="微软雅黑" panose="020B0503020204020204" pitchFamily="34" charset="-122"/>
                <a:ea typeface="微软雅黑" panose="020B0503020204020204" pitchFamily="34" charset="-122"/>
                <a:sym typeface="+mn-ea"/>
              </a:rPr>
              <a:t>权限列表：</a:t>
            </a:r>
            <a:r>
              <a:rPr lang="en-US" altLang="zh-CN" sz="3200" b="1" smtClean="0">
                <a:solidFill>
                  <a:srgbClr val="FF0000"/>
                </a:solidFill>
                <a:latin typeface="微软雅黑" panose="020B0503020204020204" pitchFamily="34" charset="-122"/>
                <a:ea typeface="微软雅黑" panose="020B0503020204020204" pitchFamily="34" charset="-122"/>
                <a:sym typeface="+mn-ea"/>
              </a:rPr>
              <a:t>all,create,alter,insert,delete,update,select,index,drop,grant....</a:t>
            </a:r>
            <a:endParaRPr lang="en-US" altLang="zh-CN" sz="3200" b="1" smtClean="0">
              <a:solidFill>
                <a:srgbClr val="FF0000"/>
              </a:solidFill>
              <a:latin typeface="微软雅黑" panose="020B0503020204020204" pitchFamily="34" charset="-122"/>
              <a:ea typeface="微软雅黑" panose="020B0503020204020204" pitchFamily="34" charset="-122"/>
            </a:endParaRPr>
          </a:p>
          <a:p>
            <a:pPr lvl="1">
              <a:lnSpc>
                <a:spcPct val="130000"/>
              </a:lnSpc>
            </a:pPr>
            <a:r>
              <a:rPr lang="zh-CN" altLang="en-US" sz="3200" b="1" smtClean="0">
                <a:solidFill>
                  <a:srgbClr val="FF0000"/>
                </a:solidFill>
                <a:latin typeface="微软雅黑" panose="020B0503020204020204" pitchFamily="34" charset="-122"/>
                <a:ea typeface="微软雅黑" panose="020B0503020204020204" pitchFamily="34" charset="-122"/>
                <a:sym typeface="+mn-ea"/>
              </a:rPr>
              <a:t>对象列表：</a:t>
            </a:r>
            <a:endParaRPr lang="zh-CN" altLang="en-US" sz="3200" b="1" smtClean="0">
              <a:solidFill>
                <a:srgbClr val="FF0000"/>
              </a:solidFill>
              <a:latin typeface="微软雅黑" panose="020B0503020204020204" pitchFamily="34" charset="-122"/>
              <a:ea typeface="微软雅黑" panose="020B0503020204020204" pitchFamily="34" charset="-122"/>
            </a:endParaRPr>
          </a:p>
          <a:p>
            <a:pPr lvl="2">
              <a:lnSpc>
                <a:spcPct val="130000"/>
              </a:lnSpc>
            </a:pPr>
            <a:r>
              <a:rPr lang="zh-CN" altLang="en-US" sz="3200" b="1" smtClean="0">
                <a:solidFill>
                  <a:srgbClr val="FF0000"/>
                </a:solidFill>
                <a:latin typeface="微软雅黑" panose="020B0503020204020204" pitchFamily="34" charset="-122"/>
                <a:ea typeface="微软雅黑" panose="020B0503020204020204" pitchFamily="34" charset="-122"/>
                <a:sym typeface="+mn-ea"/>
              </a:rPr>
              <a:t>库名</a:t>
            </a:r>
            <a:r>
              <a:rPr lang="en-US" altLang="zh-CN" sz="3200" b="1" smtClean="0">
                <a:solidFill>
                  <a:srgbClr val="FF0000"/>
                </a:solidFill>
                <a:latin typeface="微软雅黑" panose="020B0503020204020204" pitchFamily="34" charset="-122"/>
                <a:ea typeface="微软雅黑" panose="020B0503020204020204" pitchFamily="34" charset="-122"/>
                <a:sym typeface="+mn-ea"/>
              </a:rPr>
              <a:t>.</a:t>
            </a:r>
            <a:r>
              <a:rPr lang="zh-CN" altLang="en-US" sz="3200" b="1" smtClean="0">
                <a:solidFill>
                  <a:srgbClr val="FF0000"/>
                </a:solidFill>
                <a:latin typeface="微软雅黑" panose="020B0503020204020204" pitchFamily="34" charset="-122"/>
                <a:ea typeface="微软雅黑" panose="020B0503020204020204" pitchFamily="34" charset="-122"/>
                <a:sym typeface="+mn-ea"/>
              </a:rPr>
              <a:t>表名</a:t>
            </a:r>
            <a:endParaRPr lang="zh-CN" altLang="en-US" sz="3200" b="1" smtClean="0">
              <a:solidFill>
                <a:srgbClr val="FF0000"/>
              </a:solidFill>
              <a:latin typeface="微软雅黑" panose="020B0503020204020204" pitchFamily="34" charset="-122"/>
              <a:ea typeface="微软雅黑" panose="020B0503020204020204" pitchFamily="34" charset="-122"/>
            </a:endParaRPr>
          </a:p>
          <a:p>
            <a:pPr lvl="2">
              <a:lnSpc>
                <a:spcPct val="130000"/>
              </a:lnSpc>
            </a:pPr>
            <a:r>
              <a:rPr lang="zh-CN" altLang="en-US" sz="3200" b="1" smtClean="0">
                <a:solidFill>
                  <a:srgbClr val="FF0000"/>
                </a:solidFill>
                <a:latin typeface="微软雅黑" panose="020B0503020204020204" pitchFamily="34" charset="-122"/>
                <a:ea typeface="微软雅黑" panose="020B0503020204020204" pitchFamily="34" charset="-122"/>
                <a:sym typeface="+mn-ea"/>
              </a:rPr>
              <a:t>库名</a:t>
            </a:r>
            <a:r>
              <a:rPr lang="en-US" altLang="zh-CN" sz="3200" b="1" smtClean="0">
                <a:solidFill>
                  <a:srgbClr val="FF0000"/>
                </a:solidFill>
                <a:latin typeface="微软雅黑" panose="020B0503020204020204" pitchFamily="34" charset="-122"/>
                <a:ea typeface="微软雅黑" panose="020B0503020204020204" pitchFamily="34" charset="-122"/>
                <a:sym typeface="+mn-ea"/>
              </a:rPr>
              <a:t>.*</a:t>
            </a:r>
            <a:endParaRPr lang="en-US" altLang="zh-CN" sz="3200" b="1" smtClean="0">
              <a:solidFill>
                <a:srgbClr val="FF0000"/>
              </a:solidFill>
              <a:latin typeface="微软雅黑" panose="020B0503020204020204" pitchFamily="34" charset="-122"/>
              <a:ea typeface="微软雅黑" panose="020B0503020204020204" pitchFamily="34" charset="-122"/>
            </a:endParaRPr>
          </a:p>
          <a:p>
            <a:pPr lvl="2">
              <a:lnSpc>
                <a:spcPct val="130000"/>
              </a:lnSpc>
            </a:pPr>
            <a:r>
              <a:rPr lang="en-US" altLang="zh-CN" sz="3200" b="1" smtClean="0">
                <a:solidFill>
                  <a:srgbClr val="FF0000"/>
                </a:solidFill>
                <a:latin typeface="微软雅黑" panose="020B0503020204020204" pitchFamily="34" charset="-122"/>
                <a:ea typeface="微软雅黑" panose="020B0503020204020204" pitchFamily="34" charset="-122"/>
                <a:sym typeface="+mn-ea"/>
              </a:rPr>
              <a:t>*.*</a:t>
            </a:r>
            <a:endParaRPr lang="en-US" altLang="zh-CN" sz="3200" b="1" smtClean="0">
              <a:solidFill>
                <a:srgbClr val="FF0000"/>
              </a:solidFill>
              <a:latin typeface="微软雅黑" panose="020B0503020204020204" pitchFamily="34" charset="-122"/>
              <a:ea typeface="微软雅黑" panose="020B0503020204020204" pitchFamily="34" charset="-122"/>
            </a:endParaRPr>
          </a:p>
          <a:p>
            <a:pPr lvl="0">
              <a:lnSpc>
                <a:spcPct val="130000"/>
              </a:lnSpc>
            </a:pPr>
            <a:r>
              <a:rPr lang="zh-CN" altLang="en-US" sz="3200" smtClean="0">
                <a:latin typeface="微软雅黑" panose="020B0503020204020204" pitchFamily="34" charset="-122"/>
                <a:ea typeface="微软雅黑" panose="020B0503020204020204" pitchFamily="34" charset="-122"/>
                <a:sym typeface="+mn-ea"/>
              </a:rPr>
              <a:t>撤权</a:t>
            </a:r>
            <a:endParaRPr lang="zh-CN" altLang="en-US" sz="3200" smtClean="0">
              <a:latin typeface="微软雅黑" panose="020B0503020204020204" pitchFamily="34" charset="-122"/>
              <a:ea typeface="微软雅黑" panose="020B0503020204020204" pitchFamily="34" charset="-122"/>
            </a:endParaRPr>
          </a:p>
          <a:p>
            <a:pPr lvl="1">
              <a:lnSpc>
                <a:spcPct val="130000"/>
              </a:lnSpc>
            </a:pPr>
            <a:r>
              <a:rPr lang="en-US" altLang="zh-CN" sz="3200" smtClean="0">
                <a:latin typeface="微软雅黑" panose="020B0503020204020204" pitchFamily="34" charset="-122"/>
                <a:ea typeface="微软雅黑" panose="020B0503020204020204" pitchFamily="34" charset="-122"/>
                <a:sym typeface="+mn-ea"/>
              </a:rPr>
              <a:t>revoke </a:t>
            </a:r>
            <a:r>
              <a:rPr lang="zh-CN" altLang="en-US" sz="3200" smtClean="0">
                <a:latin typeface="微软雅黑" panose="020B0503020204020204" pitchFamily="34" charset="-122"/>
                <a:ea typeface="微软雅黑" panose="020B0503020204020204" pitchFamily="34" charset="-122"/>
                <a:sym typeface="+mn-ea"/>
              </a:rPr>
              <a:t>权限列表 </a:t>
            </a:r>
            <a:r>
              <a:rPr lang="en-US" altLang="zh-CN" sz="3200" smtClean="0">
                <a:latin typeface="微软雅黑" panose="020B0503020204020204" pitchFamily="34" charset="-122"/>
                <a:ea typeface="微软雅黑" panose="020B0503020204020204" pitchFamily="34" charset="-122"/>
                <a:sym typeface="+mn-ea"/>
              </a:rPr>
              <a:t>on </a:t>
            </a:r>
            <a:r>
              <a:rPr lang="zh-CN" altLang="en-US" sz="3200" smtClean="0">
                <a:latin typeface="微软雅黑" panose="020B0503020204020204" pitchFamily="34" charset="-122"/>
                <a:ea typeface="微软雅黑" panose="020B0503020204020204" pitchFamily="34" charset="-122"/>
                <a:sym typeface="+mn-ea"/>
              </a:rPr>
              <a:t>对象列表 </a:t>
            </a:r>
            <a:r>
              <a:rPr lang="en-US" altLang="zh-CN" sz="3200" smtClean="0">
                <a:latin typeface="微软雅黑" panose="020B0503020204020204" pitchFamily="34" charset="-122"/>
                <a:ea typeface="微软雅黑" panose="020B0503020204020204" pitchFamily="34" charset="-122"/>
                <a:sym typeface="+mn-ea"/>
              </a:rPr>
              <a:t>from </a:t>
            </a:r>
            <a:r>
              <a:rPr lang="zh-CN" altLang="en-US" sz="3200" smtClean="0">
                <a:latin typeface="微软雅黑" panose="020B0503020204020204" pitchFamily="34" charset="-122"/>
                <a:ea typeface="微软雅黑" panose="020B0503020204020204" pitchFamily="34" charset="-122"/>
                <a:sym typeface="+mn-ea"/>
              </a:rPr>
              <a:t>用户列表</a:t>
            </a:r>
            <a:r>
              <a:rPr lang="en-US" altLang="zh-CN" sz="3200" smtClean="0">
                <a:latin typeface="微软雅黑" panose="020B0503020204020204" pitchFamily="34" charset="-122"/>
                <a:ea typeface="微软雅黑" panose="020B0503020204020204" pitchFamily="34" charset="-122"/>
                <a:sym typeface="+mn-ea"/>
              </a:rPr>
              <a:t>@</a:t>
            </a:r>
            <a:r>
              <a:rPr lang="zh-CN" altLang="en-US" sz="3200" smtClean="0">
                <a:latin typeface="微软雅黑" panose="020B0503020204020204" pitchFamily="34" charset="-122"/>
                <a:ea typeface="微软雅黑" panose="020B0503020204020204" pitchFamily="34" charset="-122"/>
                <a:sym typeface="+mn-ea"/>
              </a:rPr>
              <a:t>服务器</a:t>
            </a:r>
            <a:endParaRPr lang="zh-CN" altLang="en-US" sz="3200" smtClean="0">
              <a:latin typeface="微软雅黑" panose="020B0503020204020204" pitchFamily="34" charset="-122"/>
              <a:ea typeface="微软雅黑" panose="020B0503020204020204" pitchFamily="34" charset="-122"/>
            </a:endParaRPr>
          </a:p>
          <a:p>
            <a:pPr lvl="0">
              <a:lnSpc>
                <a:spcPct val="130000"/>
              </a:lnSpc>
            </a:pPr>
            <a:r>
              <a:rPr lang="zh-CN" altLang="en-US" sz="3200" smtClean="0">
                <a:latin typeface="微软雅黑" panose="020B0503020204020204" pitchFamily="34" charset="-122"/>
                <a:ea typeface="微软雅黑" panose="020B0503020204020204" pitchFamily="34" charset="-122"/>
                <a:sym typeface="+mn-ea"/>
              </a:rPr>
              <a:t>查看权限</a:t>
            </a:r>
            <a:endParaRPr lang="zh-CN" altLang="en-US" sz="3200" smtClean="0">
              <a:latin typeface="微软雅黑" panose="020B0503020204020204" pitchFamily="34" charset="-122"/>
              <a:ea typeface="微软雅黑" panose="020B0503020204020204" pitchFamily="34" charset="-122"/>
            </a:endParaRPr>
          </a:p>
          <a:p>
            <a:pPr lvl="1">
              <a:lnSpc>
                <a:spcPct val="130000"/>
              </a:lnSpc>
            </a:pPr>
            <a:r>
              <a:rPr lang="en-US" altLang="zh-CN" sz="3200" smtClean="0">
                <a:latin typeface="微软雅黑" panose="020B0503020204020204" pitchFamily="34" charset="-122"/>
                <a:ea typeface="微软雅黑" panose="020B0503020204020204" pitchFamily="34" charset="-122"/>
                <a:sym typeface="+mn-ea"/>
              </a:rPr>
              <a:t>show grants for </a:t>
            </a:r>
            <a:r>
              <a:rPr lang="zh-CN" altLang="en-US" sz="3200" smtClean="0">
                <a:latin typeface="微软雅黑" panose="020B0503020204020204" pitchFamily="34" charset="-122"/>
                <a:ea typeface="微软雅黑" panose="020B0503020204020204" pitchFamily="34" charset="-122"/>
                <a:sym typeface="+mn-ea"/>
              </a:rPr>
              <a:t>用户名</a:t>
            </a:r>
            <a:r>
              <a:rPr lang="en-US" altLang="zh-CN" sz="3200" smtClean="0">
                <a:latin typeface="微软雅黑" panose="020B0503020204020204" pitchFamily="34" charset="-122"/>
                <a:ea typeface="微软雅黑" panose="020B0503020204020204" pitchFamily="34" charset="-122"/>
                <a:sym typeface="+mn-ea"/>
              </a:rPr>
              <a:t>@</a:t>
            </a:r>
            <a:r>
              <a:rPr lang="zh-CN" altLang="en-US" sz="3200" smtClean="0">
                <a:latin typeface="微软雅黑" panose="020B0503020204020204" pitchFamily="34" charset="-122"/>
                <a:ea typeface="微软雅黑" panose="020B0503020204020204" pitchFamily="34" charset="-122"/>
                <a:sym typeface="+mn-ea"/>
              </a:rPr>
              <a:t>服务器名</a:t>
            </a:r>
            <a:endParaRPr lang="zh-CN" altLang="en-US" sz="3200" smtClean="0">
              <a:latin typeface="微软雅黑" panose="020B0503020204020204" pitchFamily="34" charset="-122"/>
              <a:ea typeface="微软雅黑" panose="020B0503020204020204" pitchFamily="34" charset="-122"/>
            </a:endParaRPr>
          </a:p>
          <a:p>
            <a:pPr lvl="0">
              <a:lnSpc>
                <a:spcPct val="130000"/>
              </a:lnSpc>
            </a:pPr>
            <a:r>
              <a:rPr lang="zh-CN" altLang="en-US" sz="3200" smtClean="0">
                <a:latin typeface="微软雅黑" panose="020B0503020204020204" pitchFamily="34" charset="-122"/>
                <a:ea typeface="微软雅黑" panose="020B0503020204020204" pitchFamily="34" charset="-122"/>
                <a:sym typeface="+mn-ea"/>
              </a:rPr>
              <a:t>刷新权限 </a:t>
            </a:r>
            <a:endParaRPr lang="zh-CN" altLang="en-US" sz="3200" smtClean="0">
              <a:latin typeface="微软雅黑" panose="020B0503020204020204" pitchFamily="34" charset="-122"/>
              <a:ea typeface="微软雅黑" panose="020B0503020204020204" pitchFamily="34" charset="-122"/>
            </a:endParaRPr>
          </a:p>
          <a:p>
            <a:pPr lvl="1">
              <a:lnSpc>
                <a:spcPct val="130000"/>
              </a:lnSpc>
            </a:pPr>
            <a:r>
              <a:rPr lang="en-US" altLang="zh-CN" sz="3200" smtClean="0">
                <a:latin typeface="微软雅黑" panose="020B0503020204020204" pitchFamily="34" charset="-122"/>
                <a:ea typeface="微软雅黑" panose="020B0503020204020204" pitchFamily="34" charset="-122"/>
                <a:sym typeface="+mn-ea"/>
              </a:rPr>
              <a:t>flush privileges</a:t>
            </a:r>
            <a:endParaRPr lang="zh-CN" altLang="en-US" smtClean="0">
              <a:latin typeface="微软雅黑" panose="020B0503020204020204" pitchFamily="34" charset="-122"/>
              <a:ea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bwMode="auto">
          <a:xfrm>
            <a:off x="488909" y="393678"/>
            <a:ext cx="11531600" cy="759884"/>
          </a:xfrm>
          <a:prstGeom prst="rect">
            <a:avLst/>
          </a:prstGeom>
          <a:noFill/>
          <a:ln>
            <a:noFill/>
          </a:ln>
        </p:spPr>
        <p:txBody>
          <a:bodyPr vert="horz" wrap="square" lIns="137157" tIns="68578" rIns="137157" bIns="68578" numCol="1" rtlCol="0" anchor="ctr" anchorCtr="0" compatLnSpc="1">
            <a:normAutofit/>
          </a:bodyPr>
          <a:lstStyle/>
          <a:p>
            <a:pPr defTabSz="1370965">
              <a:spcBef>
                <a:spcPct val="0"/>
              </a:spcBef>
              <a:defRPr/>
            </a:pPr>
            <a:r>
              <a:rPr lang="zh-CN" altLang="en-US" sz="3700" b="1" dirty="0">
                <a:solidFill>
                  <a:schemeClr val="accent5">
                    <a:lumMod val="75000"/>
                  </a:schemeClr>
                </a:solidFill>
                <a:latin typeface="微软雅黑" panose="020B0503020204020204" pitchFamily="34" charset="-122"/>
                <a:ea typeface="微软雅黑" panose="020B0503020204020204" pitchFamily="34" charset="-122"/>
                <a:cs typeface="+mj-cs"/>
              </a:rPr>
              <a:t>本章重点</a:t>
            </a:r>
            <a:endParaRPr lang="zh-CN" altLang="en-US" sz="3700" b="1" dirty="0">
              <a:solidFill>
                <a:schemeClr val="accent5">
                  <a:lumMod val="75000"/>
                </a:schemeClr>
              </a:solidFill>
              <a:latin typeface="微软雅黑" panose="020B0503020204020204" pitchFamily="34" charset="-122"/>
              <a:ea typeface="微软雅黑" panose="020B0503020204020204" pitchFamily="34" charset="-122"/>
              <a:cs typeface="+mj-cs"/>
            </a:endParaRPr>
          </a:p>
        </p:txBody>
      </p:sp>
      <p:sp>
        <p:nvSpPr>
          <p:cNvPr id="4" name="文本框 1"/>
          <p:cNvSpPr txBox="1"/>
          <p:nvPr/>
        </p:nvSpPr>
        <p:spPr>
          <a:xfrm>
            <a:off x="335281" y="1125220"/>
            <a:ext cx="10345420" cy="4483100"/>
          </a:xfrm>
          <a:prstGeom prst="rect">
            <a:avLst/>
          </a:prstGeom>
          <a:noFill/>
        </p:spPr>
        <p:txBody>
          <a:bodyPr wrap="square" lIns="121917" tIns="60958" rIns="121917" bIns="60958" rtlCol="0">
            <a:spAutoFit/>
          </a:bodyPr>
          <a:lstStyle/>
          <a:p>
            <a:pPr>
              <a:lnSpc>
                <a:spcPct val="150000"/>
              </a:lnSpc>
              <a:buClr>
                <a:srgbClr val="00B0F0"/>
              </a:buClr>
              <a:buFont typeface="Wingdings" panose="05000000000000000000" pitchFamily="2" charset="2"/>
              <a:buChar char=""/>
            </a:pPr>
            <a:r>
              <a:rPr lang="zh-CN" altLang="en-US" sz="27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存储引擎</a:t>
            </a:r>
            <a:endParaRPr lang="zh-CN" altLang="en-US" sz="27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endParaRPr>
          </a:p>
          <a:p>
            <a:pPr>
              <a:lnSpc>
                <a:spcPct val="150000"/>
              </a:lnSpc>
              <a:buClr>
                <a:srgbClr val="00B0F0"/>
              </a:buClr>
              <a:buFont typeface="Wingdings" panose="05000000000000000000" pitchFamily="2" charset="2"/>
              <a:buChar char=""/>
            </a:pPr>
            <a:r>
              <a:rPr lang="zh-CN" altLang="en-US" sz="27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索</a:t>
            </a:r>
            <a:r>
              <a:rPr lang="zh-CN" altLang="en-US" sz="2700" smtClean="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引</a:t>
            </a:r>
            <a:endParaRPr lang="en-US" altLang="zh-CN" sz="2700" smtClean="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endParaRPr>
          </a:p>
          <a:p>
            <a:pPr>
              <a:lnSpc>
                <a:spcPct val="150000"/>
              </a:lnSpc>
              <a:buClr>
                <a:srgbClr val="00B0F0"/>
              </a:buClr>
              <a:buFont typeface="Wingdings" panose="05000000000000000000" pitchFamily="2" charset="2"/>
              <a:buChar char=""/>
            </a:pPr>
            <a:r>
              <a:rPr kumimoji="1" lang="zh-CN" altLang="en-US"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数据表结构优化</a:t>
            </a:r>
            <a:endParaRPr lang="zh-CN" altLang="en-US" sz="2700" dirty="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endParaRPr>
          </a:p>
          <a:p>
            <a:pPr>
              <a:lnSpc>
                <a:spcPct val="150000"/>
              </a:lnSpc>
              <a:buClr>
                <a:srgbClr val="00B0F0"/>
              </a:buClr>
              <a:buFont typeface="Wingdings" panose="05000000000000000000" pitchFamily="2" charset="2"/>
              <a:buChar char=""/>
            </a:pPr>
            <a:r>
              <a:rPr lang="zh-CN" altLang="en-US" sz="270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视</a:t>
            </a:r>
            <a:r>
              <a:rPr lang="zh-CN" altLang="en-US" sz="2700" smtClean="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rPr>
              <a:t>图</a:t>
            </a:r>
            <a:endParaRPr lang="en-US" altLang="zh-CN" sz="2700" smtClean="0">
              <a:solidFill>
                <a:schemeClr val="tx1">
                  <a:lumMod val="95000"/>
                  <a:lumOff val="5000"/>
                </a:schemeClr>
              </a:solidFill>
              <a:latin typeface="微软雅黑" panose="020B0503020204020204" pitchFamily="34" charset="-122"/>
              <a:ea typeface="微软雅黑" panose="020B0503020204020204" pitchFamily="34" charset="-122"/>
              <a:sym typeface="黑体" panose="02010609060101010101" pitchFamily="49" charset="-122"/>
            </a:endParaRPr>
          </a:p>
          <a:p>
            <a:pPr>
              <a:lnSpc>
                <a:spcPct val="150000"/>
              </a:lnSpc>
              <a:buClr>
                <a:srgbClr val="00B0F0"/>
              </a:buClr>
              <a:buFont typeface="Wingdings" panose="05000000000000000000" pitchFamily="2" charset="2"/>
              <a:buChar char=""/>
            </a:pPr>
            <a:r>
              <a:rPr kumimoji="1" lang="zh-CN" altLang="en-US"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权</a:t>
            </a:r>
            <a:r>
              <a:rPr kumimoji="1" lang="zh-CN" altLang="en-US" sz="27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限</a:t>
            </a:r>
            <a:r>
              <a:rPr kumimoji="1" lang="zh-CN" altLang="en-US" sz="270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管</a:t>
            </a:r>
            <a:r>
              <a:rPr kumimoji="1" lang="zh-CN" altLang="en-US"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理</a:t>
            </a:r>
            <a:endParaRPr kumimoji="1" lang="en-US" altLang="zh-CN"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存储过程</a:t>
            </a:r>
            <a:endParaRPr kumimoji="1" lang="en-US" altLang="zh-CN"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
                <a:srgbClr val="00B0F0"/>
              </a:buClr>
              <a:buFont typeface="Wingdings" panose="05000000000000000000" pitchFamily="2" charset="2"/>
              <a:buChar char=""/>
            </a:pPr>
            <a:r>
              <a:rPr kumimoji="1" lang="zh-CN" altLang="en-US" sz="2700" smtClean="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大</a:t>
            </a:r>
            <a:r>
              <a:rPr kumimoji="1" lang="zh-CN" altLang="en-US" sz="27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rPr>
              <a:t>数据处理</a:t>
            </a:r>
            <a:endParaRPr kumimoji="1" lang="zh-CN" altLang="en-US" sz="2700" dirty="0">
              <a:solidFill>
                <a:schemeClr val="bg2">
                  <a:lumMod val="1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6. </a:t>
            </a:r>
            <a:r>
              <a:rPr lang="zh-CN" altLang="en-US" smtClean="0"/>
              <a:t>存储过程</a:t>
            </a:r>
            <a:endParaRPr lang="zh-CN" altLang="en-US"/>
          </a:p>
        </p:txBody>
      </p:sp>
      <p:sp>
        <p:nvSpPr>
          <p:cNvPr id="3" name="内容占位符 2"/>
          <p:cNvSpPr>
            <a:spLocks noGrp="1"/>
          </p:cNvSpPr>
          <p:nvPr>
            <p:ph idx="1"/>
          </p:nvPr>
        </p:nvSpPr>
        <p:spPr>
          <a:xfrm>
            <a:off x="838200" y="1360908"/>
            <a:ext cx="10515600" cy="4335217"/>
          </a:xfrm>
        </p:spPr>
        <p:txBody>
          <a:bodyPr>
            <a:normAutofit fontScale="92500" lnSpcReduction="10000"/>
          </a:bodyPr>
          <a:lstStyle/>
          <a:p>
            <a:pPr>
              <a:lnSpc>
                <a:spcPct val="150000"/>
              </a:lnSpc>
            </a:pPr>
            <a:r>
              <a:rPr lang="en-US" altLang="zh-CN" smtClean="0"/>
              <a:t>SQL</a:t>
            </a:r>
            <a:r>
              <a:rPr lang="zh-CN" altLang="en-US" smtClean="0"/>
              <a:t>语句需要先编译然后执行，而存储过程（</a:t>
            </a:r>
            <a:r>
              <a:rPr lang="en-US" altLang="zh-CN" smtClean="0"/>
              <a:t>Stored Procedure</a:t>
            </a:r>
            <a:r>
              <a:rPr lang="zh-CN" altLang="en-US" smtClean="0"/>
              <a:t>）是一组为了完成特定功能的</a:t>
            </a:r>
            <a:r>
              <a:rPr lang="en-US" altLang="zh-CN" smtClean="0"/>
              <a:t>SQL</a:t>
            </a:r>
            <a:r>
              <a:rPr lang="zh-CN" altLang="en-US" smtClean="0"/>
              <a:t>语句集，经编译后存储在数据库中，用户通过指定存储过程的名字并给定参数（如果该存储过程带有参数）来调用执行它</a:t>
            </a:r>
            <a:endParaRPr lang="en-US" altLang="zh-CN" smtClean="0"/>
          </a:p>
          <a:p>
            <a:pPr>
              <a:lnSpc>
                <a:spcPct val="150000"/>
              </a:lnSpc>
            </a:pPr>
            <a:r>
              <a:rPr lang="zh-CN" altLang="en-US" smtClean="0"/>
              <a:t>存储过程是可编程的函数，在数据库中创建并保存，可以由</a:t>
            </a:r>
            <a:r>
              <a:rPr lang="en-US" altLang="zh-CN" smtClean="0"/>
              <a:t>SQL</a:t>
            </a:r>
            <a:r>
              <a:rPr lang="zh-CN" altLang="en-US" smtClean="0"/>
              <a:t>语句和控制结构组成</a:t>
            </a:r>
            <a:endParaRPr lang="en-US" altLang="zh-CN" smtClean="0"/>
          </a:p>
          <a:p>
            <a:pPr>
              <a:lnSpc>
                <a:spcPct val="150000"/>
              </a:lnSpc>
            </a:pPr>
            <a:r>
              <a:rPr lang="en-US" altLang="zh-CN" smtClean="0"/>
              <a:t>MySQL 5.0</a:t>
            </a:r>
            <a:r>
              <a:rPr lang="zh-CN" altLang="en-US" smtClean="0"/>
              <a:t>开始支持存储过程</a:t>
            </a:r>
            <a:endParaRPr lang="en-US" altLang="zh-CN" smtClean="0"/>
          </a:p>
          <a:p>
            <a:pPr>
              <a:lnSpc>
                <a:spcPct val="150000"/>
              </a:lnSpc>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存储过程的创建</a:t>
            </a:r>
            <a:endParaRPr lang="zh-CN" altLang="en-US"/>
          </a:p>
        </p:txBody>
      </p:sp>
      <p:sp>
        <p:nvSpPr>
          <p:cNvPr id="3" name="内容占位符 2"/>
          <p:cNvSpPr>
            <a:spLocks noGrp="1"/>
          </p:cNvSpPr>
          <p:nvPr>
            <p:ph idx="1"/>
          </p:nvPr>
        </p:nvSpPr>
        <p:spPr/>
        <p:txBody>
          <a:bodyPr>
            <a:normAutofit/>
          </a:bodyPr>
          <a:lstStyle/>
          <a:p>
            <a:pPr>
              <a:lnSpc>
                <a:spcPct val="150000"/>
              </a:lnSpc>
            </a:pPr>
            <a:r>
              <a:rPr lang="en-US" altLang="zh-CN" smtClean="0"/>
              <a:t>CREATE PROCEDURE  </a:t>
            </a:r>
            <a:r>
              <a:rPr lang="zh-CN" altLang="en-US" smtClean="0"/>
              <a:t>过程名</a:t>
            </a:r>
            <a:r>
              <a:rPr lang="en-US" altLang="zh-CN" smtClean="0"/>
              <a:t>(</a:t>
            </a:r>
            <a:r>
              <a:rPr lang="zh-CN" altLang="en-US" smtClean="0"/>
              <a:t>参数名 数据类型</a:t>
            </a:r>
            <a:r>
              <a:rPr lang="en-US" altLang="zh-CN" smtClean="0"/>
              <a:t>,...)  </a:t>
            </a:r>
            <a:r>
              <a:rPr lang="zh-CN" altLang="en-US" smtClean="0"/>
              <a:t>过程体</a:t>
            </a:r>
            <a:endParaRPr lang="en-US" altLang="zh-CN" smtClean="0"/>
          </a:p>
          <a:p>
            <a:pPr marL="0" indent="0">
              <a:lnSpc>
                <a:spcPct val="150000"/>
              </a:lnSpc>
              <a:buNone/>
            </a:pPr>
            <a:endParaRPr lang="en-US" altLang="zh-CN" smtClean="0"/>
          </a:p>
          <a:p>
            <a:pPr lvl="1"/>
            <a:endParaRPr lang="en-US" altLang="zh-CN" smtClean="0"/>
          </a:p>
          <a:p>
            <a:pPr lvl="1"/>
            <a:endParaRPr lang="zh-CN" altLang="en-US"/>
          </a:p>
        </p:txBody>
      </p:sp>
      <p:sp>
        <p:nvSpPr>
          <p:cNvPr id="5" name="文本框 4"/>
          <p:cNvSpPr txBox="1"/>
          <p:nvPr/>
        </p:nvSpPr>
        <p:spPr>
          <a:xfrm>
            <a:off x="1043940" y="2468880"/>
            <a:ext cx="7453630" cy="313817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zh-CN" altLang="en-US"/>
              <a:t>DROP PROCEDURE IF EXISTS testproc1</a:t>
            </a:r>
            <a:r>
              <a:rPr lang="zh-CN" altLang="en-US" smtClean="0"/>
              <a:t>;</a:t>
            </a:r>
            <a:endParaRPr lang="en-US" altLang="zh-CN" smtClean="0"/>
          </a:p>
          <a:p>
            <a:endParaRPr lang="zh-CN" altLang="en-US"/>
          </a:p>
          <a:p>
            <a:r>
              <a:rPr lang="zh-CN" altLang="en-US"/>
              <a:t>DELIMITER </a:t>
            </a:r>
            <a:r>
              <a:rPr lang="en-US" altLang="zh-CN" smtClean="0"/>
              <a:t>//</a:t>
            </a:r>
            <a:endParaRPr lang="zh-CN" altLang="en-US"/>
          </a:p>
          <a:p>
            <a:r>
              <a:rPr lang="zh-CN" altLang="en-US"/>
              <a:t>CREATE PROCEDURE testproc1(</a:t>
            </a:r>
            <a:r>
              <a:rPr lang="zh-CN" altLang="en-US">
                <a:sym typeface="+mn-ea"/>
              </a:rPr>
              <a:t>in c_id int</a:t>
            </a:r>
            <a:r>
              <a:rPr lang="en-US" altLang="zh-CN">
                <a:sym typeface="+mn-ea"/>
              </a:rPr>
              <a:t>,</a:t>
            </a:r>
            <a:r>
              <a:rPr lang="zh-CN" altLang="en-US">
                <a:sym typeface="+mn-ea"/>
              </a:rPr>
              <a:t>out sum int</a:t>
            </a:r>
            <a:r>
              <a:rPr lang="zh-CN" altLang="en-US"/>
              <a:t>)</a:t>
            </a:r>
            <a:endParaRPr lang="zh-CN" altLang="en-US"/>
          </a:p>
          <a:p>
            <a:r>
              <a:rPr lang="zh-CN" altLang="en-US"/>
              <a:t>BEGIN</a:t>
            </a:r>
            <a:endParaRPr lang="zh-CN" altLang="en-US"/>
          </a:p>
          <a:p>
            <a:r>
              <a:rPr lang="zh-CN" altLang="en-US" smtClean="0"/>
              <a:t>if c_id is null then set c_id=</a:t>
            </a:r>
            <a:r>
              <a:rPr lang="en-US" altLang="zh-CN" smtClean="0"/>
              <a:t>2</a:t>
            </a:r>
            <a:r>
              <a:rPr lang="zh-CN" altLang="en-US" smtClean="0"/>
              <a:t>8; </a:t>
            </a:r>
            <a:endParaRPr lang="en-US" altLang="zh-CN" smtClean="0"/>
          </a:p>
          <a:p>
            <a:r>
              <a:rPr lang="zh-CN" altLang="en-US" smtClean="0"/>
              <a:t> end if;</a:t>
            </a:r>
            <a:endParaRPr lang="zh-CN" altLang="en-US" smtClean="0"/>
          </a:p>
          <a:p>
            <a:r>
              <a:rPr lang="zh-CN" altLang="en-US" smtClean="0"/>
              <a:t>SELECT COUNT(*)  FROM yh_goods where cid=c_id </a:t>
            </a:r>
            <a:r>
              <a:rPr lang="en-US" altLang="zh-CN" smtClean="0"/>
              <a:t>into sum</a:t>
            </a:r>
            <a:r>
              <a:rPr lang="zh-CN" altLang="en-US" smtClean="0"/>
              <a:t> ;</a:t>
            </a:r>
            <a:endParaRPr lang="en-US" altLang="zh-CN" smtClean="0"/>
          </a:p>
          <a:p>
            <a:r>
              <a:rPr lang="zh-CN" altLang="en-US" smtClean="0"/>
              <a:t>END</a:t>
            </a:r>
            <a:endParaRPr lang="zh-CN" altLang="en-US"/>
          </a:p>
          <a:p>
            <a:r>
              <a:rPr lang="zh-CN" altLang="en-US" smtClean="0"/>
              <a:t>//</a:t>
            </a:r>
            <a:endParaRPr lang="en-US" altLang="zh-CN" smtClean="0"/>
          </a:p>
          <a:p>
            <a:r>
              <a:rPr lang="zh-CN" altLang="en-US" smtClean="0"/>
              <a:t>DELIMITER ;</a:t>
            </a:r>
            <a:endParaRPr lang="zh-C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48624"/>
            <a:ext cx="10515600" cy="4768579"/>
          </a:xfrm>
        </p:spPr>
        <p:txBody>
          <a:bodyPr>
            <a:normAutofit/>
          </a:bodyPr>
          <a:lstStyle/>
          <a:p>
            <a:pPr marL="228600" lvl="1">
              <a:spcBef>
                <a:spcPts val="1000"/>
              </a:spcBef>
              <a:buFont typeface="Wingdings" panose="05000000000000000000" charset="0"/>
              <a:buChar char="v"/>
            </a:pPr>
            <a:r>
              <a:rPr lang="zh-CN" altLang="en-US" b="1" smtClean="0"/>
              <a:t>分隔符</a:t>
            </a:r>
            <a:endParaRPr lang="en-US" altLang="zh-CN" smtClean="0"/>
          </a:p>
          <a:p>
            <a:pPr marL="685800" lvl="2">
              <a:spcBef>
                <a:spcPts val="1000"/>
              </a:spcBef>
              <a:buFont typeface="Wingdings" panose="05000000000000000000" pitchFamily="2" charset="2"/>
              <a:buChar char="ü"/>
            </a:pPr>
            <a:r>
              <a:rPr lang="zh-CN" altLang="en-US" smtClean="0"/>
              <a:t>先用“</a:t>
            </a:r>
            <a:r>
              <a:rPr lang="en-US" altLang="zh-CN" smtClean="0"/>
              <a:t>DELIMITER //”</a:t>
            </a:r>
            <a:r>
              <a:rPr lang="zh-CN" altLang="en-US" smtClean="0"/>
              <a:t>声明当前段分隔符，让编译器把两个</a:t>
            </a:r>
            <a:r>
              <a:rPr lang="en-US" altLang="zh-CN" smtClean="0"/>
              <a:t>"//"</a:t>
            </a:r>
            <a:r>
              <a:rPr lang="zh-CN" altLang="en-US" smtClean="0"/>
              <a:t>之间的内容当做存储过程的代码，不会执行这些代码</a:t>
            </a:r>
            <a:endParaRPr lang="en-US" altLang="zh-CN" b="1" smtClean="0"/>
          </a:p>
          <a:p>
            <a:r>
              <a:rPr lang="zh-CN" altLang="en-US" b="1" smtClean="0"/>
              <a:t>参数</a:t>
            </a:r>
            <a:endParaRPr lang="zh-CN" altLang="en-US" smtClean="0"/>
          </a:p>
          <a:p>
            <a:pPr lvl="1"/>
            <a:r>
              <a:rPr lang="zh-CN" altLang="en-US" sz="2000" smtClean="0"/>
              <a:t>存储过程根据需要可能会有输入、输出、输入输出参数，如果有多个参数用</a:t>
            </a:r>
            <a:r>
              <a:rPr lang="en-US" altLang="zh-CN" sz="2000" smtClean="0"/>
              <a:t>","</a:t>
            </a:r>
            <a:r>
              <a:rPr lang="zh-CN" altLang="en-US" sz="2000" smtClean="0"/>
              <a:t>分割开。</a:t>
            </a:r>
            <a:r>
              <a:rPr lang="en-US" altLang="zh-CN" sz="2000" smtClean="0"/>
              <a:t>MySQL</a:t>
            </a:r>
            <a:r>
              <a:rPr lang="zh-CN" altLang="en-US" sz="2000" smtClean="0"/>
              <a:t>存储过程的参数用在存储过程的定义，共有三种参数类型</a:t>
            </a:r>
            <a:r>
              <a:rPr lang="en-US" altLang="zh-CN" sz="2000" smtClean="0"/>
              <a:t>,IN,OUT,INOUT:</a:t>
            </a:r>
            <a:endParaRPr lang="en-US" altLang="zh-CN" sz="2000" smtClean="0"/>
          </a:p>
          <a:p>
            <a:pPr lvl="2"/>
            <a:r>
              <a:rPr lang="en-US" altLang="zh-CN" sz="1800" b="1" smtClean="0"/>
              <a:t>IN</a:t>
            </a:r>
            <a:r>
              <a:rPr lang="zh-CN" altLang="en-US" sz="1800" smtClean="0"/>
              <a:t>参数的值必须在调用存储过程时指定，在存储过程中修改该参数的值不能被返回，为默认值</a:t>
            </a:r>
            <a:endParaRPr lang="en-US" altLang="zh-CN" sz="1800" smtClean="0"/>
          </a:p>
          <a:p>
            <a:pPr lvl="2"/>
            <a:r>
              <a:rPr lang="en-US" altLang="zh-CN" sz="1800" b="1" smtClean="0"/>
              <a:t>OUT:</a:t>
            </a:r>
            <a:r>
              <a:rPr lang="zh-CN" altLang="en-US" sz="1800" smtClean="0"/>
              <a:t>该值可在存储过程内部被改变，并可返回</a:t>
            </a:r>
            <a:endParaRPr lang="en-US" altLang="zh-CN" sz="1800" smtClean="0"/>
          </a:p>
          <a:p>
            <a:pPr lvl="2"/>
            <a:r>
              <a:rPr lang="en-US" altLang="zh-CN" sz="1800" b="1" smtClean="0"/>
              <a:t>INOUT:</a:t>
            </a:r>
            <a:r>
              <a:rPr lang="zh-CN" altLang="en-US" sz="1800" smtClean="0"/>
              <a:t>调用时指定，并且可被改变和返回</a:t>
            </a:r>
            <a:endParaRPr lang="en-US" altLang="zh-CN" sz="1800" smtClean="0"/>
          </a:p>
          <a:p>
            <a:r>
              <a:rPr lang="zh-CN" altLang="en-US" b="1" smtClean="0"/>
              <a:t>过程体</a:t>
            </a:r>
            <a:endParaRPr lang="en-US" altLang="zh-CN" b="1" smtClean="0"/>
          </a:p>
          <a:p>
            <a:pPr lvl="1"/>
            <a:r>
              <a:rPr lang="zh-CN" altLang="en-US" sz="2000" smtClean="0"/>
              <a:t>过程体的开始与结束使用</a:t>
            </a:r>
            <a:r>
              <a:rPr lang="en-US" altLang="zh-CN" sz="2000" smtClean="0"/>
              <a:t>BEGIN</a:t>
            </a:r>
            <a:r>
              <a:rPr lang="zh-CN" altLang="en-US" sz="2000" smtClean="0"/>
              <a:t>与</a:t>
            </a:r>
            <a:r>
              <a:rPr lang="en-US" altLang="zh-CN" sz="2000" smtClean="0"/>
              <a:t>END</a:t>
            </a:r>
            <a:r>
              <a:rPr lang="zh-CN" altLang="en-US" sz="2000" smtClean="0"/>
              <a:t>进行标识。</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830" y="35345"/>
            <a:ext cx="10515600" cy="1325563"/>
          </a:xfrm>
        </p:spPr>
        <p:txBody>
          <a:bodyPr>
            <a:normAutofit/>
          </a:bodyPr>
          <a:lstStyle/>
          <a:p>
            <a:r>
              <a:rPr lang="zh-CN" altLang="en-US" smtClean="0">
                <a:sym typeface="+mn-ea"/>
              </a:rPr>
              <a:t>存储过程的调用</a:t>
            </a:r>
            <a:endParaRPr lang="en-US" altLang="zh-CN"/>
          </a:p>
        </p:txBody>
      </p:sp>
      <p:sp>
        <p:nvSpPr>
          <p:cNvPr id="3" name="内容占位符 2"/>
          <p:cNvSpPr>
            <a:spLocks noGrp="1"/>
          </p:cNvSpPr>
          <p:nvPr>
            <p:ph idx="1"/>
          </p:nvPr>
        </p:nvSpPr>
        <p:spPr/>
        <p:txBody>
          <a:bodyPr/>
          <a:lstStyle/>
          <a:p>
            <a:r>
              <a:rPr lang="en-US" altLang="zh-CN"/>
              <a:t>call </a:t>
            </a:r>
            <a:r>
              <a:rPr lang="zh-CN" altLang="en-US"/>
              <a:t>存储过程名称</a:t>
            </a:r>
            <a:r>
              <a:rPr lang="en-US" altLang="zh-CN"/>
              <a:t>(</a:t>
            </a:r>
            <a:r>
              <a:rPr lang="zh-CN" altLang="en-US"/>
              <a:t>参数</a:t>
            </a:r>
            <a:r>
              <a:rPr lang="en-US" altLang="zh-CN"/>
              <a:t>,.....)</a:t>
            </a:r>
            <a:endParaRPr lang="en-US" altLang="zh-CN"/>
          </a:p>
          <a:p>
            <a:pPr lvl="1"/>
            <a:r>
              <a:rPr lang="en-US" altLang="zh-CN"/>
              <a:t>call testproc1(</a:t>
            </a:r>
            <a:r>
              <a:rPr lang="en-US" altLang="zh-CN">
                <a:sym typeface="+mn-ea"/>
              </a:rPr>
              <a:t>28,</a:t>
            </a:r>
            <a:r>
              <a:rPr lang="en-US" altLang="zh-CN"/>
              <a:t>@sum</a:t>
            </a:r>
            <a:r>
              <a:rPr lang="en-US" altLang="zh-CN" smtClean="0"/>
              <a:t>);</a:t>
            </a:r>
            <a:endParaRPr lang="en-US" altLang="zh-CN" smtClean="0"/>
          </a:p>
          <a:p>
            <a:pPr lvl="1"/>
            <a:r>
              <a:rPr lang="en-US" altLang="zh-CN" smtClean="0"/>
              <a:t>select @sum;</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存储过程的删除</a:t>
            </a:r>
            <a:endParaRPr lang="zh-CN" altLang="en-US"/>
          </a:p>
        </p:txBody>
      </p:sp>
      <p:sp>
        <p:nvSpPr>
          <p:cNvPr id="3" name="内容占位符 2"/>
          <p:cNvSpPr>
            <a:spLocks noGrp="1"/>
          </p:cNvSpPr>
          <p:nvPr>
            <p:ph idx="1"/>
          </p:nvPr>
        </p:nvSpPr>
        <p:spPr/>
        <p:txBody>
          <a:bodyPr/>
          <a:lstStyle/>
          <a:p>
            <a:r>
              <a:rPr lang="en-US" altLang="zh-CN" smtClean="0"/>
              <a:t>DROP PROCEDURE   </a:t>
            </a:r>
            <a:r>
              <a:rPr lang="zh-CN" altLang="en-US" smtClean="0"/>
              <a:t>存储过程名称</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46075" y="-9740"/>
            <a:ext cx="10515600" cy="1325563"/>
          </a:xfrm>
        </p:spPr>
        <p:txBody>
          <a:bodyPr/>
          <a:lstStyle/>
          <a:p>
            <a:r>
              <a:rPr lang="en-US" altLang="zh-CN" smtClean="0">
                <a:latin typeface="微软雅黑" panose="020B0503020204020204" pitchFamily="34" charset="-122"/>
                <a:ea typeface="微软雅黑" panose="020B0503020204020204" pitchFamily="34" charset="-122"/>
              </a:rPr>
              <a:t>7 </a:t>
            </a:r>
            <a:r>
              <a:rPr>
                <a:latin typeface="微软雅黑" panose="020B0503020204020204" pitchFamily="34" charset="-122"/>
                <a:ea typeface="微软雅黑" panose="020B0503020204020204" pitchFamily="34" charset="-122"/>
              </a:rPr>
              <a:t>高并发大数据网站解决方案</a:t>
            </a:r>
            <a:endParaRPr>
              <a:latin typeface="微软雅黑" panose="020B0503020204020204" pitchFamily="34" charset="-122"/>
              <a:ea typeface="微软雅黑" panose="020B0503020204020204" pitchFamily="34" charset="-122"/>
            </a:endParaRPr>
          </a:p>
        </p:txBody>
      </p:sp>
      <p:sp>
        <p:nvSpPr>
          <p:cNvPr id="2" name="内容占位符 1"/>
          <p:cNvSpPr>
            <a:spLocks noGrp="1"/>
          </p:cNvSpPr>
          <p:nvPr>
            <p:ph sz="quarter" idx="4294967295"/>
          </p:nvPr>
        </p:nvSpPr>
        <p:spPr>
          <a:xfrm>
            <a:off x="623147" y="1316567"/>
            <a:ext cx="10167620" cy="3205099"/>
          </a:xfrm>
          <a:prstGeom prst="rect">
            <a:avLst/>
          </a:prstGeom>
        </p:spPr>
        <p:txBody>
          <a:bodyPr lIns="121917" tIns="60958" rIns="121917" bIns="60958">
            <a:normAutofit/>
          </a:bodyPr>
          <a:lstStyle/>
          <a:p>
            <a:pPr>
              <a:buClr>
                <a:srgbClr val="00B0F0"/>
              </a:buClr>
              <a:buFont typeface="Wingdings" panose="05000000000000000000" pitchFamily="2" charset="2"/>
              <a:buChar char=""/>
            </a:pPr>
            <a:r>
              <a:rPr lang="zh-CN" altLang="en-US">
                <a:latin typeface="微软雅黑" panose="020B0503020204020204" pitchFamily="34" charset="-122"/>
                <a:ea typeface="微软雅黑" panose="020B0503020204020204" pitchFamily="34" charset="-122"/>
              </a:rPr>
              <a:t>一、服务器</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1、负载均衡集群、故障转移集群</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2、图片服务器、数据服务器、业务服务器分离</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3、增加服务器间网络带宽</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4、使用分布式文件系</a:t>
            </a:r>
            <a:r>
              <a:rPr lang="zh-CN" altLang="en-US" smtClean="0">
                <a:latin typeface="微软雅黑" panose="020B0503020204020204" pitchFamily="34" charset="-122"/>
                <a:ea typeface="微软雅黑" panose="020B0503020204020204" pitchFamily="34" charset="-122"/>
              </a:rPr>
              <a:t>统 </a:t>
            </a:r>
            <a:r>
              <a:rPr lang="en-US" altLang="zh-CN" smtClean="0">
                <a:latin typeface="微软雅黑" panose="020B0503020204020204" pitchFamily="34" charset="-122"/>
                <a:ea typeface="微软雅黑" panose="020B0503020204020204" pitchFamily="34" charset="-122"/>
              </a:rPr>
              <a:t>nfs</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5、使用RAID磁盘阵列提高硬盘读写速度</a:t>
            </a:r>
            <a:endParaRPr lang="zh-CN" altLang="en-US">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a:latin typeface="微软雅黑" panose="020B0503020204020204" pitchFamily="34" charset="-122"/>
                <a:ea typeface="微软雅黑" panose="020B0503020204020204" pitchFamily="34" charset="-122"/>
              </a:rPr>
              <a:t>6、使用</a:t>
            </a:r>
            <a:r>
              <a:rPr lang="zh-CN" altLang="en-US" smtClean="0">
                <a:latin typeface="微软雅黑" panose="020B0503020204020204" pitchFamily="34" charset="-122"/>
                <a:ea typeface="微软雅黑" panose="020B0503020204020204" pitchFamily="34" charset="-122"/>
              </a:rPr>
              <a:t>CDN</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内容分发网络</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加速</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4294967295"/>
          </p:nvPr>
        </p:nvSpPr>
        <p:spPr>
          <a:xfrm>
            <a:off x="590407" y="541347"/>
            <a:ext cx="10167620" cy="2529024"/>
          </a:xfrm>
          <a:prstGeom prst="rect">
            <a:avLst/>
          </a:prstGeom>
        </p:spPr>
        <p:txBody>
          <a:bodyPr lIns="121917" tIns="60958" rIns="121917" bIns="60958">
            <a:normAutofit fontScale="92500" lnSpcReduction="20000"/>
          </a:bodyPr>
          <a:lstStyle/>
          <a:p>
            <a:endParaRPr lang="zh-CN" altLang="en-US"/>
          </a:p>
          <a:p>
            <a:pPr>
              <a:buClr>
                <a:srgbClr val="00B0F0"/>
              </a:buClr>
              <a:buFont typeface="Wingdings" panose="05000000000000000000" pitchFamily="2" charset="2"/>
              <a:buChar char=""/>
            </a:pPr>
            <a:r>
              <a:rPr lang="zh-CN" altLang="en-US" sz="2400">
                <a:latin typeface="微软雅黑" panose="020B0503020204020204" pitchFamily="34" charset="-122"/>
                <a:ea typeface="微软雅黑" panose="020B0503020204020204" pitchFamily="34" charset="-122"/>
              </a:rPr>
              <a:t>二、数据库</a:t>
            </a:r>
            <a:endParaRPr lang="zh-CN" altLang="en-US" sz="240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1、数据库主从分离、读写分离</a:t>
            </a:r>
            <a:endParaRPr lang="zh-CN" altLang="en-US" sz="200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2、数据库分表、分离活跃数据</a:t>
            </a:r>
            <a:endParaRPr lang="zh-CN" altLang="en-US" sz="200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3、数据库使用索引 </a:t>
            </a:r>
            <a:r>
              <a:rPr lang="zh-CN" altLang="en-US" sz="2000" smtClean="0">
                <a:latin typeface="微软雅黑" panose="020B0503020204020204" pitchFamily="34" charset="-122"/>
                <a:ea typeface="微软雅黑" panose="020B0503020204020204" pitchFamily="34" charset="-122"/>
              </a:rPr>
              <a:t> </a:t>
            </a:r>
            <a:endParaRPr lang="zh-CN" altLang="en-US" sz="200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zh-CN" altLang="en-US" sz="2000">
                <a:latin typeface="微软雅黑" panose="020B0503020204020204" pitchFamily="34" charset="-122"/>
                <a:ea typeface="微软雅黑" panose="020B0503020204020204" pitchFamily="34" charset="-122"/>
              </a:rPr>
              <a:t>4、数据库使用储存过</a:t>
            </a:r>
            <a:r>
              <a:rPr lang="zh-CN" altLang="en-US" sz="2000" smtClean="0">
                <a:latin typeface="微软雅黑" panose="020B0503020204020204" pitchFamily="34" charset="-122"/>
                <a:ea typeface="微软雅黑" panose="020B0503020204020204" pitchFamily="34" charset="-122"/>
              </a:rPr>
              <a:t>程</a:t>
            </a:r>
            <a:endParaRPr lang="en-US" altLang="zh-CN" sz="2000" smtClean="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5</a:t>
            </a:r>
            <a:r>
              <a:rPr lang="zh-CN" altLang="en-US" sz="2000" smtClean="0">
                <a:latin typeface="微软雅黑" panose="020B0503020204020204" pitchFamily="34" charset="-122"/>
                <a:ea typeface="微软雅黑" panose="020B0503020204020204" pitchFamily="34" charset="-122"/>
              </a:rPr>
              <a:t>、合适的存储引擎</a:t>
            </a:r>
            <a:endParaRPr lang="en-US" altLang="zh-CN" sz="2000" smtClean="0">
              <a:latin typeface="微软雅黑" panose="020B0503020204020204" pitchFamily="34" charset="-122"/>
              <a:ea typeface="微软雅黑" panose="020B0503020204020204" pitchFamily="34" charset="-122"/>
            </a:endParaRPr>
          </a:p>
          <a:p>
            <a:pPr lvl="1">
              <a:buClr>
                <a:srgbClr val="00B0F0"/>
              </a:buClr>
              <a:buFont typeface="Wingdings" panose="05000000000000000000" pitchFamily="2" charset="2"/>
              <a:buChar char="ü"/>
            </a:pPr>
            <a:r>
              <a:rPr lang="en-US" altLang="zh-CN" sz="2000" smtClean="0">
                <a:latin typeface="微软雅黑" panose="020B0503020204020204" pitchFamily="34" charset="-122"/>
                <a:ea typeface="微软雅黑" panose="020B0503020204020204" pitchFamily="34" charset="-122"/>
              </a:rPr>
              <a:t>6</a:t>
            </a:r>
            <a:r>
              <a:rPr lang="zh-CN" altLang="en-US" sz="2000" smtClean="0">
                <a:latin typeface="微软雅黑" panose="020B0503020204020204" pitchFamily="34" charset="-122"/>
                <a:ea typeface="微软雅黑" panose="020B0503020204020204" pitchFamily="34" charset="-122"/>
              </a:rPr>
              <a:t>、合适的数据类型</a:t>
            </a:r>
            <a:endParaRPr lang="zh-CN" altLang="en-US" sz="2000">
              <a:latin typeface="微软雅黑" panose="020B0503020204020204" pitchFamily="34" charset="-122"/>
              <a:ea typeface="微软雅黑" panose="020B0503020204020204" pitchFamily="34" charset="-122"/>
            </a:endParaRPr>
          </a:p>
          <a:p>
            <a:pPr marL="609600" lvl="1" indent="0">
              <a:buNone/>
            </a:pPr>
            <a:endParaRPr lang="zh-CN" altLang="en-US"/>
          </a:p>
        </p:txBody>
      </p:sp>
      <p:sp>
        <p:nvSpPr>
          <p:cNvPr id="6" name="内容占位符 1"/>
          <p:cNvSpPr/>
          <p:nvPr/>
        </p:nvSpPr>
        <p:spPr>
          <a:xfrm>
            <a:off x="590407" y="3070370"/>
            <a:ext cx="10167620" cy="3010389"/>
          </a:xfrm>
          <a:prstGeom prst="rect">
            <a:avLst/>
          </a:prstGeom>
        </p:spPr>
        <p:txBody>
          <a:bodyPr vert="horz" lIns="121917" tIns="60958" rIns="121917" bIns="60958" rtlCol="0">
            <a:normAutofit fontScale="97500" lnSpcReduction="10000"/>
          </a:bodyPr>
          <a:lstStyle>
            <a:lvl1pPr marL="342900" indent="-342900" algn="l" defTabSz="914400" rtl="0" eaLnBrk="1" latinLnBrk="0" hangingPunct="1">
              <a:spcBef>
                <a:spcPct val="20000"/>
              </a:spcBef>
              <a:buClr>
                <a:srgbClr val="00B0F0"/>
              </a:buClr>
              <a:buFont typeface="Wingdings" panose="05000000000000000000"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Clr>
                <a:srgbClr val="00B0F0"/>
              </a:buClr>
              <a:buFont typeface="Wingdings" panose="05000000000000000000" pitchFamily="2" charset="2"/>
              <a:buChar char="ü"/>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Clr>
                <a:srgbClr val="00B0F0"/>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Clr>
                <a:srgbClr val="00B0F0"/>
              </a:buClr>
              <a:buFont typeface="Wingdings" panose="05000000000000000000" pitchFamily="2" charset="2"/>
              <a:buChar char="ü"/>
              <a:defRPr sz="1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Clr>
                <a:srgbClr val="00B0F0"/>
              </a:buClr>
              <a:buFont typeface="Wingdings" panose="05000000000000000000" pitchFamily="2" charset="2"/>
              <a:buChar char="ü"/>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en-US"/>
          </a:p>
          <a:p>
            <a:r>
              <a:rPr lang="zh-CN" altLang="en-US"/>
              <a:t>三、网站</a:t>
            </a:r>
            <a:endParaRPr lang="zh-CN" altLang="en-US"/>
          </a:p>
          <a:p>
            <a:pPr lvl="1"/>
            <a:r>
              <a:rPr lang="zh-CN" altLang="en-US"/>
              <a:t>1、使用分布式缓存</a:t>
            </a:r>
            <a:endParaRPr lang="zh-CN" altLang="en-US"/>
          </a:p>
          <a:p>
            <a:pPr lvl="1"/>
            <a:r>
              <a:rPr lang="zh-CN" altLang="en-US"/>
              <a:t>2、页面静态化</a:t>
            </a:r>
            <a:endParaRPr lang="zh-CN" altLang="en-US"/>
          </a:p>
          <a:p>
            <a:pPr lvl="1"/>
            <a:r>
              <a:rPr lang="zh-CN" altLang="en-US"/>
              <a:t>3、采用多线程处理方式</a:t>
            </a:r>
            <a:endParaRPr lang="zh-CN" altLang="en-US"/>
          </a:p>
          <a:p>
            <a:pPr lvl="1"/>
            <a:r>
              <a:rPr lang="zh-CN" altLang="en-US"/>
              <a:t>4、对图片、</a:t>
            </a:r>
            <a:r>
              <a:rPr lang="zh-CN" altLang="en-US" smtClean="0"/>
              <a:t>CSS、JS 等</a:t>
            </a:r>
            <a:r>
              <a:rPr lang="zh-CN" altLang="en-US"/>
              <a:t>静态资源进行gzip压缩处理</a:t>
            </a:r>
            <a:endParaRPr lang="zh-CN" altLang="en-US"/>
          </a:p>
          <a:p>
            <a:pPr lvl="1"/>
            <a:r>
              <a:rPr lang="zh-CN" altLang="en-US"/>
              <a:t>5、搭建监控系统对服务器和网络性能进行实时监控</a:t>
            </a:r>
            <a:endParaRPr lang="zh-CN" altLang="en-US"/>
          </a:p>
          <a:p>
            <a:pPr lvl="1"/>
            <a:r>
              <a:rPr lang="en-US" altLang="zh-CN"/>
              <a:t>6</a:t>
            </a:r>
            <a:r>
              <a:rPr lang="zh-CN" altLang="en-US"/>
              <a:t>、图片延迟加载</a:t>
            </a:r>
            <a:endParaRPr lang="zh-CN" altLang="en-US"/>
          </a:p>
          <a:p>
            <a:pPr marL="609600" lvl="1" indent="0">
              <a:buNone/>
            </a:pP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p:cNvSpPr>
            <a:spLocks noGrp="1"/>
          </p:cNvSpPr>
          <p:nvPr>
            <p:ph type="title"/>
          </p:nvPr>
        </p:nvSpPr>
        <p:spPr>
          <a:xfrm>
            <a:off x="335280" y="260351"/>
            <a:ext cx="9601200" cy="853016"/>
          </a:xfrm>
        </p:spPr>
        <p:txBody>
          <a:bodyPr vert="horz" wrap="square" lIns="121917" tIns="60958" rIns="121917" bIns="60958" anchor="ctr"/>
          <a:lstStyle/>
          <a:p>
            <a:r>
              <a:rPr lang="en-US" altLang="zh-CN" dirty="0"/>
              <a:t>1.</a:t>
            </a:r>
            <a:r>
              <a:rPr lang="en-US" dirty="0"/>
              <a:t> </a:t>
            </a:r>
            <a:r>
              <a:rPr lang="zh-CN" dirty="0">
                <a:latin typeface="微软雅黑" panose="020B0503020204020204" pitchFamily="34" charset="-122"/>
                <a:ea typeface="微软雅黑" panose="020B0503020204020204" pitchFamily="34" charset="-122"/>
                <a:sym typeface="黑体" panose="02010609060101010101" pitchFamily="49" charset="-122"/>
              </a:rPr>
              <a:t>存储引擎</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黑体" panose="02010609060101010101" pitchFamily="49" charset="-122"/>
            </a:endParaRPr>
          </a:p>
        </p:txBody>
      </p:sp>
      <p:sp>
        <p:nvSpPr>
          <p:cNvPr id="7" name="TextBox 6"/>
          <p:cNvSpPr txBox="1"/>
          <p:nvPr/>
        </p:nvSpPr>
        <p:spPr>
          <a:xfrm>
            <a:off x="423546" y="1316567"/>
            <a:ext cx="10665460" cy="4647422"/>
          </a:xfrm>
          <a:prstGeom prst="rect">
            <a:avLst/>
          </a:prstGeom>
        </p:spPr>
        <p:style>
          <a:lnRef idx="0">
            <a:scrgbClr r="0" g="0" b="0"/>
          </a:lnRef>
          <a:fillRef idx="1001">
            <a:schemeClr val="lt1"/>
          </a:fillRef>
          <a:effectRef idx="0">
            <a:scrgbClr r="0" g="0" b="0"/>
          </a:effectRef>
          <a:fontRef idx="major"/>
        </p:style>
        <p:txBody>
          <a:bodyPr wrap="square" lIns="121917" tIns="60958" rIns="121917" bIns="60958">
            <a:spAutoFit/>
          </a:bodyPr>
          <a:lstStyle/>
          <a:p>
            <a:pPr marL="457200" indent="-457200" defTabSz="1218565" fontAlgn="base">
              <a:lnSpc>
                <a:spcPct val="160000"/>
              </a:lnSpc>
              <a:spcBef>
                <a:spcPct val="0"/>
              </a:spcBef>
              <a:spcAft>
                <a:spcPct val="0"/>
              </a:spcAft>
              <a:buClr>
                <a:srgbClr val="00B0F0"/>
              </a:buClr>
              <a:buFont typeface="Wingdings" panose="05000000000000000000" charset="0"/>
              <a:buChar char="v"/>
              <a:defRPr/>
            </a:pPr>
            <a:r>
              <a:rPr 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MySQL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表类型由存储引擎来决定，一类是</a:t>
            </a:r>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事务安全型</a:t>
            </a:r>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，包括</a:t>
            </a:r>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BDB</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1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InnoDB</a:t>
            </a:r>
            <a:r>
              <a:rPr lang="zh-CN" altLang="en-US" sz="2100" dirty="0">
                <a:latin typeface="微软雅黑" panose="020B0503020204020204" pitchFamily="34" charset="-122"/>
                <a:ea typeface="微软雅黑" panose="020B0503020204020204" pitchFamily="34" charset="-122"/>
                <a:sym typeface="宋体" panose="02010600030101010101" pitchFamily="2" charset="-122"/>
              </a:rPr>
              <a:t>，另</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一类是</a:t>
            </a:r>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非事务安全型</a:t>
            </a:r>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，包括</a:t>
            </a:r>
            <a:r>
              <a:rPr lang="en-US" sz="210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MyISAM</a:t>
            </a:r>
            <a:r>
              <a:rPr lang="zh-CN" altLang="en-US" sz="2100" smtClean="0">
                <a:solidFill>
                  <a:schemeClr val="tx1">
                    <a:lumMod val="95000"/>
                    <a:lumOff val="5000"/>
                  </a:schemeClr>
                </a:solidFill>
                <a:latin typeface="微软雅黑" panose="020B0503020204020204" pitchFamily="34" charset="-122"/>
                <a:ea typeface="微软雅黑" panose="020B0503020204020204" pitchFamily="34" charset="-122"/>
                <a:sym typeface="宋体" panose="02010600030101010101" pitchFamily="2" charset="-122"/>
              </a:rPr>
              <a:t>等</a:t>
            </a:r>
            <a:endParaRPr lang="en-US" altLang="zh-CN" sz="2100" dirty="0">
              <a:latin typeface="微软雅黑" panose="020B0503020204020204" pitchFamily="34" charset="-122"/>
              <a:ea typeface="微软雅黑" panose="020B0503020204020204" pitchFamily="34" charset="-122"/>
              <a:sym typeface="宋体" panose="02010600030101010101" pitchFamily="2" charset="-122"/>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r>
              <a:rPr lang="en-US" sz="1900" dirty="0">
                <a:latin typeface="微软雅黑" panose="020B0503020204020204" pitchFamily="34" charset="-122"/>
                <a:ea typeface="微软雅黑" panose="020B0503020204020204" pitchFamily="34" charset="-122"/>
                <a:sym typeface="+mn-ea"/>
              </a:rPr>
              <a:t>MyISAM</a:t>
            </a:r>
            <a:r>
              <a:rPr lang="zh-CN" altLang="en-US" sz="1900" dirty="0">
                <a:latin typeface="微软雅黑" panose="020B0503020204020204" pitchFamily="34" charset="-122"/>
                <a:ea typeface="微软雅黑" panose="020B0503020204020204" pitchFamily="34" charset="-122"/>
                <a:sym typeface="+mn-ea"/>
              </a:rPr>
              <a:t>不支持事务，不支持外键，访问速度快，支持全文索引</a:t>
            </a:r>
            <a:endParaRPr lang="zh-CN" altLang="en-US" sz="1900" dirty="0">
              <a:latin typeface="微软雅黑" panose="020B0503020204020204" pitchFamily="34" charset="-122"/>
              <a:ea typeface="微软雅黑" panose="020B0503020204020204" pitchFamily="34" charset="-122"/>
              <a:sym typeface="+mn-ea"/>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r>
              <a:rPr lang="en-US" altLang="zh-CN" sz="1900" dirty="0">
                <a:latin typeface="微软雅黑" panose="020B0503020204020204" pitchFamily="34" charset="-122"/>
                <a:ea typeface="微软雅黑" panose="020B0503020204020204" pitchFamily="34" charset="-122"/>
                <a:sym typeface="+mn-ea"/>
              </a:rPr>
              <a:t>InnoDB</a:t>
            </a:r>
            <a:r>
              <a:rPr lang="zh-CN" altLang="en-US" sz="1900" dirty="0">
                <a:latin typeface="微软雅黑" panose="020B0503020204020204" pitchFamily="34" charset="-122"/>
                <a:ea typeface="微软雅黑" panose="020B0503020204020204" pitchFamily="34" charset="-122"/>
                <a:sym typeface="+mn-ea"/>
              </a:rPr>
              <a:t>支持事务，支持外键，</a:t>
            </a:r>
            <a:r>
              <a:rPr lang="en-US" altLang="zh-CN" sz="1900" dirty="0">
                <a:latin typeface="微软雅黑" panose="020B0503020204020204" pitchFamily="34" charset="-122"/>
                <a:ea typeface="微软雅黑" panose="020B0503020204020204" pitchFamily="34" charset="-122"/>
                <a:sym typeface="+mn-ea"/>
              </a:rPr>
              <a:t>Mysql5.5</a:t>
            </a:r>
            <a:r>
              <a:rPr lang="zh-CN" altLang="en-US" sz="1900" dirty="0">
                <a:latin typeface="微软雅黑" panose="020B0503020204020204" pitchFamily="34" charset="-122"/>
                <a:ea typeface="微软雅黑" panose="020B0503020204020204" pitchFamily="34" charset="-122"/>
                <a:sym typeface="+mn-ea"/>
              </a:rPr>
              <a:t>也支持全文索引，但不支持数据压缩，写入速度慢，占用更多的内存和磁盘空间来保留数据和索引</a:t>
            </a:r>
            <a:endParaRPr lang="zh-CN" altLang="en-US" sz="1900" dirty="0">
              <a:latin typeface="微软雅黑" panose="020B0503020204020204" pitchFamily="34" charset="-122"/>
              <a:ea typeface="微软雅黑" panose="020B0503020204020204" pitchFamily="34" charset="-122"/>
              <a:sym typeface="+mn-ea"/>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r>
              <a:rPr lang="en-US" sz="2100" b="1" dirty="0">
                <a:solidFill>
                  <a:srgbClr val="FF0000"/>
                </a:solidFill>
                <a:latin typeface="微软雅黑" panose="020B0503020204020204" pitchFamily="34" charset="-122"/>
                <a:ea typeface="微软雅黑" panose="020B0503020204020204" pitchFamily="34" charset="-122"/>
                <a:sym typeface="+mn-ea"/>
              </a:rPr>
              <a:t>show engines</a:t>
            </a:r>
            <a:r>
              <a:rPr lang="en-US" sz="2100" dirty="0">
                <a:solidFill>
                  <a:srgbClr val="FF0000"/>
                </a:solidFill>
                <a:latin typeface="微软雅黑" panose="020B0503020204020204" pitchFamily="34" charset="-122"/>
                <a:ea typeface="微软雅黑" panose="020B0503020204020204" pitchFamily="34" charset="-122"/>
                <a:sym typeface="+mn-ea"/>
              </a:rPr>
              <a:t> </a:t>
            </a:r>
            <a:r>
              <a:rPr lang="en-US" sz="2100" dirty="0">
                <a:latin typeface="微软雅黑" panose="020B0503020204020204" pitchFamily="34" charset="-122"/>
                <a:ea typeface="微软雅黑" panose="020B0503020204020204" pitchFamily="34" charset="-122"/>
                <a:sym typeface="+mn-ea"/>
              </a:rPr>
              <a:t>      //</a:t>
            </a:r>
            <a:r>
              <a:rPr lang="zh-CN" altLang="en-US" sz="2100" dirty="0">
                <a:latin typeface="微软雅黑" panose="020B0503020204020204" pitchFamily="34" charset="-122"/>
                <a:ea typeface="微软雅黑" panose="020B0503020204020204" pitchFamily="34" charset="-122"/>
                <a:sym typeface="+mn-ea"/>
              </a:rPr>
              <a:t>显示当前数据库支持的存储引擎</a:t>
            </a:r>
            <a:endParaRPr lang="zh-CN" altLang="en-US" sz="2100" dirty="0">
              <a:latin typeface="微软雅黑" panose="020B0503020204020204" pitchFamily="34" charset="-122"/>
              <a:ea typeface="微软雅黑" panose="020B0503020204020204" pitchFamily="34" charset="-122"/>
              <a:sym typeface="+mn-ea"/>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r>
              <a:rPr lang="en-US" sz="2100" b="1" dirty="0">
                <a:solidFill>
                  <a:srgbClr val="FF0000"/>
                </a:solidFill>
                <a:latin typeface="微软雅黑" panose="020B0503020204020204" pitchFamily="34" charset="-122"/>
                <a:ea typeface="微软雅黑" panose="020B0503020204020204" pitchFamily="34" charset="-122"/>
                <a:sym typeface="+mn-ea"/>
              </a:rPr>
              <a:t>show table status from </a:t>
            </a:r>
            <a:r>
              <a:rPr lang="zh-CN" altLang="en-US" sz="2100" b="1" dirty="0">
                <a:solidFill>
                  <a:srgbClr val="FF0000"/>
                </a:solidFill>
                <a:latin typeface="微软雅黑" panose="020B0503020204020204" pitchFamily="34" charset="-122"/>
                <a:ea typeface="微软雅黑" panose="020B0503020204020204" pitchFamily="34" charset="-122"/>
                <a:sym typeface="+mn-ea"/>
              </a:rPr>
              <a:t>库名 </a:t>
            </a:r>
            <a:r>
              <a:rPr lang="en-US" altLang="zh-CN" sz="2100" b="1" dirty="0">
                <a:solidFill>
                  <a:srgbClr val="FF0000"/>
                </a:solidFill>
                <a:latin typeface="微软雅黑" panose="020B0503020204020204" pitchFamily="34" charset="-122"/>
                <a:ea typeface="微软雅黑" panose="020B0503020204020204" pitchFamily="34" charset="-122"/>
                <a:sym typeface="+mn-ea"/>
              </a:rPr>
              <a:t>where name='</a:t>
            </a:r>
            <a:r>
              <a:rPr lang="zh-CN" altLang="en-US" sz="2100" b="1" dirty="0">
                <a:solidFill>
                  <a:srgbClr val="FF0000"/>
                </a:solidFill>
                <a:latin typeface="微软雅黑" panose="020B0503020204020204" pitchFamily="34" charset="-122"/>
                <a:ea typeface="微软雅黑" panose="020B0503020204020204" pitchFamily="34" charset="-122"/>
                <a:sym typeface="+mn-ea"/>
              </a:rPr>
              <a:t>表名</a:t>
            </a:r>
            <a:r>
              <a:rPr lang="en-US" altLang="zh-CN" sz="2100" b="1" dirty="0">
                <a:solidFill>
                  <a:srgbClr val="FF0000"/>
                </a:solidFill>
                <a:latin typeface="微软雅黑" panose="020B0503020204020204" pitchFamily="34" charset="-122"/>
                <a:ea typeface="微软雅黑" panose="020B0503020204020204" pitchFamily="34" charset="-122"/>
                <a:sym typeface="+mn-ea"/>
              </a:rPr>
              <a:t>' </a:t>
            </a:r>
            <a:r>
              <a:rPr lang="en-US" altLang="zh-CN" sz="2100" dirty="0">
                <a:latin typeface="微软雅黑" panose="020B0503020204020204" pitchFamily="34" charset="-122"/>
                <a:ea typeface="微软雅黑" panose="020B0503020204020204" pitchFamily="34" charset="-122"/>
                <a:sym typeface="+mn-ea"/>
              </a:rPr>
              <a:t>  //</a:t>
            </a:r>
            <a:r>
              <a:rPr lang="zh-CN" altLang="en-US" sz="2100" dirty="0">
                <a:latin typeface="微软雅黑" panose="020B0503020204020204" pitchFamily="34" charset="-122"/>
                <a:ea typeface="微软雅黑" panose="020B0503020204020204" pitchFamily="34" charset="-122"/>
                <a:sym typeface="+mn-ea"/>
              </a:rPr>
              <a:t>查看表引擎类型</a:t>
            </a:r>
            <a:endParaRPr lang="zh-CN" altLang="en-US" sz="2100" dirty="0">
              <a:latin typeface="微软雅黑" panose="020B0503020204020204" pitchFamily="34" charset="-122"/>
              <a:ea typeface="微软雅黑" panose="020B0503020204020204" pitchFamily="34" charset="-122"/>
              <a:sym typeface="+mn-ea"/>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r>
              <a:rPr lang="en-US" altLang="zh-CN" sz="2100" b="1" dirty="0">
                <a:solidFill>
                  <a:srgbClr val="FF0000"/>
                </a:solidFill>
                <a:latin typeface="微软雅黑" panose="020B0503020204020204" pitchFamily="34" charset="-122"/>
                <a:ea typeface="微软雅黑" panose="020B0503020204020204" pitchFamily="34" charset="-122"/>
                <a:sym typeface="+mn-ea"/>
              </a:rPr>
              <a:t>alter table </a:t>
            </a:r>
            <a:r>
              <a:rPr lang="zh-CN" altLang="en-US" sz="2100" b="1" dirty="0">
                <a:solidFill>
                  <a:srgbClr val="FF0000"/>
                </a:solidFill>
                <a:latin typeface="微软雅黑" panose="020B0503020204020204" pitchFamily="34" charset="-122"/>
                <a:ea typeface="微软雅黑" panose="020B0503020204020204" pitchFamily="34" charset="-122"/>
                <a:sym typeface="+mn-ea"/>
              </a:rPr>
              <a:t>表名 </a:t>
            </a:r>
            <a:r>
              <a:rPr lang="en-US" altLang="zh-CN" sz="2100" b="1" dirty="0">
                <a:solidFill>
                  <a:srgbClr val="FF0000"/>
                </a:solidFill>
                <a:latin typeface="微软雅黑" panose="020B0503020204020204" pitchFamily="34" charset="-122"/>
                <a:ea typeface="微软雅黑" panose="020B0503020204020204" pitchFamily="34" charset="-122"/>
                <a:sym typeface="+mn-ea"/>
              </a:rPr>
              <a:t>engine=innodb</a:t>
            </a:r>
            <a:r>
              <a:rPr lang="en-US" altLang="zh-CN" sz="2100" dirty="0">
                <a:latin typeface="微软雅黑" panose="020B0503020204020204" pitchFamily="34" charset="-122"/>
                <a:ea typeface="微软雅黑" panose="020B0503020204020204" pitchFamily="34" charset="-122"/>
                <a:sym typeface="+mn-ea"/>
              </a:rPr>
              <a:t>  //</a:t>
            </a:r>
            <a:r>
              <a:rPr lang="zh-CN" altLang="en-US" sz="2100" dirty="0">
                <a:latin typeface="微软雅黑" panose="020B0503020204020204" pitchFamily="34" charset="-122"/>
                <a:ea typeface="微软雅黑" panose="020B0503020204020204" pitchFamily="34" charset="-122"/>
                <a:sym typeface="+mn-ea"/>
              </a:rPr>
              <a:t>修改表引擎类型</a:t>
            </a:r>
            <a:endParaRPr lang="zh-CN" altLang="en-US" sz="2100" dirty="0">
              <a:latin typeface="微软雅黑" panose="020B0503020204020204" pitchFamily="34" charset="-122"/>
              <a:ea typeface="微软雅黑" panose="020B0503020204020204" pitchFamily="34" charset="-122"/>
              <a:sym typeface="+mn-ea"/>
            </a:endParaRPr>
          </a:p>
          <a:p>
            <a:pPr marL="457200" indent="-457200" defTabSz="1218565" fontAlgn="base">
              <a:lnSpc>
                <a:spcPct val="140000"/>
              </a:lnSpc>
              <a:spcBef>
                <a:spcPct val="0"/>
              </a:spcBef>
              <a:spcAft>
                <a:spcPct val="0"/>
              </a:spcAft>
              <a:buClr>
                <a:srgbClr val="00B0F0"/>
              </a:buClr>
              <a:buFont typeface="Wingdings" panose="05000000000000000000" charset="0"/>
              <a:buChar char="v"/>
              <a:defRPr/>
            </a:pPr>
            <a:endParaRPr sz="2100" dirty="0">
              <a:latin typeface="微软雅黑" panose="020B0503020204020204" pitchFamily="34" charset="-122"/>
              <a:ea typeface="微软雅黑" panose="020B0503020204020204" pitchFamily="34" charset="-122"/>
              <a:sym typeface="+mn-ea"/>
            </a:endParaRPr>
          </a:p>
          <a:p>
            <a:pPr marL="1066800" lvl="1" indent="-457200" defTabSz="1218565" fontAlgn="base">
              <a:lnSpc>
                <a:spcPct val="140000"/>
              </a:lnSpc>
              <a:spcBef>
                <a:spcPct val="0"/>
              </a:spcBef>
              <a:spcAft>
                <a:spcPct val="0"/>
              </a:spcAft>
              <a:buClr>
                <a:srgbClr val="00B0F0"/>
              </a:buClr>
              <a:buFont typeface="Wingdings" panose="05000000000000000000" charset="0"/>
              <a:buChar char="ü"/>
              <a:defRPr/>
            </a:pPr>
            <a:endParaRPr lang="zh-CN" altLang="en-US" sz="2100" kern="0" dirty="0" smtClean="0">
              <a:solidFill>
                <a:schemeClr val="tx1">
                  <a:lumMod val="95000"/>
                  <a:lumOff val="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7050" y="420"/>
            <a:ext cx="10515600" cy="1325563"/>
          </a:xfrm>
        </p:spPr>
        <p:txBody>
          <a:bodyPr/>
          <a:lstStyle/>
          <a:p>
            <a:r>
              <a:rPr lang="en-US" altLang="zh-CN" smtClean="0">
                <a:latin typeface="微软雅黑" panose="020B0503020204020204" pitchFamily="34" charset="-122"/>
                <a:ea typeface="微软雅黑" panose="020B0503020204020204" pitchFamily="34" charset="-122"/>
              </a:rPr>
              <a:t>2. </a:t>
            </a:r>
            <a:r>
              <a:rPr lang="zh-CN" altLang="en-US" smtClean="0">
                <a:latin typeface="微软雅黑" panose="020B0503020204020204" pitchFamily="34" charset="-122"/>
                <a:ea typeface="微软雅黑" panose="020B0503020204020204" pitchFamily="34" charset="-122"/>
              </a:rPr>
              <a:t>索引</a:t>
            </a:r>
            <a:r>
              <a:rPr lang="zh-CN" altLang="en-US" smtClean="0"/>
              <a:t> </a:t>
            </a:r>
            <a:endParaRPr lang="zh-CN" altLang="en-US"/>
          </a:p>
        </p:txBody>
      </p:sp>
      <p:sp>
        <p:nvSpPr>
          <p:cNvPr id="3" name="内容占位符 2"/>
          <p:cNvSpPr>
            <a:spLocks noGrp="1"/>
          </p:cNvSpPr>
          <p:nvPr>
            <p:ph idx="1"/>
          </p:nvPr>
        </p:nvSpPr>
        <p:spPr>
          <a:xfrm>
            <a:off x="838200" y="1231265"/>
            <a:ext cx="10294620" cy="4775835"/>
          </a:xfrm>
        </p:spPr>
        <p:txBody>
          <a:bodyPr>
            <a:normAutofit/>
          </a:bodyPr>
          <a:lstStyle/>
          <a:p>
            <a:r>
              <a:rPr lang="zh-CN" altLang="en-US" sz="2400" smtClean="0">
                <a:latin typeface="微软雅黑" panose="020B0503020204020204" pitchFamily="34" charset="-122"/>
                <a:ea typeface="微软雅黑" panose="020B0503020204020204" pitchFamily="34" charset="-122"/>
              </a:rPr>
              <a:t>作用 </a:t>
            </a:r>
            <a:endParaRPr lang="zh-CN" altLang="en-US" sz="2400" smtClean="0">
              <a:latin typeface="微软雅黑" panose="020B0503020204020204" pitchFamily="34" charset="-122"/>
              <a:ea typeface="微软雅黑" panose="020B0503020204020204" pitchFamily="34" charset="-122"/>
            </a:endParaRPr>
          </a:p>
          <a:p>
            <a:pPr lvl="1"/>
            <a:r>
              <a:rPr lang="zh-CN" altLang="en-US" sz="2200" smtClean="0">
                <a:latin typeface="微软雅黑" panose="020B0503020204020204" pitchFamily="34" charset="-122"/>
                <a:ea typeface="微软雅黑" panose="020B0503020204020204" pitchFamily="34" charset="-122"/>
              </a:rPr>
              <a:t>加快查询速度，但会使修改、插入、删除操作变慢，同时还会占用较大的磁盘空间</a:t>
            </a:r>
            <a:endParaRPr lang="zh-CN" altLang="en-US" sz="2200" smtClean="0">
              <a:latin typeface="微软雅黑" panose="020B0503020204020204" pitchFamily="34" charset="-122"/>
              <a:ea typeface="微软雅黑" panose="020B0503020204020204" pitchFamily="34" charset="-122"/>
            </a:endParaRPr>
          </a:p>
          <a:p>
            <a:r>
              <a:rPr lang="zh-CN" altLang="en-US" sz="2400" smtClean="0">
                <a:latin typeface="微软雅黑" panose="020B0503020204020204" pitchFamily="34" charset="-122"/>
                <a:ea typeface="微软雅黑" panose="020B0503020204020204" pitchFamily="34" charset="-122"/>
              </a:rPr>
              <a:t>种类</a:t>
            </a:r>
            <a:endParaRPr lang="zh-CN" altLang="en-US" sz="2400"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普通索引</a:t>
            </a:r>
            <a:endParaRPr lang="zh-CN" altLang="en-US"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唯一索引</a:t>
            </a:r>
            <a:endParaRPr lang="zh-CN" altLang="en-US"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主键索引</a:t>
            </a:r>
            <a:endParaRPr lang="zh-CN" altLang="en-US" smtClean="0">
              <a:latin typeface="微软雅黑" panose="020B0503020204020204" pitchFamily="34" charset="-122"/>
              <a:ea typeface="微软雅黑" panose="020B0503020204020204" pitchFamily="34" charset="-122"/>
            </a:endParaRPr>
          </a:p>
          <a:p>
            <a:pPr lvl="1"/>
            <a:r>
              <a:rPr lang="zh-CN" altLang="en-US" smtClean="0">
                <a:latin typeface="微软雅黑" panose="020B0503020204020204" pitchFamily="34" charset="-122"/>
                <a:ea typeface="微软雅黑" panose="020B0503020204020204" pitchFamily="34" charset="-122"/>
              </a:rPr>
              <a:t>全文索引 </a:t>
            </a:r>
            <a:endParaRPr lang="zh-CN" altLang="en-US" smtClean="0">
              <a:latin typeface="微软雅黑" panose="020B0503020204020204" pitchFamily="34" charset="-122"/>
              <a:ea typeface="微软雅黑" panose="020B0503020204020204" pitchFamily="34" charset="-122"/>
            </a:endParaRPr>
          </a:p>
          <a:p>
            <a:pPr lvl="0"/>
            <a:r>
              <a:rPr lang="en-US" altLang="zh-CN" sz="2400" smtClean="0">
                <a:latin typeface="微软雅黑" panose="020B0503020204020204" pitchFamily="34" charset="-122"/>
                <a:ea typeface="微软雅黑" panose="020B0503020204020204" pitchFamily="34" charset="-122"/>
              </a:rPr>
              <a:t>explain</a:t>
            </a:r>
            <a:r>
              <a:rPr lang="zh-CN" altLang="en-US" sz="2400" smtClean="0">
                <a:latin typeface="微软雅黑" panose="020B0503020204020204" pitchFamily="34" charset="-122"/>
                <a:ea typeface="微软雅黑" panose="020B0503020204020204" pitchFamily="34" charset="-122"/>
              </a:rPr>
              <a:t>分析语句</a:t>
            </a:r>
            <a:endParaRPr lang="zh-CN" altLang="en-US" sz="2400" smtClean="0">
              <a:latin typeface="微软雅黑" panose="020B0503020204020204" pitchFamily="34" charset="-122"/>
              <a:ea typeface="微软雅黑" panose="020B0503020204020204" pitchFamily="34" charset="-122"/>
            </a:endParaRPr>
          </a:p>
          <a:p>
            <a:pPr lvl="0"/>
            <a:r>
              <a:rPr lang="zh-CN" altLang="en-US" sz="2400" smtClean="0">
                <a:latin typeface="微软雅黑" panose="020B0503020204020204" pitchFamily="34" charset="-122"/>
                <a:ea typeface="微软雅黑" panose="020B0503020204020204" pitchFamily="34" charset="-122"/>
              </a:rPr>
              <a:t>创建索引的时机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2.1 </a:t>
            </a:r>
            <a:r>
              <a:rPr lang="zh-CN" dirty="0">
                <a:latin typeface="微软雅黑" panose="020B0503020204020204" pitchFamily="34" charset="-122"/>
                <a:ea typeface="微软雅黑" panose="020B0503020204020204" pitchFamily="34" charset="-122"/>
                <a:sym typeface="黑体" panose="02010609060101010101" pitchFamily="49" charset="-122"/>
              </a:rPr>
              <a:t>普通索引</a:t>
            </a:r>
            <a:endParaRPr lang="zh-CN"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6" name="内容占位符 2"/>
          <p:cNvSpPr>
            <a:spLocks noGrp="1"/>
          </p:cNvSpPr>
          <p:nvPr>
            <p:ph idx="1"/>
          </p:nvPr>
        </p:nvSpPr>
        <p:spPr>
          <a:xfrm>
            <a:off x="838200" y="1465580"/>
            <a:ext cx="10515600" cy="4740275"/>
          </a:xfrm>
        </p:spPr>
        <p:txBody>
          <a:bodyPr/>
          <a:lstStyle/>
          <a:p>
            <a:r>
              <a:rPr lang="zh-CN" altLang="en-US" sz="2100" smtClean="0">
                <a:latin typeface="微软雅黑" panose="020B0503020204020204" pitchFamily="34" charset="-122"/>
                <a:ea typeface="微软雅黑" panose="020B0503020204020204" pitchFamily="34" charset="-122"/>
              </a:rPr>
              <a:t>所有的字段都能创建普通索引</a:t>
            </a:r>
            <a:endParaRPr lang="zh-CN" altLang="en-US" sz="2100" smtClean="0">
              <a:latin typeface="微软雅黑" panose="020B0503020204020204" pitchFamily="34" charset="-122"/>
              <a:ea typeface="微软雅黑" panose="020B0503020204020204" pitchFamily="34" charset="-122"/>
            </a:endParaRPr>
          </a:p>
          <a:p>
            <a:r>
              <a:rPr lang="zh-CN" altLang="en-US" sz="2100" smtClean="0">
                <a:latin typeface="微软雅黑" panose="020B0503020204020204" pitchFamily="34" charset="-122"/>
                <a:ea typeface="微软雅黑" panose="020B0503020204020204" pitchFamily="34" charset="-122"/>
              </a:rPr>
              <a:t>创建</a:t>
            </a:r>
            <a:endParaRPr lang="zh-CN" altLang="en-US" sz="2100" smtClean="0">
              <a:latin typeface="微软雅黑" panose="020B0503020204020204" pitchFamily="34" charset="-122"/>
              <a:ea typeface="微软雅黑" panose="020B0503020204020204" pitchFamily="34" charset="-122"/>
            </a:endParaRPr>
          </a:p>
          <a:p>
            <a:pPr lvl="1"/>
            <a:r>
              <a:rPr lang="en-US" altLang="zh-CN" sz="1800" smtClean="0">
                <a:solidFill>
                  <a:srgbClr val="FF0000"/>
                </a:solidFill>
                <a:latin typeface="微软雅黑" panose="020B0503020204020204" pitchFamily="34" charset="-122"/>
                <a:ea typeface="微软雅黑" panose="020B0503020204020204" pitchFamily="34" charset="-122"/>
              </a:rPr>
              <a:t>create index </a:t>
            </a:r>
            <a:r>
              <a:rPr lang="zh-CN" altLang="en-US" sz="1800" smtClean="0">
                <a:solidFill>
                  <a:srgbClr val="FF0000"/>
                </a:solidFill>
                <a:latin typeface="微软雅黑" panose="020B0503020204020204" pitchFamily="34" charset="-122"/>
                <a:ea typeface="微软雅黑" panose="020B0503020204020204" pitchFamily="34" charset="-122"/>
              </a:rPr>
              <a:t>索引名称 </a:t>
            </a:r>
            <a:r>
              <a:rPr lang="en-US" altLang="zh-CN" sz="1800" smtClean="0">
                <a:solidFill>
                  <a:srgbClr val="FF0000"/>
                </a:solidFill>
                <a:latin typeface="微软雅黑" panose="020B0503020204020204" pitchFamily="34" charset="-122"/>
                <a:ea typeface="微软雅黑" panose="020B0503020204020204" pitchFamily="34" charset="-122"/>
              </a:rPr>
              <a:t>on </a:t>
            </a:r>
            <a:r>
              <a:rPr lang="zh-CN" altLang="en-US" sz="1800" smtClean="0">
                <a:solidFill>
                  <a:srgbClr val="FF0000"/>
                </a:solidFill>
                <a:latin typeface="微软雅黑" panose="020B0503020204020204" pitchFamily="34" charset="-122"/>
                <a:ea typeface="微软雅黑" panose="020B0503020204020204" pitchFamily="34" charset="-122"/>
              </a:rPr>
              <a:t>表名</a:t>
            </a:r>
            <a:r>
              <a:rPr lang="en-US" altLang="zh-CN" sz="1800" smtClean="0">
                <a:solidFill>
                  <a:srgbClr val="FF0000"/>
                </a:solidFill>
                <a:latin typeface="微软雅黑" panose="020B0503020204020204" pitchFamily="34" charset="-122"/>
                <a:ea typeface="微软雅黑" panose="020B0503020204020204" pitchFamily="34" charset="-122"/>
              </a:rPr>
              <a:t>(</a:t>
            </a:r>
            <a:r>
              <a:rPr lang="zh-CN" altLang="en-US" sz="1800" smtClean="0">
                <a:solidFill>
                  <a:srgbClr val="FF0000"/>
                </a:solidFill>
                <a:latin typeface="微软雅黑" panose="020B0503020204020204" pitchFamily="34" charset="-122"/>
                <a:ea typeface="微软雅黑" panose="020B0503020204020204" pitchFamily="34" charset="-122"/>
              </a:rPr>
              <a:t>字段名</a:t>
            </a:r>
            <a:r>
              <a:rPr lang="en-US" altLang="zh-CN" sz="1800" smtClean="0">
                <a:solidFill>
                  <a:srgbClr val="FF0000"/>
                </a:solidFill>
                <a:latin typeface="微软雅黑" panose="020B0503020204020204" pitchFamily="34" charset="-122"/>
                <a:ea typeface="微软雅黑" panose="020B0503020204020204" pitchFamily="34" charset="-122"/>
              </a:rPr>
              <a:t>[,</a:t>
            </a:r>
            <a:r>
              <a:rPr lang="zh-CN" altLang="en-US" sz="1800" smtClean="0">
                <a:solidFill>
                  <a:srgbClr val="FF0000"/>
                </a:solidFill>
                <a:latin typeface="微软雅黑" panose="020B0503020204020204" pitchFamily="34" charset="-122"/>
                <a:ea typeface="微软雅黑" panose="020B0503020204020204" pitchFamily="34" charset="-122"/>
              </a:rPr>
              <a:t>字段名</a:t>
            </a:r>
            <a:r>
              <a:rPr lang="en-US" altLang="zh-CN" sz="1800" smtClean="0">
                <a:solidFill>
                  <a:srgbClr val="FF0000"/>
                </a:solidFill>
                <a:latin typeface="微软雅黑" panose="020B0503020204020204" pitchFamily="34" charset="-122"/>
                <a:ea typeface="微软雅黑" panose="020B0503020204020204" pitchFamily="34" charset="-122"/>
              </a:rPr>
              <a:t>])</a:t>
            </a:r>
            <a:endParaRPr lang="en-US" altLang="zh-CN" sz="1800" smtClean="0">
              <a:solidFill>
                <a:srgbClr val="FF0000"/>
              </a:solidFill>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sym typeface="+mn-ea"/>
              </a:rPr>
              <a:t>alter table </a:t>
            </a:r>
            <a:r>
              <a:rPr lang="zh-CN" altLang="en-US" sz="1800" smtClean="0">
                <a:latin typeface="微软雅黑" panose="020B0503020204020204" pitchFamily="34" charset="-122"/>
                <a:ea typeface="微软雅黑" panose="020B0503020204020204" pitchFamily="34" charset="-122"/>
                <a:sym typeface="+mn-ea"/>
              </a:rPr>
              <a:t>表名 </a:t>
            </a:r>
            <a:r>
              <a:rPr lang="en-US" altLang="zh-CN" sz="1800" smtClean="0">
                <a:latin typeface="微软雅黑" panose="020B0503020204020204" pitchFamily="34" charset="-122"/>
                <a:ea typeface="微软雅黑" panose="020B0503020204020204" pitchFamily="34" charset="-122"/>
                <a:sym typeface="+mn-ea"/>
              </a:rPr>
              <a:t>add index </a:t>
            </a:r>
            <a:r>
              <a:rPr lang="zh-CN" altLang="en-US" sz="1800" smtClean="0">
                <a:latin typeface="微软雅黑" panose="020B0503020204020204" pitchFamily="34" charset="-122"/>
                <a:ea typeface="微软雅黑" panose="020B0503020204020204" pitchFamily="34" charset="-122"/>
                <a:sym typeface="+mn-ea"/>
              </a:rPr>
              <a:t>索引名称</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endParaRPr lang="en-US" altLang="zh-CN" sz="1800" smtClean="0">
              <a:latin typeface="微软雅黑" panose="020B0503020204020204" pitchFamily="34" charset="-122"/>
              <a:ea typeface="微软雅黑" panose="020B0503020204020204" pitchFamily="34" charset="-122"/>
              <a:sym typeface="+mn-ea"/>
            </a:endParaRPr>
          </a:p>
          <a:p>
            <a:pPr lvl="1"/>
            <a:r>
              <a:rPr lang="zh-CN" altLang="en-US" sz="1800" smtClean="0">
                <a:latin typeface="微软雅黑" panose="020B0503020204020204" pitchFamily="34" charset="-122"/>
                <a:ea typeface="微软雅黑" panose="020B0503020204020204" pitchFamily="34" charset="-122"/>
                <a:sym typeface="+mn-ea"/>
              </a:rPr>
              <a:t>如果在多个字段上创建同一个索引，称之为联合索引</a:t>
            </a:r>
            <a:endParaRPr lang="zh-CN" altLang="en-US" sz="1800" smtClean="0">
              <a:latin typeface="微软雅黑" panose="020B0503020204020204" pitchFamily="34" charset="-122"/>
              <a:ea typeface="微软雅黑" panose="020B0503020204020204" pitchFamily="34" charset="-122"/>
              <a:sym typeface="+mn-ea"/>
            </a:endParaRPr>
          </a:p>
          <a:p>
            <a:pPr lvl="0"/>
            <a:r>
              <a:rPr lang="zh-CN" altLang="en-US" sz="2100" smtClean="0">
                <a:latin typeface="微软雅黑" panose="020B0503020204020204" pitchFamily="34" charset="-122"/>
                <a:ea typeface="微软雅黑" panose="020B0503020204020204" pitchFamily="34" charset="-122"/>
              </a:rPr>
              <a:t>删除</a:t>
            </a:r>
            <a:endParaRPr lang="zh-CN" altLang="en-US" sz="2100" smtClean="0">
              <a:latin typeface="微软雅黑" panose="020B0503020204020204" pitchFamily="34" charset="-122"/>
              <a:ea typeface="微软雅黑" panose="020B0503020204020204" pitchFamily="34" charset="-122"/>
            </a:endParaRPr>
          </a:p>
          <a:p>
            <a:pPr lvl="1"/>
            <a:r>
              <a:rPr lang="en-US" altLang="zh-CN" sz="1800" smtClean="0">
                <a:solidFill>
                  <a:srgbClr val="FF0000"/>
                </a:solidFill>
                <a:latin typeface="微软雅黑" panose="020B0503020204020204" pitchFamily="34" charset="-122"/>
                <a:ea typeface="微软雅黑" panose="020B0503020204020204" pitchFamily="34" charset="-122"/>
              </a:rPr>
              <a:t>drop index </a:t>
            </a:r>
            <a:r>
              <a:rPr lang="zh-CN" altLang="en-US" sz="1800" smtClean="0">
                <a:solidFill>
                  <a:srgbClr val="FF0000"/>
                </a:solidFill>
                <a:latin typeface="微软雅黑" panose="020B0503020204020204" pitchFamily="34" charset="-122"/>
                <a:ea typeface="微软雅黑" panose="020B0503020204020204" pitchFamily="34" charset="-122"/>
              </a:rPr>
              <a:t>索引名称 </a:t>
            </a:r>
            <a:r>
              <a:rPr lang="en-US" altLang="zh-CN" sz="1800" smtClean="0">
                <a:solidFill>
                  <a:srgbClr val="FF0000"/>
                </a:solidFill>
                <a:latin typeface="微软雅黑" panose="020B0503020204020204" pitchFamily="34" charset="-122"/>
                <a:ea typeface="微软雅黑" panose="020B0503020204020204" pitchFamily="34" charset="-122"/>
              </a:rPr>
              <a:t>on </a:t>
            </a:r>
            <a:r>
              <a:rPr lang="zh-CN" altLang="en-US" sz="1800" smtClean="0">
                <a:solidFill>
                  <a:srgbClr val="FF0000"/>
                </a:solidFill>
                <a:latin typeface="微软雅黑" panose="020B0503020204020204" pitchFamily="34" charset="-122"/>
                <a:ea typeface="微软雅黑" panose="020B0503020204020204" pitchFamily="34" charset="-122"/>
              </a:rPr>
              <a:t>表名</a:t>
            </a:r>
            <a:endParaRPr lang="zh-CN" altLang="en-US" sz="1800" smtClean="0">
              <a:solidFill>
                <a:srgbClr val="FF0000"/>
              </a:solidFill>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alter table </a:t>
            </a:r>
            <a:r>
              <a:rPr lang="zh-CN" altLang="en-US" sz="1800" smtClean="0">
                <a:latin typeface="微软雅黑" panose="020B0503020204020204" pitchFamily="34" charset="-122"/>
                <a:ea typeface="微软雅黑" panose="020B0503020204020204" pitchFamily="34" charset="-122"/>
              </a:rPr>
              <a:t>表名 </a:t>
            </a:r>
            <a:r>
              <a:rPr lang="en-US" altLang="zh-CN" sz="1800" smtClean="0">
                <a:latin typeface="微软雅黑" panose="020B0503020204020204" pitchFamily="34" charset="-122"/>
                <a:ea typeface="微软雅黑" panose="020B0503020204020204" pitchFamily="34" charset="-122"/>
              </a:rPr>
              <a:t>drop index </a:t>
            </a:r>
            <a:r>
              <a:rPr lang="zh-CN" altLang="en-US" sz="1800" smtClean="0">
                <a:latin typeface="微软雅黑" panose="020B0503020204020204" pitchFamily="34" charset="-122"/>
                <a:ea typeface="微软雅黑" panose="020B0503020204020204" pitchFamily="34" charset="-122"/>
              </a:rPr>
              <a:t>索引名称</a:t>
            </a:r>
            <a:endParaRPr lang="zh-CN" altLang="en-US" sz="2100" smtClean="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2.2 </a:t>
            </a:r>
            <a:r>
              <a:rPr lang="zh-CN" dirty="0">
                <a:latin typeface="微软雅黑" panose="020B0503020204020204" pitchFamily="34" charset="-122"/>
                <a:ea typeface="微软雅黑" panose="020B0503020204020204" pitchFamily="34" charset="-122"/>
                <a:sym typeface="黑体" panose="02010609060101010101" pitchFamily="49" charset="-122"/>
              </a:rPr>
              <a:t>唯一索引</a:t>
            </a:r>
            <a:endParaRPr lang="zh-CN"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6" name="内容占位符 2"/>
          <p:cNvSpPr>
            <a:spLocks noGrp="1"/>
          </p:cNvSpPr>
          <p:nvPr>
            <p:ph idx="1"/>
          </p:nvPr>
        </p:nvSpPr>
        <p:spPr>
          <a:xfrm>
            <a:off x="1066800" y="1490133"/>
            <a:ext cx="10515600" cy="4351338"/>
          </a:xfrm>
        </p:spPr>
        <p:txBody>
          <a:bodyPr/>
          <a:lstStyle/>
          <a:p>
            <a:r>
              <a:rPr lang="zh-CN" altLang="en-US" sz="2100" smtClean="0">
                <a:latin typeface="微软雅黑" panose="020B0503020204020204" pitchFamily="34" charset="-122"/>
                <a:ea typeface="微软雅黑" panose="020B0503020204020204" pitchFamily="34" charset="-122"/>
              </a:rPr>
              <a:t>字段必须具有唯一性</a:t>
            </a:r>
            <a:endParaRPr lang="zh-CN" altLang="en-US" sz="2100" smtClean="0">
              <a:latin typeface="微软雅黑" panose="020B0503020204020204" pitchFamily="34" charset="-122"/>
              <a:ea typeface="微软雅黑" panose="020B0503020204020204" pitchFamily="34" charset="-122"/>
            </a:endParaRPr>
          </a:p>
          <a:p>
            <a:r>
              <a:rPr lang="zh-CN" altLang="en-US" sz="2100" smtClean="0">
                <a:latin typeface="微软雅黑" panose="020B0503020204020204" pitchFamily="34" charset="-122"/>
                <a:ea typeface="微软雅黑" panose="020B0503020204020204" pitchFamily="34" charset="-122"/>
              </a:rPr>
              <a:t>创建</a:t>
            </a:r>
            <a:endParaRPr lang="zh-CN" altLang="en-US" sz="21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create unique index </a:t>
            </a:r>
            <a:r>
              <a:rPr lang="zh-CN" altLang="en-US" sz="1800" smtClean="0">
                <a:latin typeface="微软雅黑" panose="020B0503020204020204" pitchFamily="34" charset="-122"/>
                <a:ea typeface="微软雅黑" panose="020B0503020204020204" pitchFamily="34" charset="-122"/>
              </a:rPr>
              <a:t>索引名称 </a:t>
            </a:r>
            <a:r>
              <a:rPr lang="en-US" altLang="zh-CN" sz="1800" smtClean="0">
                <a:latin typeface="微软雅黑" panose="020B0503020204020204" pitchFamily="34" charset="-122"/>
                <a:ea typeface="微软雅黑" panose="020B0503020204020204" pitchFamily="34" charset="-122"/>
              </a:rPr>
              <a:t>on </a:t>
            </a:r>
            <a:r>
              <a:rPr lang="zh-CN" altLang="en-US" sz="1800" smtClean="0">
                <a:latin typeface="微软雅黑" panose="020B0503020204020204" pitchFamily="34" charset="-122"/>
                <a:ea typeface="微软雅黑" panose="020B0503020204020204" pitchFamily="34" charset="-122"/>
              </a:rPr>
              <a:t>表名</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endParaRPr lang="en-US" altLang="zh-CN" sz="18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sym typeface="+mn-ea"/>
              </a:rPr>
              <a:t>alter table </a:t>
            </a:r>
            <a:r>
              <a:rPr lang="zh-CN" altLang="en-US" sz="1800" smtClean="0">
                <a:latin typeface="微软雅黑" panose="020B0503020204020204" pitchFamily="34" charset="-122"/>
                <a:ea typeface="微软雅黑" panose="020B0503020204020204" pitchFamily="34" charset="-122"/>
                <a:sym typeface="+mn-ea"/>
              </a:rPr>
              <a:t>表名 </a:t>
            </a:r>
            <a:r>
              <a:rPr lang="en-US" altLang="zh-CN" sz="1800" smtClean="0">
                <a:latin typeface="微软雅黑" panose="020B0503020204020204" pitchFamily="34" charset="-122"/>
                <a:ea typeface="微软雅黑" panose="020B0503020204020204" pitchFamily="34" charset="-122"/>
                <a:sym typeface="+mn-ea"/>
              </a:rPr>
              <a:t>add uqniue [index] </a:t>
            </a:r>
            <a:r>
              <a:rPr lang="zh-CN" altLang="en-US" sz="1800" smtClean="0">
                <a:latin typeface="微软雅黑" panose="020B0503020204020204" pitchFamily="34" charset="-122"/>
                <a:ea typeface="微软雅黑" panose="020B0503020204020204" pitchFamily="34" charset="-122"/>
                <a:sym typeface="+mn-ea"/>
              </a:rPr>
              <a:t>索引名称</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r>
              <a:rPr lang="zh-CN" altLang="en-US" sz="1800" smtClean="0">
                <a:latin typeface="微软雅黑" panose="020B0503020204020204" pitchFamily="34" charset="-122"/>
                <a:ea typeface="微软雅黑" panose="020B0503020204020204" pitchFamily="34" charset="-122"/>
                <a:sym typeface="+mn-ea"/>
              </a:rPr>
              <a:t>字段名</a:t>
            </a:r>
            <a:r>
              <a:rPr lang="en-US" altLang="zh-CN" sz="1800" smtClean="0">
                <a:latin typeface="微软雅黑" panose="020B0503020204020204" pitchFamily="34" charset="-122"/>
                <a:ea typeface="微软雅黑" panose="020B0503020204020204" pitchFamily="34" charset="-122"/>
                <a:sym typeface="+mn-ea"/>
              </a:rPr>
              <a:t>])</a:t>
            </a:r>
            <a:endParaRPr lang="en-US" altLang="zh-CN" sz="1800" smtClean="0">
              <a:latin typeface="微软雅黑" panose="020B0503020204020204" pitchFamily="34" charset="-122"/>
              <a:ea typeface="微软雅黑" panose="020B0503020204020204" pitchFamily="34" charset="-122"/>
              <a:sym typeface="+mn-ea"/>
            </a:endParaRPr>
          </a:p>
          <a:p>
            <a:pPr lvl="1"/>
            <a:r>
              <a:rPr lang="zh-CN" altLang="en-US" sz="1800" smtClean="0">
                <a:latin typeface="微软雅黑" panose="020B0503020204020204" pitchFamily="34" charset="-122"/>
                <a:ea typeface="微软雅黑" panose="020B0503020204020204" pitchFamily="34" charset="-122"/>
                <a:sym typeface="+mn-ea"/>
              </a:rPr>
              <a:t>联合唯一索引要求联合后的值具有唯一性</a:t>
            </a:r>
            <a:endParaRPr lang="zh-CN" altLang="en-US" sz="1800" smtClean="0">
              <a:latin typeface="微软雅黑" panose="020B0503020204020204" pitchFamily="34" charset="-122"/>
              <a:ea typeface="微软雅黑" panose="020B0503020204020204" pitchFamily="34" charset="-122"/>
              <a:sym typeface="+mn-ea"/>
            </a:endParaRPr>
          </a:p>
          <a:p>
            <a:pPr marL="609600" lvl="1" indent="0">
              <a:buNone/>
            </a:pPr>
            <a:endParaRPr lang="zh-CN" altLang="en-US" sz="1800" smtClean="0">
              <a:latin typeface="微软雅黑" panose="020B0503020204020204" pitchFamily="34" charset="-122"/>
              <a:ea typeface="微软雅黑" panose="020B0503020204020204" pitchFamily="34" charset="-122"/>
              <a:sym typeface="+mn-ea"/>
            </a:endParaRPr>
          </a:p>
          <a:p>
            <a:pPr lvl="0"/>
            <a:r>
              <a:rPr lang="zh-CN" altLang="en-US" sz="2100" smtClean="0">
                <a:latin typeface="微软雅黑" panose="020B0503020204020204" pitchFamily="34" charset="-122"/>
                <a:ea typeface="微软雅黑" panose="020B0503020204020204" pitchFamily="34" charset="-122"/>
              </a:rPr>
              <a:t>删除</a:t>
            </a:r>
            <a:endParaRPr lang="zh-CN" altLang="en-US" sz="21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drop index </a:t>
            </a:r>
            <a:r>
              <a:rPr lang="zh-CN" altLang="en-US" sz="1800" smtClean="0">
                <a:latin typeface="微软雅黑" panose="020B0503020204020204" pitchFamily="34" charset="-122"/>
                <a:ea typeface="微软雅黑" panose="020B0503020204020204" pitchFamily="34" charset="-122"/>
              </a:rPr>
              <a:t>索引名称 </a:t>
            </a:r>
            <a:r>
              <a:rPr lang="en-US" altLang="zh-CN" sz="1800" smtClean="0">
                <a:latin typeface="微软雅黑" panose="020B0503020204020204" pitchFamily="34" charset="-122"/>
                <a:ea typeface="微软雅黑" panose="020B0503020204020204" pitchFamily="34" charset="-122"/>
              </a:rPr>
              <a:t>on </a:t>
            </a:r>
            <a:r>
              <a:rPr lang="zh-CN" altLang="en-US" sz="1800" smtClean="0">
                <a:latin typeface="微软雅黑" panose="020B0503020204020204" pitchFamily="34" charset="-122"/>
                <a:ea typeface="微软雅黑" panose="020B0503020204020204" pitchFamily="34" charset="-122"/>
              </a:rPr>
              <a:t>表名</a:t>
            </a:r>
            <a:endParaRPr lang="zh-CN" altLang="en-US" sz="18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alter table </a:t>
            </a:r>
            <a:r>
              <a:rPr lang="zh-CN" altLang="en-US" sz="1800" smtClean="0">
                <a:latin typeface="微软雅黑" panose="020B0503020204020204" pitchFamily="34" charset="-122"/>
                <a:ea typeface="微软雅黑" panose="020B0503020204020204" pitchFamily="34" charset="-122"/>
              </a:rPr>
              <a:t>表名 </a:t>
            </a:r>
            <a:r>
              <a:rPr lang="en-US" altLang="zh-CN" sz="1800" smtClean="0">
                <a:latin typeface="微软雅黑" panose="020B0503020204020204" pitchFamily="34" charset="-122"/>
                <a:ea typeface="微软雅黑" panose="020B0503020204020204" pitchFamily="34" charset="-122"/>
              </a:rPr>
              <a:t>drop index </a:t>
            </a:r>
            <a:r>
              <a:rPr lang="zh-CN" altLang="en-US" sz="1800" smtClean="0">
                <a:latin typeface="微软雅黑" panose="020B0503020204020204" pitchFamily="34" charset="-122"/>
                <a:ea typeface="微软雅黑" panose="020B0503020204020204" pitchFamily="34" charset="-122"/>
              </a:rPr>
              <a:t>索引名称</a:t>
            </a:r>
            <a:endParaRPr lang="zh-CN" altLang="en-US" sz="2100" smtClean="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2.3 </a:t>
            </a:r>
            <a:r>
              <a:rPr lang="zh-CN" dirty="0">
                <a:latin typeface="微软雅黑" panose="020B0503020204020204" pitchFamily="34" charset="-122"/>
                <a:ea typeface="微软雅黑" panose="020B0503020204020204" pitchFamily="34" charset="-122"/>
                <a:sym typeface="黑体" panose="02010609060101010101" pitchFamily="49" charset="-122"/>
              </a:rPr>
              <a:t>主键索引</a:t>
            </a:r>
            <a:endParaRPr lang="zh-CN" dirty="0">
              <a:latin typeface="微软雅黑" panose="020B0503020204020204" pitchFamily="34" charset="-122"/>
              <a:ea typeface="微软雅黑" panose="020B0503020204020204" pitchFamily="34" charset="-122"/>
              <a:sym typeface="黑体" panose="02010609060101010101" pitchFamily="49" charset="-122"/>
            </a:endParaRPr>
          </a:p>
        </p:txBody>
      </p:sp>
      <p:sp>
        <p:nvSpPr>
          <p:cNvPr id="6" name="内容占位符 2"/>
          <p:cNvSpPr>
            <a:spLocks noGrp="1"/>
          </p:cNvSpPr>
          <p:nvPr>
            <p:ph idx="1"/>
          </p:nvPr>
        </p:nvSpPr>
        <p:spPr>
          <a:xfrm>
            <a:off x="838200" y="1360908"/>
            <a:ext cx="10515600" cy="4351338"/>
          </a:xfrm>
        </p:spPr>
        <p:txBody>
          <a:bodyPr/>
          <a:lstStyle/>
          <a:p>
            <a:r>
              <a:rPr lang="zh-CN" altLang="en-US" sz="2100" smtClean="0">
                <a:latin typeface="微软雅黑" panose="020B0503020204020204" pitchFamily="34" charset="-122"/>
                <a:ea typeface="微软雅黑" panose="020B0503020204020204" pitchFamily="34" charset="-122"/>
                <a:sym typeface="+mn-ea"/>
              </a:rPr>
              <a:t>主键索引没有名称，一个表只能有一个主键索引</a:t>
            </a:r>
            <a:endParaRPr lang="zh-CN" altLang="en-US" sz="2100" smtClean="0">
              <a:latin typeface="微软雅黑" panose="020B0503020204020204" pitchFamily="34" charset="-122"/>
              <a:ea typeface="微软雅黑" panose="020B0503020204020204" pitchFamily="34" charset="-122"/>
            </a:endParaRPr>
          </a:p>
          <a:p>
            <a:r>
              <a:rPr lang="zh-CN" altLang="en-US" sz="2100" smtClean="0">
                <a:latin typeface="微软雅黑" panose="020B0503020204020204" pitchFamily="34" charset="-122"/>
                <a:ea typeface="微软雅黑" panose="020B0503020204020204" pitchFamily="34" charset="-122"/>
              </a:rPr>
              <a:t>创建</a:t>
            </a:r>
            <a:endParaRPr lang="zh-CN" altLang="en-US" sz="21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sym typeface="+mn-ea"/>
              </a:rPr>
              <a:t>alter table </a:t>
            </a:r>
            <a:r>
              <a:rPr lang="zh-CN" altLang="en-US" sz="1800" smtClean="0">
                <a:latin typeface="微软雅黑" panose="020B0503020204020204" pitchFamily="34" charset="-122"/>
                <a:ea typeface="微软雅黑" panose="020B0503020204020204" pitchFamily="34" charset="-122"/>
                <a:sym typeface="+mn-ea"/>
              </a:rPr>
              <a:t>表名 </a:t>
            </a:r>
            <a:r>
              <a:rPr lang="en-US" altLang="zh-CN" sz="1800" smtClean="0">
                <a:latin typeface="微软雅黑" panose="020B0503020204020204" pitchFamily="34" charset="-122"/>
                <a:ea typeface="微软雅黑" panose="020B0503020204020204" pitchFamily="34" charset="-122"/>
                <a:sym typeface="+mn-ea"/>
              </a:rPr>
              <a:t>add primary key </a:t>
            </a:r>
            <a:r>
              <a:rPr lang="zh-CN" altLang="en-US" sz="1800" smtClean="0">
                <a:latin typeface="微软雅黑" panose="020B0503020204020204" pitchFamily="34" charset="-122"/>
                <a:ea typeface="微软雅黑" panose="020B0503020204020204" pitchFamily="34" charset="-122"/>
                <a:sym typeface="+mn-ea"/>
              </a:rPr>
              <a:t>字段名</a:t>
            </a:r>
            <a:endParaRPr lang="zh-CN" altLang="en-US" sz="1800" smtClean="0">
              <a:latin typeface="微软雅黑" panose="020B0503020204020204" pitchFamily="34" charset="-122"/>
              <a:ea typeface="微软雅黑" panose="020B0503020204020204" pitchFamily="34" charset="-122"/>
              <a:sym typeface="+mn-ea"/>
            </a:endParaRPr>
          </a:p>
          <a:p>
            <a:pPr lvl="0"/>
            <a:r>
              <a:rPr lang="zh-CN" altLang="en-US" sz="2100" smtClean="0">
                <a:latin typeface="微软雅黑" panose="020B0503020204020204" pitchFamily="34" charset="-122"/>
                <a:ea typeface="微软雅黑" panose="020B0503020204020204" pitchFamily="34" charset="-122"/>
              </a:rPr>
              <a:t>删除</a:t>
            </a:r>
            <a:endParaRPr lang="zh-CN" altLang="en-US" sz="1800" smtClean="0">
              <a:latin typeface="微软雅黑" panose="020B0503020204020204" pitchFamily="34" charset="-122"/>
              <a:ea typeface="微软雅黑" panose="020B0503020204020204" pitchFamily="34" charset="-122"/>
            </a:endParaRPr>
          </a:p>
          <a:p>
            <a:pPr lvl="1"/>
            <a:r>
              <a:rPr lang="en-US" altLang="zh-CN" sz="1800" smtClean="0">
                <a:latin typeface="微软雅黑" panose="020B0503020204020204" pitchFamily="34" charset="-122"/>
                <a:ea typeface="微软雅黑" panose="020B0503020204020204" pitchFamily="34" charset="-122"/>
              </a:rPr>
              <a:t>alter table </a:t>
            </a:r>
            <a:r>
              <a:rPr lang="zh-CN" altLang="en-US" sz="1800" smtClean="0">
                <a:latin typeface="微软雅黑" panose="020B0503020204020204" pitchFamily="34" charset="-122"/>
                <a:ea typeface="微软雅黑" panose="020B0503020204020204" pitchFamily="34" charset="-122"/>
              </a:rPr>
              <a:t>表名 </a:t>
            </a:r>
            <a:r>
              <a:rPr lang="en-US" altLang="zh-CN" sz="1800" smtClean="0">
                <a:latin typeface="微软雅黑" panose="020B0503020204020204" pitchFamily="34" charset="-122"/>
                <a:ea typeface="微软雅黑" panose="020B0503020204020204" pitchFamily="34" charset="-122"/>
              </a:rPr>
              <a:t>drop primary key</a:t>
            </a:r>
            <a:endParaRPr lang="zh-CN" altLang="en-US" sz="2100" smtClean="0">
              <a:latin typeface="微软雅黑" panose="020B0503020204020204" pitchFamily="34" charset="-122"/>
              <a:ea typeface="微软雅黑" panose="020B0503020204020204" pitchFamily="34" charset="-122"/>
            </a:endParaRPr>
          </a:p>
          <a:p>
            <a:pPr>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查看索引</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mtClean="0">
                <a:latin typeface="微软雅黑" panose="020B0503020204020204" pitchFamily="34" charset="-122"/>
                <a:ea typeface="微软雅黑" panose="020B0503020204020204" pitchFamily="34" charset="-122"/>
              </a:rPr>
              <a:t>show index[es] from </a:t>
            </a:r>
            <a:r>
              <a:rPr lang="zh-CN" altLang="en-US" smtClean="0">
                <a:latin typeface="微软雅黑" panose="020B0503020204020204" pitchFamily="34" charset="-122"/>
                <a:ea typeface="微软雅黑" panose="020B0503020204020204" pitchFamily="34" charset="-122"/>
              </a:rPr>
              <a:t>表名</a:t>
            </a:r>
            <a:endParaRPr lang="zh-CN" altLang="en-US"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show keys from </a:t>
            </a:r>
            <a:r>
              <a:rPr lang="zh-CN" altLang="en-US" smtClean="0">
                <a:latin typeface="微软雅黑" panose="020B0503020204020204" pitchFamily="34" charset="-122"/>
                <a:ea typeface="微软雅黑" panose="020B0503020204020204" pitchFamily="34" charset="-122"/>
              </a:rPr>
              <a:t>表名</a:t>
            </a:r>
            <a:endParaRPr lang="zh-CN" altLang="en-US"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desc </a:t>
            </a:r>
            <a:r>
              <a:rPr lang="zh-CN" altLang="en-US" smtClean="0">
                <a:latin typeface="微软雅黑" panose="020B0503020204020204" pitchFamily="34" charset="-122"/>
                <a:ea typeface="微软雅黑" panose="020B0503020204020204" pitchFamily="34" charset="-122"/>
              </a:rPr>
              <a:t>表名</a:t>
            </a:r>
            <a:endParaRPr lang="zh-CN" altLang="en-US" smtClean="0">
              <a:latin typeface="微软雅黑" panose="020B0503020204020204" pitchFamily="34" charset="-122"/>
              <a:ea typeface="微软雅黑" panose="020B0503020204020204" pitchFamily="34" charset="-122"/>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7706558" y="2983266"/>
            <a:ext cx="3401695" cy="2443480"/>
          </a:xfrm>
          <a:prstGeom prst="rect">
            <a:avLst/>
          </a:prstGeom>
        </p:spPr>
      </p:pic>
      <p:sp>
        <p:nvSpPr>
          <p:cNvPr id="2" name="标题 1"/>
          <p:cNvSpPr>
            <a:spLocks noGrp="1"/>
          </p:cNvSpPr>
          <p:nvPr>
            <p:ph type="title"/>
          </p:nvPr>
        </p:nvSpPr>
        <p:spPr/>
        <p:txBody>
          <a:bodyPr/>
          <a:lstStyle/>
          <a:p>
            <a:r>
              <a:rPr lang="zh-CN" altLang="en-US"/>
              <a:t>索引优化</a:t>
            </a:r>
            <a:endParaRPr lang="zh-CN" altLang="en-US"/>
          </a:p>
        </p:txBody>
      </p:sp>
      <p:sp>
        <p:nvSpPr>
          <p:cNvPr id="3" name="内容占位符 2"/>
          <p:cNvSpPr>
            <a:spLocks noGrp="1"/>
          </p:cNvSpPr>
          <p:nvPr>
            <p:ph idx="1"/>
          </p:nvPr>
        </p:nvSpPr>
        <p:spPr>
          <a:xfrm>
            <a:off x="838200" y="1252855"/>
            <a:ext cx="8745855" cy="4351655"/>
          </a:xfrm>
        </p:spPr>
        <p:txBody>
          <a:bodyPr/>
          <a:lstStyle/>
          <a:p>
            <a:r>
              <a:rPr lang="zh-CN" altLang="en-US" smtClean="0">
                <a:solidFill>
                  <a:schemeClr val="bg2">
                    <a:lumMod val="10000"/>
                  </a:schemeClr>
                </a:solidFill>
                <a:sym typeface="+mn-ea"/>
              </a:rPr>
              <a:t>如何分析</a:t>
            </a:r>
            <a:r>
              <a:rPr lang="en-US" altLang="zh-CN" smtClean="0">
                <a:solidFill>
                  <a:schemeClr val="bg2">
                    <a:lumMod val="10000"/>
                  </a:schemeClr>
                </a:solidFill>
                <a:sym typeface="+mn-ea"/>
              </a:rPr>
              <a:t>SQL</a:t>
            </a:r>
            <a:r>
              <a:rPr lang="zh-CN" altLang="en-US" smtClean="0">
                <a:solidFill>
                  <a:schemeClr val="bg2">
                    <a:lumMod val="10000"/>
                  </a:schemeClr>
                </a:solidFill>
                <a:sym typeface="+mn-ea"/>
              </a:rPr>
              <a:t>查询</a:t>
            </a:r>
            <a:r>
              <a:rPr lang="en-US" altLang="zh-CN" smtClean="0">
                <a:solidFill>
                  <a:schemeClr val="bg2">
                    <a:lumMod val="10000"/>
                  </a:schemeClr>
                </a:solidFill>
                <a:sym typeface="+mn-ea"/>
              </a:rPr>
              <a:t>?</a:t>
            </a:r>
            <a:endParaRPr lang="en-US" altLang="zh-CN" smtClean="0">
              <a:solidFill>
                <a:schemeClr val="bg2">
                  <a:lumMod val="10000"/>
                </a:schemeClr>
              </a:solidFill>
              <a:sym typeface="+mn-ea"/>
            </a:endParaRPr>
          </a:p>
          <a:p>
            <a:pPr lvl="1"/>
            <a:r>
              <a:rPr lang="en-US" altLang="zh-CN" sz="2400" b="1" smtClean="0">
                <a:solidFill>
                  <a:srgbClr val="FF0000"/>
                </a:solidFill>
                <a:sym typeface="+mn-ea"/>
              </a:rPr>
              <a:t>explain</a:t>
            </a:r>
            <a:r>
              <a:rPr lang="en-US" altLang="zh-CN" sz="2400" smtClean="0">
                <a:sym typeface="+mn-ea"/>
              </a:rPr>
              <a:t> sql</a:t>
            </a:r>
            <a:r>
              <a:rPr lang="zh-CN" altLang="en-US" sz="2400" smtClean="0">
                <a:sym typeface="+mn-ea"/>
              </a:rPr>
              <a:t>语句</a:t>
            </a:r>
            <a:endParaRPr lang="zh-CN" altLang="en-US" sz="2400" smtClean="0">
              <a:latin typeface="微软雅黑" panose="020B0503020204020204" pitchFamily="34" charset="-122"/>
              <a:ea typeface="微软雅黑" panose="020B0503020204020204" pitchFamily="34" charset="-122"/>
            </a:endParaRPr>
          </a:p>
          <a:p>
            <a:pPr lvl="2"/>
            <a:r>
              <a:rPr lang="en-US" altLang="zh-CN" sz="2000" smtClean="0">
                <a:sym typeface="+mn-ea"/>
              </a:rPr>
              <a:t>type: const  eq_reg  ref  range  index  all </a:t>
            </a:r>
            <a:r>
              <a:rPr lang="zh-CN" altLang="en-US" sz="2000" smtClean="0">
                <a:sym typeface="+mn-ea"/>
              </a:rPr>
              <a:t>（查询性能依次降低）</a:t>
            </a:r>
            <a:endParaRPr lang="zh-CN" altLang="en-US" sz="2000" smtClean="0">
              <a:latin typeface="微软雅黑" panose="020B0503020204020204" pitchFamily="34" charset="-122"/>
              <a:ea typeface="微软雅黑" panose="020B0503020204020204" pitchFamily="34" charset="-122"/>
            </a:endParaRPr>
          </a:p>
          <a:p>
            <a:pPr lvl="2"/>
            <a:r>
              <a:rPr lang="en-US" altLang="zh-CN" sz="2000" smtClean="0">
                <a:sym typeface="+mn-ea"/>
              </a:rPr>
              <a:t>key:</a:t>
            </a:r>
            <a:r>
              <a:rPr lang="zh-CN" altLang="en-US" sz="2000" smtClean="0">
                <a:sym typeface="+mn-ea"/>
              </a:rPr>
              <a:t>没有为</a:t>
            </a:r>
            <a:r>
              <a:rPr lang="en-US" altLang="zh-CN" sz="2000" smtClean="0">
                <a:sym typeface="+mn-ea"/>
              </a:rPr>
              <a:t>null</a:t>
            </a:r>
            <a:endParaRPr lang="en-US" altLang="zh-CN" sz="2000" smtClean="0">
              <a:latin typeface="微软雅黑" panose="020B0503020204020204" pitchFamily="34" charset="-122"/>
              <a:ea typeface="微软雅黑" panose="020B0503020204020204" pitchFamily="34" charset="-122"/>
            </a:endParaRPr>
          </a:p>
          <a:p>
            <a:pPr lvl="2"/>
            <a:r>
              <a:rPr lang="en-US" altLang="zh-CN" sz="2000" smtClean="0">
                <a:sym typeface="+mn-ea"/>
              </a:rPr>
              <a:t>rows:</a:t>
            </a:r>
            <a:r>
              <a:rPr lang="zh-CN" altLang="en-US" sz="2000" smtClean="0">
                <a:sym typeface="+mn-ea"/>
              </a:rPr>
              <a:t>用来返回请求数据的行数，越少越好</a:t>
            </a:r>
            <a:endParaRPr lang="zh-CN" altLang="en-US" sz="2000" smtClean="0">
              <a:latin typeface="微软雅黑" panose="020B0503020204020204" pitchFamily="34" charset="-122"/>
              <a:ea typeface="微软雅黑" panose="020B0503020204020204" pitchFamily="34" charset="-122"/>
            </a:endParaRPr>
          </a:p>
          <a:p>
            <a:pPr lvl="2"/>
            <a:r>
              <a:rPr lang="en-US" altLang="zh-CN" sz="2000" smtClean="0">
                <a:sym typeface="+mn-ea"/>
              </a:rPr>
              <a:t>extra:  using filesort (order by </a:t>
            </a:r>
            <a:r>
              <a:rPr lang="zh-CN" altLang="en-US" sz="2000" smtClean="0">
                <a:sym typeface="+mn-ea"/>
              </a:rPr>
              <a:t>子句无索引</a:t>
            </a:r>
            <a:r>
              <a:rPr lang="en-US" altLang="zh-CN" sz="2000" smtClean="0">
                <a:sym typeface="+mn-ea"/>
              </a:rPr>
              <a:t>)</a:t>
            </a:r>
            <a:endParaRPr lang="en-US" altLang="zh-CN" sz="2000" smtClean="0">
              <a:latin typeface="微软雅黑" panose="020B0503020204020204" pitchFamily="34" charset="-122"/>
              <a:ea typeface="微软雅黑" panose="020B0503020204020204" pitchFamily="34" charset="-122"/>
            </a:endParaRPr>
          </a:p>
          <a:p>
            <a:pPr marL="1676400" lvl="3" indent="0">
              <a:buNone/>
            </a:pPr>
            <a:r>
              <a:rPr lang="en-US" altLang="zh-CN" sz="2160" smtClean="0">
                <a:sym typeface="+mn-ea"/>
              </a:rPr>
              <a:t>    </a:t>
            </a:r>
            <a:r>
              <a:rPr lang="en-US" altLang="zh-CN" sz="2000" smtClean="0">
                <a:sym typeface="+mn-ea"/>
              </a:rPr>
              <a:t>using temporary(where</a:t>
            </a:r>
            <a:r>
              <a:rPr lang="zh-CN" altLang="en-US" sz="2000" smtClean="0">
                <a:sym typeface="+mn-ea"/>
              </a:rPr>
              <a:t>子句无索引</a:t>
            </a:r>
            <a:r>
              <a:rPr lang="en-US" altLang="zh-CN" sz="2000" smtClean="0">
                <a:sym typeface="+mn-ea"/>
              </a:rPr>
              <a:t>)</a:t>
            </a:r>
            <a:endParaRPr lang="en-US" altLang="zh-CN" sz="2000" smtClean="0">
              <a:latin typeface="微软雅黑" panose="020B0503020204020204" pitchFamily="34" charset="-122"/>
              <a:ea typeface="微软雅黑" panose="020B0503020204020204" pitchFamily="34" charset="-122"/>
              <a:sym typeface="+mn-ea"/>
            </a:endParaRPr>
          </a:p>
          <a:p>
            <a:pPr lvl="1"/>
            <a:endParaRPr lang="zh-CN" altLang="en-US"/>
          </a:p>
          <a:p>
            <a:pPr lvl="2"/>
            <a:endParaRPr lang="en-US" altLang="zh-CN" sz="2000" smtClean="0">
              <a:solidFill>
                <a:schemeClr val="bg2">
                  <a:lumMod val="10000"/>
                </a:schemeClr>
              </a:solidFill>
              <a:latin typeface="微软雅黑" panose="020B0503020204020204" pitchFamily="34" charset="-122"/>
              <a:ea typeface="微软雅黑" panose="020B0503020204020204" pitchFamily="34" charset="-122"/>
              <a:sym typeface="+mn-ea"/>
            </a:endParaRPr>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4210</Words>
  <Application>WPS 演示</Application>
  <PresentationFormat>自定义</PresentationFormat>
  <Paragraphs>282</Paragraphs>
  <Slides>27</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Heiti SC Light</vt:lpstr>
      <vt:lpstr>Arial</vt:lpstr>
      <vt:lpstr>微软雅黑</vt:lpstr>
      <vt:lpstr>Calibri</vt:lpstr>
      <vt:lpstr>Impact</vt:lpstr>
      <vt:lpstr>黑体</vt:lpstr>
      <vt:lpstr>Wingdings</vt:lpstr>
      <vt:lpstr>Arial Unicode MS</vt:lpstr>
      <vt:lpstr>Office 主题</vt:lpstr>
      <vt:lpstr>PowerPoint 演示文稿</vt:lpstr>
      <vt:lpstr>PowerPoint 演示文稿</vt:lpstr>
      <vt:lpstr>1. 存储引擎</vt:lpstr>
      <vt:lpstr>2. 索引 </vt:lpstr>
      <vt:lpstr>2.1 普通索引</vt:lpstr>
      <vt:lpstr>2.2 唯一索引</vt:lpstr>
      <vt:lpstr>2.3 主键索引</vt:lpstr>
      <vt:lpstr>查看索引</vt:lpstr>
      <vt:lpstr>索引优化</vt:lpstr>
      <vt:lpstr>explain 分析语句</vt:lpstr>
      <vt:lpstr>哪些情况需要创建索引</vt:lpstr>
      <vt:lpstr>哪些情况不必创建索引</vt:lpstr>
      <vt:lpstr>3. 数据库表结构优化</vt:lpstr>
      <vt:lpstr>3.1 选择合适的数据类型</vt:lpstr>
      <vt:lpstr>3.2 表的垂直拆分</vt:lpstr>
      <vt:lpstr>3.3 表的水平拆分</vt:lpstr>
      <vt:lpstr>4 视图</vt:lpstr>
      <vt:lpstr>5 权限管理</vt:lpstr>
      <vt:lpstr>PowerPoint 演示文稿</vt:lpstr>
      <vt:lpstr>6. 存储过程</vt:lpstr>
      <vt:lpstr>存储过程的创建</vt:lpstr>
      <vt:lpstr>PowerPoint 演示文稿</vt:lpstr>
      <vt:lpstr>存储过程的调用</vt:lpstr>
      <vt:lpstr>存储过程的删除</vt:lpstr>
      <vt:lpstr>7 高并发大数据网站解决方案</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521</cp:revision>
  <dcterms:created xsi:type="dcterms:W3CDTF">2016-07-12T06:06:00Z</dcterms:created>
  <dcterms:modified xsi:type="dcterms:W3CDTF">2019-11-27T03:48:46Z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