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4"/>
  </p:handoutMasterIdLst>
  <p:sldIdLst>
    <p:sldId id="256" r:id="rId3"/>
    <p:sldId id="307" r:id="rId5"/>
    <p:sldId id="308" r:id="rId6"/>
    <p:sldId id="309" r:id="rId7"/>
    <p:sldId id="310" r:id="rId8"/>
    <p:sldId id="314" r:id="rId9"/>
    <p:sldId id="315" r:id="rId10"/>
    <p:sldId id="285" r:id="rId11"/>
    <p:sldId id="276" r:id="rId12"/>
    <p:sldId id="277" r:id="rId13"/>
    <p:sldId id="279" r:id="rId14"/>
    <p:sldId id="298" r:id="rId15"/>
    <p:sldId id="299" r:id="rId16"/>
    <p:sldId id="300" r:id="rId17"/>
    <p:sldId id="301" r:id="rId18"/>
    <p:sldId id="302" r:id="rId19"/>
    <p:sldId id="303" r:id="rId20"/>
    <p:sldId id="304" r:id="rId21"/>
    <p:sldId id="305" r:id="rId22"/>
    <p:sldId id="26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73"/>
    <p:restoredTop sz="90295"/>
  </p:normalViewPr>
  <p:slideViewPr>
    <p:cSldViewPr snapToGrid="0" snapToObjects="1">
      <p:cViewPr varScale="1">
        <p:scale>
          <a:sx n="114" d="100"/>
          <a:sy n="114" d="100"/>
        </p:scale>
        <p:origin x="-912" y="-96"/>
      </p:cViewPr>
      <p:guideLst>
        <p:guide orient="horz" pos="219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框 3"/>
          <p:cNvSpPr txBox="1"/>
          <p:nvPr userDrawn="1"/>
        </p:nvSpPr>
        <p:spPr>
          <a:xfrm>
            <a:off x="11475720" y="6512560"/>
            <a:ext cx="657860"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2605" y="16930"/>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b="1" kern="1200">
          <a:solidFill>
            <a:schemeClr val="accent5">
              <a:lumMod val="75000"/>
            </a:schemeClr>
          </a:solidFill>
          <a:latin typeface="微软雅黑" panose="020B0503020204020204" pitchFamily="34" charset="-122"/>
          <a:ea typeface="微软雅黑" panose="020B0503020204020204" pitchFamily="34" charset="-122"/>
          <a:cs typeface="Heiti SC Light" charset="-122"/>
        </a:defRPr>
      </a:lvl1pPr>
    </p:titleStyle>
    <p:bodyStyle>
      <a:lvl1pPr marL="228600" indent="-228600" algn="l" defTabSz="914400" rtl="0" eaLnBrk="1" latinLnBrk="0" hangingPunct="1">
        <a:lnSpc>
          <a:spcPct val="90000"/>
        </a:lnSpc>
        <a:spcBef>
          <a:spcPts val="1000"/>
        </a:spcBef>
        <a:buClr>
          <a:srgbClr val="00B0F0"/>
        </a:buClr>
        <a:buFont typeface="Wingdings" panose="05000000000000000000" charset="0"/>
        <a:buChar char="v"/>
        <a:defRPr sz="2800" kern="1200">
          <a:solidFill>
            <a:schemeClr val="tx1"/>
          </a:solidFill>
          <a:latin typeface="微软雅黑" panose="020B0503020204020204" pitchFamily="34" charset="-122"/>
          <a:ea typeface="微软雅黑" panose="020B0503020204020204" pitchFamily="34" charset="-122"/>
          <a:cs typeface="Heiti SC Light" charset="-122"/>
        </a:defRPr>
      </a:lvl1pPr>
      <a:lvl2pPr marL="685800" indent="-228600" algn="l" defTabSz="914400" rtl="0" eaLnBrk="1" latinLnBrk="0" hangingPunct="1">
        <a:lnSpc>
          <a:spcPct val="90000"/>
        </a:lnSpc>
        <a:spcBef>
          <a:spcPts val="500"/>
        </a:spcBef>
        <a:buClr>
          <a:srgbClr val="00B0F0"/>
        </a:buClr>
        <a:buFont typeface="Wingdings" panose="05000000000000000000" charset="0"/>
        <a:buChar char="ü"/>
        <a:defRPr sz="2400" kern="1200">
          <a:solidFill>
            <a:schemeClr val="tx1"/>
          </a:solidFill>
          <a:latin typeface="微软雅黑" panose="020B0503020204020204" pitchFamily="34" charset="-122"/>
          <a:ea typeface="微软雅黑" panose="020B0503020204020204" pitchFamily="34" charset="-122"/>
          <a:cs typeface="Heiti SC Light" charset="-122"/>
        </a:defRPr>
      </a:lvl2pPr>
      <a:lvl3pPr marL="1143000" indent="-228600" algn="l" defTabSz="914400" rtl="0" eaLnBrk="1" latinLnBrk="0" hangingPunct="1">
        <a:lnSpc>
          <a:spcPct val="90000"/>
        </a:lnSpc>
        <a:spcBef>
          <a:spcPts val="500"/>
        </a:spcBef>
        <a:buClr>
          <a:srgbClr val="00B0F0"/>
        </a:buClr>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Heiti SC Light" charset="-122"/>
        </a:defRPr>
      </a:lvl3pPr>
      <a:lvl4pPr marL="16002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4pPr>
      <a:lvl5pPr marL="20574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7557" y="2295367"/>
            <a:ext cx="3772535" cy="1322070"/>
          </a:xfrm>
          <a:prstGeom prst="rect">
            <a:avLst/>
          </a:prstGeom>
          <a:noFill/>
        </p:spPr>
        <p:txBody>
          <a:bodyPr wrap="none">
            <a:spAutoFit/>
          </a:bodyPr>
          <a:lstStyle/>
          <a:p>
            <a:pPr algn="l">
              <a:defRPr/>
            </a:pPr>
            <a:r>
              <a:rPr lang="en-US" altLang="zh-CN" sz="8000" b="1" dirty="0" smtClean="0">
                <a:solidFill>
                  <a:schemeClr val="tx1">
                    <a:lumMod val="65000"/>
                    <a:lumOff val="35000"/>
                  </a:schemeClr>
                </a:solidFill>
                <a:latin typeface="微软雅黑" panose="020B0503020204020204" pitchFamily="34" charset="-122"/>
                <a:ea typeface="微软雅黑" panose="020B0503020204020204" pitchFamily="34" charset="-122"/>
              </a:rPr>
              <a:t>swoole</a:t>
            </a:r>
            <a:endParaRPr lang="en-US" altLang="zh-CN" sz="8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、php加载swoole扩展</a:t>
            </a:r>
            <a:endParaRPr lang="zh-CN" altLang="en-US"/>
          </a:p>
        </p:txBody>
      </p:sp>
      <p:sp>
        <p:nvSpPr>
          <p:cNvPr id="3" name="内容占位符 2"/>
          <p:cNvSpPr>
            <a:spLocks noGrp="1"/>
          </p:cNvSpPr>
          <p:nvPr>
            <p:ph idx="1"/>
          </p:nvPr>
        </p:nvSpPr>
        <p:spPr>
          <a:xfrm>
            <a:off x="1057013" y="1239363"/>
            <a:ext cx="10515600" cy="4351338"/>
          </a:xfrm>
        </p:spPr>
        <p:txBody>
          <a:bodyPr/>
          <a:lstStyle/>
          <a:p>
            <a:r>
              <a:rPr lang="en-US" altLang="zh-CN"/>
              <a:t>php.ini</a:t>
            </a:r>
            <a:r>
              <a:rPr lang="zh-CN" altLang="zh-CN"/>
              <a:t>中添加</a:t>
            </a:r>
            <a:r>
              <a:rPr lang="en-US" altLang="zh-CN"/>
              <a:t>swoole</a:t>
            </a:r>
            <a:r>
              <a:rPr lang="zh-CN" altLang="en-US"/>
              <a:t>扩展</a:t>
            </a:r>
            <a:endParaRPr lang="zh-CN" altLang="en-US"/>
          </a:p>
          <a:p>
            <a:pPr lvl="1"/>
            <a:r>
              <a:rPr lang="zh-CN" altLang="en-US"/>
              <a:t>vim /usr/local/php/etc/php.ini</a:t>
            </a:r>
            <a:endParaRPr lang="zh-CN" altLang="en-US"/>
          </a:p>
          <a:p>
            <a:pPr lvl="1"/>
            <a:r>
              <a:rPr lang="zh-CN" altLang="en-US"/>
              <a:t>extension=swoole.so </a:t>
            </a:r>
            <a:endParaRPr lang="zh-CN" altLang="en-US"/>
          </a:p>
          <a:p>
            <a:pPr lvl="0"/>
            <a:r>
              <a:rPr lang="zh-CN" altLang="en-US">
                <a:sym typeface="+mn-ea"/>
              </a:rPr>
              <a:t>重启服务</a:t>
            </a:r>
            <a:endParaRPr lang="zh-CN" altLang="en-US">
              <a:sym typeface="+mn-ea"/>
            </a:endParaRPr>
          </a:p>
          <a:p>
            <a:pPr lvl="1"/>
            <a:r>
              <a:rPr lang="zh-CN" altLang="en-US">
                <a:sym typeface="+mn-ea"/>
              </a:rPr>
              <a:t>service php-fpm restart</a:t>
            </a:r>
            <a:endParaRPr lang="zh-CN" altLang="en-US"/>
          </a:p>
          <a:p>
            <a:pPr lvl="1"/>
            <a:r>
              <a:rPr lang="zh-CN" altLang="en-US">
                <a:sym typeface="+mn-ea"/>
              </a:rPr>
              <a:t>service nginx restart</a:t>
            </a:r>
            <a:endParaRPr lang="zh-CN" altLang="en-US">
              <a:sym typeface="+mn-ea"/>
            </a:endParaRPr>
          </a:p>
          <a:p>
            <a:pPr lvl="0"/>
            <a:r>
              <a:rPr lang="zh-CN" altLang="en-US" sz="2800">
                <a:sym typeface="+mn-ea"/>
              </a:rPr>
              <a:t>查看扩展是否添加成功</a:t>
            </a:r>
            <a:endParaRPr lang="zh-CN" altLang="en-US" sz="2800">
              <a:sym typeface="+mn-ea"/>
            </a:endParaRPr>
          </a:p>
          <a:p>
            <a:pPr lvl="1"/>
            <a:r>
              <a:rPr lang="en-US" altLang="zh-CN" sz="2400">
                <a:sym typeface="+mn-ea"/>
              </a:rPr>
              <a:t>php -m |grep swoole</a:t>
            </a:r>
            <a:endParaRPr lang="en-US" altLang="zh-CN" sz="2400">
              <a:sym typeface="+mn-ea"/>
            </a:endParaRPr>
          </a:p>
          <a:p>
            <a:pPr lvl="0"/>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a:t>
            </a:r>
            <a:r>
              <a:rPr lang="zh-CN" altLang="en-US"/>
              <a:t>、测试，查看phpinfo信息</a:t>
            </a:r>
            <a:endParaRPr lang="zh-CN" altLang="en-US"/>
          </a:p>
        </p:txBody>
      </p:sp>
      <p:sp>
        <p:nvSpPr>
          <p:cNvPr id="3" name="内容占位符 2"/>
          <p:cNvSpPr>
            <a:spLocks noGrp="1"/>
          </p:cNvSpPr>
          <p:nvPr>
            <p:ph idx="1"/>
          </p:nvPr>
        </p:nvSpPr>
        <p:spPr>
          <a:xfrm>
            <a:off x="917575" y="1028350"/>
            <a:ext cx="10515600" cy="4351338"/>
          </a:xfrm>
        </p:spPr>
        <p:txBody>
          <a:bodyPr/>
          <a:lstStyle/>
          <a:p>
            <a:r>
              <a:rPr lang="zh-CN" altLang="en-US"/>
              <a:t>http://192.168.1.66/phpinfo.php</a:t>
            </a:r>
            <a:endParaRPr lang="zh-CN" altLang="en-US"/>
          </a:p>
        </p:txBody>
      </p:sp>
      <p:pic>
        <p:nvPicPr>
          <p:cNvPr id="4" name="图片 3"/>
          <p:cNvPicPr>
            <a:picLocks noChangeAspect="1"/>
          </p:cNvPicPr>
          <p:nvPr/>
        </p:nvPicPr>
        <p:blipFill>
          <a:blip r:embed="rId1"/>
          <a:stretch>
            <a:fillRect/>
          </a:stretch>
        </p:blipFill>
        <p:spPr>
          <a:xfrm>
            <a:off x="917575" y="1572895"/>
            <a:ext cx="8679180" cy="4587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PECL安装</a:t>
            </a:r>
            <a:endParaRPr lang="zh-CN" altLang="en-US"/>
          </a:p>
        </p:txBody>
      </p:sp>
      <p:sp>
        <p:nvSpPr>
          <p:cNvPr id="3" name="内容占位符 2"/>
          <p:cNvSpPr>
            <a:spLocks noGrp="1"/>
          </p:cNvSpPr>
          <p:nvPr>
            <p:ph idx="1"/>
          </p:nvPr>
        </p:nvSpPr>
        <p:spPr/>
        <p:txBody>
          <a:bodyPr/>
          <a:lstStyle/>
          <a:p>
            <a:r>
              <a:rPr lang="zh-CN" altLang="en-US"/>
              <a:t>swoole项目已收录到PHP官方扩展库，除了手工下载编译外，还可以通过PHP官方提供的pecl命令，一键下载安装swoole</a:t>
            </a:r>
            <a:endParaRPr lang="zh-CN" altLang="en-US"/>
          </a:p>
          <a:p>
            <a:pPr lvl="1"/>
            <a:r>
              <a:rPr lang="zh-CN" altLang="en-US"/>
              <a:t>pecl install http://pecl.php.net/get/swoole-1.9.22.tgz</a:t>
            </a:r>
            <a:endParaRPr lang="zh-CN" altLang="en-US"/>
          </a:p>
          <a:p>
            <a:pPr lvl="0"/>
            <a:r>
              <a:rPr lang="zh-CN" altLang="en-US"/>
              <a:t>配置php.ini</a:t>
            </a:r>
            <a:endParaRPr lang="zh-CN" altLang="en-US"/>
          </a:p>
          <a:p>
            <a:pPr lvl="1"/>
            <a:r>
              <a:rPr lang="zh-CN" altLang="en-US"/>
              <a:t>extension=swoole.so</a:t>
            </a:r>
            <a:endParaRPr lang="zh-CN" altLang="en-US"/>
          </a:p>
          <a:p>
            <a:pPr lvl="0"/>
            <a:r>
              <a:rPr lang="zh-CN" altLang="en-US" sz="2400">
                <a:sym typeface="+mn-ea"/>
              </a:rPr>
              <a:t>重启服务</a:t>
            </a:r>
            <a:endParaRPr lang="zh-CN" altLang="en-US" sz="2400">
              <a:sym typeface="+mn-ea"/>
            </a:endParaRPr>
          </a:p>
          <a:p>
            <a:pPr lvl="1"/>
            <a:r>
              <a:rPr lang="zh-CN" altLang="en-US" sz="2400">
                <a:sym typeface="+mn-ea"/>
              </a:rPr>
              <a:t>service php-fpm restart</a:t>
            </a:r>
            <a:endParaRPr lang="zh-CN" altLang="en-US" sz="2400"/>
          </a:p>
          <a:p>
            <a:pPr lvl="1"/>
            <a:r>
              <a:rPr lang="zh-CN" altLang="en-US" sz="2400">
                <a:sym typeface="+mn-ea"/>
              </a:rPr>
              <a:t>service nginx restart</a:t>
            </a:r>
            <a:endParaRPr lang="zh-CN" altLang="en-US" sz="2400">
              <a:sym typeface="+mn-ea"/>
            </a:endParaRPr>
          </a:p>
          <a:p>
            <a:pPr lvl="0"/>
            <a:r>
              <a:rPr lang="zh-CN" altLang="en-US" sz="2400">
                <a:sym typeface="+mn-ea"/>
              </a:rPr>
              <a:t>查看扩展是否添加成功</a:t>
            </a:r>
            <a:endParaRPr lang="zh-CN" altLang="en-US" sz="2400">
              <a:sym typeface="+mn-ea"/>
            </a:endParaRPr>
          </a:p>
          <a:p>
            <a:pPr lvl="1"/>
            <a:r>
              <a:rPr lang="en-US" altLang="zh-CN" sz="2400">
                <a:sym typeface="+mn-ea"/>
              </a:rPr>
              <a:t>php -m |grep swoole</a:t>
            </a:r>
            <a:endParaRPr lang="en-US" altLang="zh-CN" sz="2400">
              <a:sym typeface="+mn-ea"/>
            </a:endParaRPr>
          </a:p>
          <a:p>
            <a:pPr lvl="1"/>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demo1:</a:t>
            </a:r>
            <a:r>
              <a:rPr lang="zh-CN" altLang="en-US"/>
              <a:t>Swoole HttpServer实例</a:t>
            </a:r>
            <a:endParaRPr lang="zh-CN" altLang="en-US"/>
          </a:p>
        </p:txBody>
      </p:sp>
      <p:sp>
        <p:nvSpPr>
          <p:cNvPr id="3" name="内容占位符 2"/>
          <p:cNvSpPr>
            <a:spLocks noGrp="1"/>
          </p:cNvSpPr>
          <p:nvPr>
            <p:ph idx="1"/>
          </p:nvPr>
        </p:nvSpPr>
        <p:spPr>
          <a:xfrm>
            <a:off x="838200" y="1059180"/>
            <a:ext cx="10515600" cy="1024255"/>
          </a:xfrm>
        </p:spPr>
        <p:txBody>
          <a:bodyPr/>
          <a:lstStyle/>
          <a:p>
            <a:r>
              <a:rPr lang="zh-CN" altLang="en-US"/>
              <a:t>swoole-1.7.7增加了内置Http服务器的支持，通过几行代码即可写出一个异步非阻塞多进程的Http服务器</a:t>
            </a:r>
            <a:endParaRPr lang="zh-CN" altLang="en-US"/>
          </a:p>
          <a:p>
            <a:endParaRPr lang="zh-CN" altLang="en-US"/>
          </a:p>
        </p:txBody>
      </p:sp>
      <p:sp>
        <p:nvSpPr>
          <p:cNvPr id="4" name="文本框 3"/>
          <p:cNvSpPr txBox="1"/>
          <p:nvPr/>
        </p:nvSpPr>
        <p:spPr>
          <a:xfrm>
            <a:off x="1162050" y="2030730"/>
            <a:ext cx="7882255" cy="424624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a:t>$http = new swoole_http_server("0.0.0.0", 9501);</a:t>
            </a:r>
            <a:endParaRPr lang="zh-CN" altLang="en-US"/>
          </a:p>
          <a:p>
            <a:endParaRPr lang="zh-CN" altLang="en-US"/>
          </a:p>
          <a:p>
            <a:r>
              <a:rPr lang="zh-CN" altLang="en-US"/>
              <a:t>$http-&gt;on("start", function ($server) {</a:t>
            </a:r>
            <a:endParaRPr lang="zh-CN" altLang="en-US"/>
          </a:p>
          <a:p>
            <a:r>
              <a:rPr lang="zh-CN" altLang="en-US"/>
              <a:t>    echo "Swoole http server is started";</a:t>
            </a:r>
            <a:endParaRPr lang="zh-CN" altLang="en-US"/>
          </a:p>
          <a:p>
            <a:r>
              <a:rPr lang="zh-CN" altLang="en-US"/>
              <a:t>});</a:t>
            </a:r>
            <a:endParaRPr lang="zh-CN" altLang="en-US"/>
          </a:p>
          <a:p>
            <a:r>
              <a:rPr lang="zh-CN" altLang="en-US"/>
              <a:t>$http-&gt;on("request", function ($request, $response) {</a:t>
            </a:r>
            <a:endParaRPr lang="zh-CN" altLang="en-US"/>
          </a:p>
          <a:p>
            <a:r>
              <a:rPr lang="zh-CN" altLang="en-US"/>
              <a:t>    $response-&gt;header("Content-Type", "text/plain");</a:t>
            </a:r>
            <a:endParaRPr lang="zh-CN" altLang="en-US"/>
          </a:p>
          <a:p>
            <a:r>
              <a:rPr lang="zh-CN" altLang="en-US"/>
              <a:t>   // var_dump($request-&gt;get);</a:t>
            </a:r>
            <a:endParaRPr lang="zh-CN" altLang="en-US"/>
          </a:p>
          <a:p>
            <a:r>
              <a:rPr lang="zh-CN" altLang="en-US"/>
              <a:t>    $response-&gt;end("Hello World\n");</a:t>
            </a:r>
            <a:endParaRPr lang="zh-CN" altLang="en-US"/>
          </a:p>
          <a:p>
            <a:r>
              <a:rPr lang="zh-CN" altLang="en-US"/>
              <a:t>});</a:t>
            </a:r>
            <a:endParaRPr lang="zh-CN" altLang="en-US"/>
          </a:p>
          <a:p>
            <a:r>
              <a:rPr lang="zh-CN" altLang="en-US"/>
              <a:t>$http-&gt;on('close', function ($serv, $fd) {</a:t>
            </a:r>
            <a:endParaRPr lang="zh-CN" altLang="en-US"/>
          </a:p>
          <a:p>
            <a:r>
              <a:rPr lang="zh-CN" altLang="en-US"/>
              <a:t>    echo "Client: Close.\n";</a:t>
            </a:r>
            <a:endParaRPr lang="zh-CN" altLang="en-US"/>
          </a:p>
          <a:p>
            <a:r>
              <a:rPr lang="zh-CN" altLang="en-US"/>
              <a:t>});</a:t>
            </a:r>
            <a:endParaRPr lang="zh-CN" altLang="en-US"/>
          </a:p>
          <a:p>
            <a:endParaRPr lang="zh-CN" altLang="en-US"/>
          </a:p>
          <a:p>
            <a:r>
              <a:rPr lang="zh-CN" altLang="en-US"/>
              <a:t>$http -&gt; start();</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demo2:</a:t>
            </a:r>
            <a:r>
              <a:rPr lang="zh-CN" altLang="en-US"/>
              <a:t>创建</a:t>
            </a:r>
            <a:r>
              <a:rPr lang="en-US" altLang="zh-CN"/>
              <a:t>websocket</a:t>
            </a:r>
            <a:r>
              <a:rPr lang="zh-CN" altLang="en-US"/>
              <a:t>服务端</a:t>
            </a:r>
            <a:endParaRPr lang="zh-CN" altLang="en-US"/>
          </a:p>
        </p:txBody>
      </p:sp>
      <p:sp>
        <p:nvSpPr>
          <p:cNvPr id="3" name="内容占位符 2"/>
          <p:cNvSpPr>
            <a:spLocks noGrp="1"/>
          </p:cNvSpPr>
          <p:nvPr>
            <p:ph idx="1"/>
          </p:nvPr>
        </p:nvSpPr>
        <p:spPr/>
        <p:txBody>
          <a:bodyPr/>
          <a:lstStyle/>
          <a:p>
            <a:r>
              <a:rPr lang="zh-CN" altLang="en-US"/>
              <a:t>创建</a:t>
            </a:r>
            <a:r>
              <a:rPr lang="en-US" altLang="zh-CN"/>
              <a:t>ws.php</a:t>
            </a:r>
            <a:endParaRPr lang="en-US" altLang="zh-CN"/>
          </a:p>
        </p:txBody>
      </p:sp>
      <p:sp>
        <p:nvSpPr>
          <p:cNvPr id="4" name="文本框 3"/>
          <p:cNvSpPr txBox="1"/>
          <p:nvPr/>
        </p:nvSpPr>
        <p:spPr>
          <a:xfrm>
            <a:off x="985520" y="2020570"/>
            <a:ext cx="7183755" cy="424624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a:t>$server = new swoole_websocket_server("192.168.1.66", 9502);</a:t>
            </a:r>
            <a:endParaRPr lang="zh-CN" altLang="en-US"/>
          </a:p>
          <a:p>
            <a:endParaRPr lang="zh-CN" altLang="en-US"/>
          </a:p>
          <a:p>
            <a:r>
              <a:rPr lang="zh-CN" altLang="en-US"/>
              <a:t>$server-&gt;on('open', function (swoole_websocket_server $server,$request) {</a:t>
            </a:r>
            <a:endParaRPr lang="zh-CN" altLang="en-US"/>
          </a:p>
          <a:p>
            <a:r>
              <a:rPr lang="zh-CN" altLang="en-US"/>
              <a:t>    //保存用户连接数</a:t>
            </a:r>
            <a:endParaRPr lang="zh-CN" altLang="en-US"/>
          </a:p>
          <a:p>
            <a:r>
              <a:rPr lang="zh-CN" altLang="en-US"/>
              <a:t>    file_put_contents( __DIR__ .'/log.txt' , $request-&gt;fd);</a:t>
            </a:r>
            <a:endParaRPr lang="zh-CN" altLang="en-US"/>
          </a:p>
          <a:p>
            <a:r>
              <a:rPr lang="zh-CN" altLang="en-US"/>
              <a:t>    $server-&gt;nickname='用户：'.$request-&gt;fd;</a:t>
            </a:r>
            <a:endParaRPr lang="zh-CN" altLang="en-US"/>
          </a:p>
          <a:p>
            <a:r>
              <a:rPr lang="zh-CN" altLang="en-US"/>
              <a:t>    $message=[];</a:t>
            </a:r>
            <a:endParaRPr lang="zh-CN" altLang="en-US"/>
          </a:p>
          <a:p>
            <a:r>
              <a:rPr lang="zh-CN" altLang="en-US"/>
              <a:t>    $message['type']='enter';</a:t>
            </a:r>
            <a:endParaRPr lang="zh-CN" altLang="en-US"/>
          </a:p>
          <a:p>
            <a:r>
              <a:rPr lang="zh-CN" altLang="en-US"/>
              <a:t>    $message['data'] = "{$server-&gt;nickname}进入聊天室";</a:t>
            </a:r>
            <a:endParaRPr lang="zh-CN" altLang="en-US"/>
          </a:p>
          <a:p>
            <a:r>
              <a:rPr lang="zh-CN" altLang="en-US"/>
              <a:t>    //向所有人广播</a:t>
            </a:r>
            <a:endParaRPr lang="zh-CN" altLang="en-US"/>
          </a:p>
          <a:p>
            <a:r>
              <a:rPr lang="zh-CN" altLang="en-US"/>
              <a:t>    broadcast($server,$message);</a:t>
            </a:r>
            <a:endParaRPr lang="zh-CN" altLang="en-US"/>
          </a:p>
          <a:p>
            <a:r>
              <a:rPr lang="zh-CN" altLang="en-US"/>
              <a:t>});</a:t>
            </a:r>
            <a:endParaRPr lang="zh-CN" altLang="en-US"/>
          </a:p>
          <a:p>
            <a:endParaRPr lang="zh-CN" altLang="en-US"/>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1200" y="366395"/>
            <a:ext cx="7466330" cy="590804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a:sym typeface="+mn-ea"/>
              </a:rPr>
              <a:t>$server-&gt;on('message', function (swoole_websocket_server $server, $frame) {</a:t>
            </a:r>
            <a:endParaRPr lang="zh-CN" altLang="en-US"/>
          </a:p>
          <a:p>
            <a:r>
              <a:rPr lang="zh-CN" altLang="en-US">
                <a:sym typeface="+mn-ea"/>
              </a:rPr>
              <a:t>    $fd   = </a:t>
            </a:r>
            <a:r>
              <a:rPr lang="zh-CN" altLang="en-US" smtClean="0">
                <a:sym typeface="+mn-ea"/>
              </a:rPr>
              <a:t>$data = $frame-&gt;dataframe-</a:t>
            </a:r>
            <a:r>
              <a:rPr lang="zh-CN" altLang="en-US">
                <a:sym typeface="+mn-ea"/>
              </a:rPr>
              <a:t>&gt;fd;</a:t>
            </a:r>
            <a:endParaRPr lang="zh-CN" altLang="en-US"/>
          </a:p>
          <a:p>
            <a:r>
              <a:rPr lang="zh-CN" altLang="en-US">
                <a:sym typeface="+mn-ea"/>
              </a:rPr>
              <a:t>    </a:t>
            </a:r>
            <a:r>
              <a:rPr lang="zh-CN" altLang="en-US" smtClean="0">
                <a:sym typeface="+mn-ea"/>
              </a:rPr>
              <a:t>$;</a:t>
            </a:r>
            <a:endParaRPr lang="zh-CN" altLang="en-US"/>
          </a:p>
          <a:p>
            <a:r>
              <a:rPr lang="zh-CN" altLang="en-US">
                <a:sym typeface="+mn-ea"/>
              </a:rPr>
              <a:t>    $message=[];</a:t>
            </a:r>
            <a:endParaRPr lang="zh-CN" altLang="en-US"/>
          </a:p>
          <a:p>
            <a:r>
              <a:rPr lang="zh-CN" altLang="en-US">
                <a:sym typeface="+mn-ea"/>
              </a:rPr>
              <a:t>    $message['type']='message';</a:t>
            </a:r>
            <a:endParaRPr lang="zh-CN" altLang="en-US"/>
          </a:p>
          <a:p>
            <a:r>
              <a:rPr lang="zh-CN" altLang="en-US">
                <a:sym typeface="+mn-ea"/>
              </a:rPr>
              <a:t>    $message['data'] = "{$server-&gt;nickname}说:{$data}";</a:t>
            </a:r>
            <a:endParaRPr lang="zh-CN" altLang="en-US"/>
          </a:p>
          <a:p>
            <a:r>
              <a:rPr lang="zh-CN" altLang="en-US">
                <a:sym typeface="+mn-ea"/>
              </a:rPr>
              <a:t>    //向所有人广播</a:t>
            </a:r>
            <a:endParaRPr lang="zh-CN" altLang="en-US"/>
          </a:p>
          <a:p>
            <a:r>
              <a:rPr lang="zh-CN" altLang="en-US">
                <a:sym typeface="+mn-ea"/>
              </a:rPr>
              <a:t>    broadcast($server,$message);</a:t>
            </a:r>
            <a:endParaRPr lang="zh-CN" altLang="en-US"/>
          </a:p>
          <a:p>
            <a:r>
              <a:rPr lang="zh-CN" altLang="en-US">
                <a:sym typeface="+mn-ea"/>
              </a:rPr>
              <a:t>});</a:t>
            </a:r>
            <a:endParaRPr lang="zh-CN" altLang="en-US">
              <a:sym typeface="+mn-ea"/>
            </a:endParaRPr>
          </a:p>
          <a:p>
            <a:endParaRPr lang="zh-CN" altLang="en-US">
              <a:sym typeface="+mn-ea"/>
            </a:endParaRPr>
          </a:p>
          <a:p>
            <a:r>
              <a:rPr lang="zh-CN" altLang="en-US">
                <a:sym typeface="+mn-ea"/>
              </a:rPr>
              <a:t>$server-&gt;on('close', function (swoole_websocket_server $server, $fd) {</a:t>
            </a:r>
            <a:endParaRPr lang="zh-CN" altLang="en-US">
              <a:sym typeface="+mn-ea"/>
            </a:endParaRPr>
          </a:p>
          <a:p>
            <a:r>
              <a:rPr lang="zh-CN" altLang="en-US">
                <a:sym typeface="+mn-ea"/>
              </a:rPr>
              <a:t>    //关闭连接 连接减少</a:t>
            </a:r>
            <a:endParaRPr lang="zh-CN" altLang="en-US">
              <a:sym typeface="+mn-ea"/>
            </a:endParaRPr>
          </a:p>
          <a:p>
            <a:r>
              <a:rPr lang="zh-CN" altLang="en-US">
                <a:sym typeface="+mn-ea"/>
              </a:rPr>
              <a:t>    file_put_contents( __DIR__ .'/log.txt' , $fd);</a:t>
            </a:r>
            <a:endParaRPr lang="zh-CN" altLang="en-US">
              <a:sym typeface="+mn-ea"/>
            </a:endParaRPr>
          </a:p>
          <a:p>
            <a:r>
              <a:rPr lang="zh-CN" altLang="en-US">
                <a:sym typeface="+mn-ea"/>
              </a:rPr>
              <a:t>    echo "client {$fd} closed\n";</a:t>
            </a:r>
            <a:endParaRPr lang="zh-CN" altLang="en-US">
              <a:sym typeface="+mn-ea"/>
            </a:endParaRPr>
          </a:p>
          <a:p>
            <a:r>
              <a:rPr lang="zh-CN" altLang="en-US">
                <a:sym typeface="+mn-ea"/>
              </a:rPr>
              <a:t>    $message=[];</a:t>
            </a:r>
            <a:endParaRPr lang="zh-CN" altLang="en-US">
              <a:sym typeface="+mn-ea"/>
            </a:endParaRPr>
          </a:p>
          <a:p>
            <a:r>
              <a:rPr lang="zh-CN" altLang="en-US">
                <a:sym typeface="+mn-ea"/>
              </a:rPr>
              <a:t>    $message['type']='leave';</a:t>
            </a:r>
            <a:endParaRPr lang="zh-CN" altLang="en-US">
              <a:sym typeface="+mn-ea"/>
            </a:endParaRPr>
          </a:p>
          <a:p>
            <a:r>
              <a:rPr lang="zh-CN" altLang="en-US">
                <a:sym typeface="+mn-ea"/>
              </a:rPr>
              <a:t>    $message['data'] = "{$server-&gt;nickname}：离开聊天室";</a:t>
            </a:r>
            <a:endParaRPr lang="zh-CN" altLang="en-US">
              <a:sym typeface="+mn-ea"/>
            </a:endParaRPr>
          </a:p>
          <a:p>
            <a:r>
              <a:rPr lang="zh-CN" altLang="en-US">
                <a:sym typeface="+mn-ea"/>
              </a:rPr>
              <a:t>    //向所有人广播</a:t>
            </a:r>
            <a:endParaRPr lang="zh-CN" altLang="en-US">
              <a:sym typeface="+mn-ea"/>
            </a:endParaRPr>
          </a:p>
          <a:p>
            <a:r>
              <a:rPr lang="zh-CN" altLang="en-US">
                <a:sym typeface="+mn-ea"/>
              </a:rPr>
              <a:t>    broadcast($server,$message);</a:t>
            </a:r>
            <a:endParaRPr lang="zh-CN" altLang="en-US">
              <a:sym typeface="+mn-ea"/>
            </a:endParaRPr>
          </a:p>
          <a:p>
            <a:r>
              <a:rPr lang="zh-CN" altLang="en-US">
                <a:sym typeface="+mn-ea"/>
              </a:rPr>
              <a:t>});</a:t>
            </a:r>
            <a:endParaRPr lang="zh-CN" altLang="en-US">
              <a:sym typeface="+mn-ea"/>
            </a:endParaRPr>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1210" y="455295"/>
            <a:ext cx="7696200" cy="28613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a:t>function broadcast($sev,$msg){</a:t>
            </a:r>
            <a:endParaRPr lang="zh-CN" altLang="en-US"/>
          </a:p>
          <a:p>
            <a:r>
              <a:rPr lang="zh-CN" altLang="en-US"/>
              <a:t>    //向所有人广播</a:t>
            </a:r>
            <a:endParaRPr lang="zh-CN" altLang="en-US"/>
          </a:p>
          <a:p>
            <a:r>
              <a:rPr lang="zh-CN" altLang="en-US"/>
              <a:t>    $m = file_get_contents( __DIR__ .'/log.txt');</a:t>
            </a:r>
            <a:endParaRPr lang="zh-CN" altLang="en-US"/>
          </a:p>
          <a:p>
            <a:r>
              <a:rPr lang="zh-CN" altLang="en-US"/>
              <a:t>    for ($i=1 ; $i&lt;= $m ; $i++) {</a:t>
            </a:r>
            <a:endParaRPr lang="zh-CN" altLang="en-US"/>
          </a:p>
          <a:p>
            <a:r>
              <a:rPr lang="zh-CN" altLang="en-US"/>
              <a:t>        $sev-&gt;push($i, json_encode($msg));</a:t>
            </a:r>
            <a:endParaRPr lang="zh-CN" altLang="en-US"/>
          </a:p>
          <a:p>
            <a:r>
              <a:rPr lang="zh-CN" altLang="en-US"/>
              <a:t>    }</a:t>
            </a:r>
            <a:endParaRPr lang="zh-CN" altLang="en-US"/>
          </a:p>
          <a:p>
            <a:r>
              <a:rPr lang="zh-CN" altLang="en-US"/>
              <a:t>}</a:t>
            </a:r>
            <a:endParaRPr lang="zh-CN" altLang="en-US"/>
          </a:p>
          <a:p>
            <a:endParaRPr lang="zh-CN" altLang="en-US"/>
          </a:p>
          <a:p>
            <a:r>
              <a:rPr lang="en-US" altLang="zh-CN"/>
              <a:t>//</a:t>
            </a:r>
            <a:r>
              <a:rPr lang="zh-CN" altLang="en-US"/>
              <a:t>启动服务</a:t>
            </a:r>
            <a:endParaRPr lang="zh-CN" altLang="en-US"/>
          </a:p>
          <a:p>
            <a:r>
              <a:rPr lang="zh-CN" altLang="en-US"/>
              <a:t>$server-&gt;start();</a:t>
            </a:r>
            <a:endParaRPr lang="zh-CN" altLang="en-US"/>
          </a:p>
        </p:txBody>
      </p:sp>
      <p:sp>
        <p:nvSpPr>
          <p:cNvPr id="5" name="内容占位符 4"/>
          <p:cNvSpPr>
            <a:spLocks noGrp="1"/>
          </p:cNvSpPr>
          <p:nvPr>
            <p:ph idx="1"/>
          </p:nvPr>
        </p:nvSpPr>
        <p:spPr>
          <a:xfrm>
            <a:off x="838200" y="3945255"/>
            <a:ext cx="10515600" cy="1871980"/>
          </a:xfrm>
        </p:spPr>
        <p:txBody>
          <a:bodyPr/>
          <a:lstStyle/>
          <a:p>
            <a:r>
              <a:rPr lang="zh-CN" altLang="en-US"/>
              <a:t>运行</a:t>
            </a:r>
            <a:r>
              <a:rPr lang="en-US" altLang="zh-CN"/>
              <a:t>ws.php</a:t>
            </a:r>
            <a:endParaRPr lang="en-US" altLang="zh-CN"/>
          </a:p>
          <a:p>
            <a:pPr lvl="1"/>
            <a:r>
              <a:rPr lang="en-US" altLang="zh-CN"/>
              <a:t>php ws.php</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websocket</a:t>
            </a:r>
            <a:r>
              <a:rPr lang="zh-CN" altLang="en-US">
                <a:sym typeface="+mn-ea"/>
              </a:rPr>
              <a:t>客户端搭建</a:t>
            </a:r>
            <a:r>
              <a:rPr lang="en-US" altLang="zh-CN">
                <a:sym typeface="+mn-ea"/>
              </a:rPr>
              <a:t>1</a:t>
            </a:r>
            <a:endParaRPr lang="en-US" altLang="zh-CN">
              <a:sym typeface="+mn-ea"/>
            </a:endParaRPr>
          </a:p>
        </p:txBody>
      </p:sp>
      <p:sp>
        <p:nvSpPr>
          <p:cNvPr id="3" name="内容占位符 2"/>
          <p:cNvSpPr>
            <a:spLocks noGrp="1"/>
          </p:cNvSpPr>
          <p:nvPr>
            <p:ph idx="1"/>
          </p:nvPr>
        </p:nvSpPr>
        <p:spPr>
          <a:xfrm>
            <a:off x="838200" y="1020095"/>
            <a:ext cx="10515600" cy="4351338"/>
          </a:xfrm>
        </p:spPr>
        <p:txBody>
          <a:bodyPr/>
          <a:lstStyle/>
          <a:p>
            <a:r>
              <a:rPr lang="zh-CN" altLang="en-US"/>
              <a:t>创建</a:t>
            </a:r>
            <a:r>
              <a:rPr lang="en-US" altLang="zh-CN"/>
              <a:t>chat.html</a:t>
            </a:r>
            <a:r>
              <a:rPr lang="zh-CN" altLang="en-US"/>
              <a:t>文件</a:t>
            </a:r>
            <a:endParaRPr lang="zh-CN" altLang="en-US"/>
          </a:p>
          <a:p>
            <a:endParaRPr lang="zh-CN" altLang="en-US"/>
          </a:p>
        </p:txBody>
      </p:sp>
      <p:pic>
        <p:nvPicPr>
          <p:cNvPr id="8" name="图片 7"/>
          <p:cNvPicPr>
            <a:picLocks noChangeAspect="1"/>
          </p:cNvPicPr>
          <p:nvPr/>
        </p:nvPicPr>
        <p:blipFill>
          <a:blip r:embed="rId1"/>
          <a:stretch>
            <a:fillRect/>
          </a:stretch>
        </p:blipFill>
        <p:spPr>
          <a:xfrm>
            <a:off x="1038860" y="1649095"/>
            <a:ext cx="6358890" cy="47117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websocket</a:t>
            </a:r>
            <a:r>
              <a:rPr lang="zh-CN" altLang="en-US">
                <a:sym typeface="+mn-ea"/>
              </a:rPr>
              <a:t>客户端搭建</a:t>
            </a:r>
            <a:r>
              <a:rPr lang="en-US" altLang="zh-CN">
                <a:sym typeface="+mn-ea"/>
              </a:rPr>
              <a:t>2</a:t>
            </a:r>
            <a:endParaRPr lang="en-US" altLang="zh-CN">
              <a:sym typeface="+mn-ea"/>
            </a:endParaRPr>
          </a:p>
        </p:txBody>
      </p:sp>
      <p:pic>
        <p:nvPicPr>
          <p:cNvPr id="5" name="图片 4"/>
          <p:cNvPicPr>
            <a:picLocks noChangeAspect="1"/>
          </p:cNvPicPr>
          <p:nvPr/>
        </p:nvPicPr>
        <p:blipFill>
          <a:blip r:embed="rId1"/>
          <a:stretch>
            <a:fillRect/>
          </a:stretch>
        </p:blipFill>
        <p:spPr>
          <a:xfrm>
            <a:off x="721995" y="1465580"/>
            <a:ext cx="7053580" cy="44583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demo3.</a:t>
            </a:r>
            <a:r>
              <a:rPr lang="zh-CN" altLang="en-US"/>
              <a:t>定时器</a:t>
            </a:r>
            <a:endParaRPr lang="zh-CN" altLang="en-US"/>
          </a:p>
        </p:txBody>
      </p:sp>
      <p:sp>
        <p:nvSpPr>
          <p:cNvPr id="3" name="内容占位符 2"/>
          <p:cNvSpPr>
            <a:spLocks noGrp="1"/>
          </p:cNvSpPr>
          <p:nvPr>
            <p:ph idx="1"/>
          </p:nvPr>
        </p:nvSpPr>
        <p:spPr>
          <a:xfrm>
            <a:off x="908685" y="967390"/>
            <a:ext cx="10515600" cy="4351338"/>
          </a:xfrm>
        </p:spPr>
        <p:txBody>
          <a:bodyPr/>
          <a:lstStyle/>
          <a:p>
            <a:r>
              <a:rPr lang="en-US" altLang="zh-CN"/>
              <a:t>swoole-1.7.14增加了tick定时器</a:t>
            </a:r>
            <a:endParaRPr lang="en-US" altLang="zh-CN"/>
          </a:p>
          <a:p>
            <a:pPr lvl="1"/>
            <a:r>
              <a:rPr lang="zh-CN" altLang="zh-CN"/>
              <a:t>循环触发</a:t>
            </a:r>
            <a:endParaRPr lang="zh-CN" altLang="zh-CN"/>
          </a:p>
          <a:p>
            <a:pPr lvl="2"/>
            <a:r>
              <a:rPr lang="en-US" altLang="zh-CN"/>
              <a:t>int swoole_timer_tick($time,$callback);</a:t>
            </a:r>
            <a:endParaRPr lang="en-US" altLang="zh-CN"/>
          </a:p>
          <a:p>
            <a:pPr lvl="2"/>
            <a:r>
              <a:rPr lang="zh-CN" altLang="zh-CN"/>
              <a:t>清除定时器</a:t>
            </a:r>
            <a:endParaRPr lang="zh-CN" altLang="zh-CN"/>
          </a:p>
          <a:p>
            <a:pPr lvl="3"/>
            <a:r>
              <a:rPr lang="en-US" altLang="zh-CN" sz="1800"/>
              <a:t>bool swoole_timer_clear($timer_id)</a:t>
            </a:r>
            <a:endParaRPr lang="en-US" altLang="zh-CN" sz="1800"/>
          </a:p>
          <a:p>
            <a:pPr lvl="1"/>
            <a:r>
              <a:rPr lang="zh-CN" altLang="zh-CN"/>
              <a:t>单次触发</a:t>
            </a:r>
            <a:endParaRPr lang="zh-CN" altLang="zh-CN"/>
          </a:p>
          <a:p>
            <a:pPr lvl="2"/>
            <a:r>
              <a:rPr lang="en-US" altLang="zh-CN">
                <a:sym typeface="+mn-ea"/>
              </a:rPr>
              <a:t>int swoole_timer_after($time,$callback);</a:t>
            </a:r>
            <a:r>
              <a:rPr lang="en-US" altLang="zh-CN"/>
              <a:t> </a:t>
            </a:r>
            <a:endParaRPr lang="en-US" altLang="zh-CN"/>
          </a:p>
        </p:txBody>
      </p:sp>
      <p:sp>
        <p:nvSpPr>
          <p:cNvPr id="7" name="文本框 6"/>
          <p:cNvSpPr txBox="1"/>
          <p:nvPr/>
        </p:nvSpPr>
        <p:spPr>
          <a:xfrm>
            <a:off x="1509395" y="3729355"/>
            <a:ext cx="7903845" cy="23069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a:t>swoole_timer_tick(1000, function(){</a:t>
            </a:r>
            <a:endParaRPr lang="zh-CN" altLang="en-US"/>
          </a:p>
          <a:p>
            <a:r>
              <a:rPr lang="zh-CN" altLang="en-US"/>
              <a:t>    echo "</a:t>
            </a:r>
            <a:r>
              <a:rPr lang="zh-CN" altLang="en-US">
                <a:sym typeface="+mn-ea"/>
              </a:rPr>
              <a:t>swoole_timer_tick</a:t>
            </a:r>
            <a:r>
              <a:rPr lang="zh-CN" altLang="en-US"/>
              <a:t>\n";</a:t>
            </a:r>
            <a:endParaRPr lang="zh-CN" altLang="en-US"/>
          </a:p>
          <a:p>
            <a:r>
              <a:rPr lang="zh-CN" altLang="en-US"/>
              <a:t>});</a:t>
            </a:r>
            <a:endParaRPr lang="zh-CN" altLang="en-US"/>
          </a:p>
          <a:p>
            <a:endParaRPr lang="zh-CN" altLang="en-US"/>
          </a:p>
          <a:p>
            <a:r>
              <a:rPr lang="zh-CN" altLang="en-US">
                <a:sym typeface="+mn-ea"/>
              </a:rPr>
              <a:t>swoole_timer_</a:t>
            </a:r>
            <a:r>
              <a:rPr lang="en-US" altLang="zh-CN">
                <a:sym typeface="+mn-ea"/>
              </a:rPr>
              <a:t>after</a:t>
            </a:r>
            <a:r>
              <a:rPr lang="zh-CN" altLang="en-US">
                <a:sym typeface="+mn-ea"/>
              </a:rPr>
              <a:t>(</a:t>
            </a:r>
            <a:r>
              <a:rPr lang="en-US" altLang="zh-CN">
                <a:sym typeface="+mn-ea"/>
              </a:rPr>
              <a:t>3</a:t>
            </a:r>
            <a:r>
              <a:rPr lang="zh-CN" altLang="en-US">
                <a:sym typeface="+mn-ea"/>
              </a:rPr>
              <a:t>000, function(){</a:t>
            </a:r>
            <a:endParaRPr lang="zh-CN" altLang="en-US"/>
          </a:p>
          <a:p>
            <a:r>
              <a:rPr lang="zh-CN" altLang="en-US">
                <a:sym typeface="+mn-ea"/>
              </a:rPr>
              <a:t>    echo "swoole_timer_</a:t>
            </a:r>
            <a:r>
              <a:rPr lang="en-US" altLang="zh-CN">
                <a:sym typeface="+mn-ea"/>
              </a:rPr>
              <a:t>after</a:t>
            </a:r>
            <a:r>
              <a:rPr lang="zh-CN" altLang="en-US">
                <a:sym typeface="+mn-ea"/>
              </a:rPr>
              <a:t>\n";</a:t>
            </a:r>
            <a:endParaRPr lang="zh-CN" altLang="en-US"/>
          </a:p>
          <a:p>
            <a:r>
              <a:rPr lang="zh-CN" altLang="en-US">
                <a:sym typeface="+mn-ea"/>
              </a:rPr>
              <a:t>});</a:t>
            </a:r>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endParaRPr lang="zh-CN" altLang="en-US"/>
          </a:p>
        </p:txBody>
      </p:sp>
      <p:sp>
        <p:nvSpPr>
          <p:cNvPr id="3" name="内容占位符 2"/>
          <p:cNvSpPr>
            <a:spLocks noGrp="1"/>
          </p:cNvSpPr>
          <p:nvPr>
            <p:ph idx="1"/>
          </p:nvPr>
        </p:nvSpPr>
        <p:spPr>
          <a:xfrm>
            <a:off x="838200" y="1253140"/>
            <a:ext cx="10515600" cy="4351338"/>
          </a:xfrm>
        </p:spPr>
        <p:txBody>
          <a:bodyPr/>
          <a:lstStyle/>
          <a:p>
            <a:pPr>
              <a:lnSpc>
                <a:spcPct val="150000"/>
              </a:lnSpc>
            </a:pPr>
            <a:r>
              <a:rPr lang="zh-CN" altLang="en-US" sz="2800">
                <a:sym typeface="+mn-ea"/>
              </a:rPr>
              <a:t>传统模式的 Web 系统是以客户端发出请求、服务器端响应的方式工作。这种方式并不能满足很多现实应用的需求，比如：</a:t>
            </a:r>
            <a:endParaRPr lang="zh-CN" altLang="en-US" sz="2800"/>
          </a:p>
          <a:p>
            <a:pPr lvl="1">
              <a:lnSpc>
                <a:spcPct val="150000"/>
              </a:lnSpc>
            </a:pPr>
            <a:r>
              <a:rPr lang="zh-CN" altLang="en-US" sz="2800">
                <a:sym typeface="+mn-ea"/>
              </a:rPr>
              <a:t>监控系统：后台硬件热插拔、LED、温度、电压发生变化；</a:t>
            </a:r>
            <a:endParaRPr lang="zh-CN" altLang="en-US" sz="2800"/>
          </a:p>
          <a:p>
            <a:pPr lvl="1">
              <a:lnSpc>
                <a:spcPct val="150000"/>
              </a:lnSpc>
            </a:pPr>
            <a:r>
              <a:rPr lang="zh-CN" altLang="en-US" sz="2800">
                <a:sym typeface="+mn-ea"/>
              </a:rPr>
              <a:t>即时通信系统：其它用户登录、发送信息；</a:t>
            </a:r>
            <a:endParaRPr lang="zh-CN" altLang="en-US" sz="2800"/>
          </a:p>
          <a:p>
            <a:pPr lvl="1">
              <a:lnSpc>
                <a:spcPct val="150000"/>
              </a:lnSpc>
            </a:pPr>
            <a:r>
              <a:rPr lang="zh-CN" altLang="en-US" sz="2800">
                <a:sym typeface="+mn-ea"/>
              </a:rPr>
              <a:t>即时报价系统：后台数据库内容发生变</a:t>
            </a:r>
            <a:r>
              <a:rPr lang="zh-CN" altLang="en-US" sz="2800" smtClean="0">
                <a:sym typeface="+mn-ea"/>
              </a:rPr>
              <a:t>化  </a:t>
            </a:r>
            <a:r>
              <a:rPr lang="en-US" altLang="zh-CN" sz="2800" smtClean="0">
                <a:sym typeface="+mn-ea"/>
              </a:rPr>
              <a:t>;</a:t>
            </a:r>
            <a:endParaRPr lang="zh-CN" altLang="en-US" sz="2800"/>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解决方案</a:t>
            </a:r>
            <a:endParaRPr lang="zh-CN" altLang="en-US"/>
          </a:p>
        </p:txBody>
      </p:sp>
      <p:sp>
        <p:nvSpPr>
          <p:cNvPr id="3" name="内容占位符 2"/>
          <p:cNvSpPr>
            <a:spLocks noGrp="1"/>
          </p:cNvSpPr>
          <p:nvPr>
            <p:ph idx="1"/>
          </p:nvPr>
        </p:nvSpPr>
        <p:spPr/>
        <p:txBody>
          <a:bodyPr/>
          <a:lstStyle/>
          <a:p>
            <a:r>
              <a:rPr lang="zh-CN" altLang="en-US" b="1">
                <a:solidFill>
                  <a:srgbClr val="FF0000"/>
                </a:solidFill>
              </a:rPr>
              <a:t>轮循</a:t>
            </a:r>
            <a:endParaRPr lang="zh-CN" altLang="en-US" b="1">
              <a:solidFill>
                <a:srgbClr val="FF0000"/>
              </a:solidFill>
            </a:endParaRPr>
          </a:p>
          <a:p>
            <a:r>
              <a:rPr lang="zh-CN" altLang="en-US"/>
              <a:t>长连接</a:t>
            </a:r>
            <a:endParaRPr lang="zh-CN" altLang="en-US"/>
          </a:p>
          <a:p>
            <a:r>
              <a:rPr lang="en-US" altLang="zh-CN"/>
              <a:t>comet</a:t>
            </a:r>
            <a:r>
              <a:rPr lang="zh-CN" altLang="en-US"/>
              <a:t>：基于 HTTP 长连接的“服务器推”技术</a:t>
            </a:r>
            <a:endParaRPr lang="zh-CN" altLang="en-US"/>
          </a:p>
          <a:p>
            <a:r>
              <a:rPr lang="en-US" altLang="zh-CN" b="1" smtClean="0">
                <a:solidFill>
                  <a:srgbClr val="FF0000"/>
                </a:solidFill>
              </a:rPr>
              <a:t>webSoket</a:t>
            </a:r>
            <a:endParaRPr lang="en-US" altLang="zh-CN" b="1">
              <a:solidFill>
                <a:srgbClr val="FF0000"/>
              </a:solidFill>
            </a:endParaRPr>
          </a:p>
          <a:p>
            <a:r>
              <a:rPr lang="en-US" altLang="zh-CN" smtClean="0"/>
              <a:t>crond</a:t>
            </a:r>
            <a:r>
              <a:rPr lang="zh-CN" altLang="en-US" smtClean="0"/>
              <a:t>计</a:t>
            </a:r>
            <a:r>
              <a:rPr lang="zh-CN" altLang="en-US"/>
              <a:t>划任</a:t>
            </a:r>
            <a:r>
              <a:rPr lang="zh-CN" altLang="en-US" smtClean="0"/>
              <a:t>务</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轮循</a:t>
            </a:r>
            <a:endParaRPr lang="zh-CN" altLang="en-US"/>
          </a:p>
        </p:txBody>
      </p:sp>
      <p:sp>
        <p:nvSpPr>
          <p:cNvPr id="3" name="内容占位符 2"/>
          <p:cNvSpPr>
            <a:spLocks noGrp="1"/>
          </p:cNvSpPr>
          <p:nvPr>
            <p:ph idx="1"/>
          </p:nvPr>
        </p:nvSpPr>
        <p:spPr/>
        <p:txBody>
          <a:bodyPr/>
          <a:lstStyle/>
          <a:p>
            <a:r>
              <a:rPr lang="zh-CN" altLang="en-US"/>
              <a:t>轮询：客户端定时向服务器发送Ajax请求，服务器接到请求后马上返回响应信息并关闭连接。 </a:t>
            </a:r>
            <a:endParaRPr lang="zh-CN" altLang="en-US"/>
          </a:p>
          <a:p>
            <a:r>
              <a:rPr lang="zh-CN" altLang="en-US"/>
              <a:t>优点：后端程序编写比较容易。 </a:t>
            </a:r>
            <a:endParaRPr lang="zh-CN" altLang="en-US"/>
          </a:p>
          <a:p>
            <a:r>
              <a:rPr lang="zh-CN" altLang="en-US"/>
              <a:t>缺点：请求中有大半是无用，浪费带宽和服务器资源。 </a:t>
            </a:r>
            <a:endParaRPr lang="zh-CN" altLang="en-US"/>
          </a:p>
          <a:p>
            <a:r>
              <a:rPr lang="zh-CN" altLang="en-US"/>
              <a:t>实例：小型秒杀系统</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Demo	</a:t>
            </a:r>
            <a:endParaRPr lang="en-US" altLang="zh-CN"/>
          </a:p>
        </p:txBody>
      </p:sp>
      <p:sp>
        <p:nvSpPr>
          <p:cNvPr id="3" name="内容占位符 2"/>
          <p:cNvSpPr>
            <a:spLocks noGrp="1"/>
          </p:cNvSpPr>
          <p:nvPr>
            <p:ph idx="1"/>
          </p:nvPr>
        </p:nvSpPr>
        <p:spPr/>
        <p:txBody>
          <a:bodyPr/>
          <a:lstStyle/>
          <a:p>
            <a:r>
              <a:rPr lang="zh-CN" altLang="en-US" smtClean="0"/>
              <a:t>限时抢购</a:t>
            </a:r>
            <a:endParaRPr lang="zh-CN" altLang="en-US" smtClean="0"/>
          </a:p>
          <a:p>
            <a:pPr lvl="1"/>
            <a:r>
              <a:rPr lang="zh-CN" altLang="en-US" smtClean="0"/>
              <a:t>抢购倒</a:t>
            </a:r>
            <a:r>
              <a:rPr lang="zh-CN" altLang="en-US"/>
              <a:t>计时</a:t>
            </a:r>
            <a:endParaRPr lang="zh-CN" altLang="en-US"/>
          </a:p>
          <a:p>
            <a:pPr lvl="1"/>
            <a:r>
              <a:rPr lang="zh-CN" altLang="en-US" smtClean="0"/>
              <a:t>抢购开</a:t>
            </a:r>
            <a:r>
              <a:rPr lang="zh-CN" altLang="en-US"/>
              <a:t>始时价格自动改</a:t>
            </a:r>
            <a:r>
              <a:rPr lang="zh-CN" altLang="en-US" smtClean="0"/>
              <a:t>为抢购价</a:t>
            </a:r>
            <a:r>
              <a:rPr lang="zh-CN" altLang="en-US"/>
              <a:t>格</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webSocket</a:t>
            </a:r>
            <a:endParaRPr lang="en-US" altLang="zh-CN"/>
          </a:p>
        </p:txBody>
      </p:sp>
      <p:sp>
        <p:nvSpPr>
          <p:cNvPr id="3" name="内容占位符 2"/>
          <p:cNvSpPr>
            <a:spLocks noGrp="1"/>
          </p:cNvSpPr>
          <p:nvPr>
            <p:ph idx="1"/>
          </p:nvPr>
        </p:nvSpPr>
        <p:spPr>
          <a:xfrm>
            <a:off x="677441" y="973455"/>
            <a:ext cx="7308850" cy="5391785"/>
          </a:xfrm>
        </p:spPr>
        <p:txBody>
          <a:bodyPr>
            <a:normAutofit fontScale="57500" lnSpcReduction="20000"/>
          </a:bodyPr>
          <a:lstStyle/>
          <a:p>
            <a:pPr>
              <a:lnSpc>
                <a:spcPct val="160000"/>
              </a:lnSpc>
            </a:pPr>
            <a:r>
              <a:rPr lang="en-US" altLang="zh-CN" sz="3200" dirty="0">
                <a:solidFill>
                  <a:schemeClr val="tx1">
                    <a:lumMod val="95000"/>
                    <a:lumOff val="5000"/>
                  </a:schemeClr>
                </a:solidFill>
                <a:sym typeface="宋体" panose="02010600030101010101" pitchFamily="2" charset="-122"/>
              </a:rPr>
              <a:t>HTML5 </a:t>
            </a:r>
            <a:r>
              <a:rPr lang="en-US" altLang="zh-CN" sz="3200" dirty="0" err="1">
                <a:solidFill>
                  <a:schemeClr val="tx1">
                    <a:lumMod val="95000"/>
                    <a:lumOff val="5000"/>
                  </a:schemeClr>
                </a:solidFill>
                <a:sym typeface="宋体" panose="02010600030101010101" pitchFamily="2" charset="-122"/>
              </a:rPr>
              <a:t>WebSocket</a:t>
            </a:r>
            <a:r>
              <a:rPr lang="zh-CN" altLang="en-US" sz="3200" dirty="0">
                <a:solidFill>
                  <a:schemeClr val="tx1">
                    <a:lumMod val="95000"/>
                    <a:lumOff val="5000"/>
                  </a:schemeClr>
                </a:solidFill>
                <a:sym typeface="宋体" panose="02010600030101010101" pitchFamily="2" charset="-122"/>
              </a:rPr>
              <a:t>的出现取代了轮询</a:t>
            </a:r>
            <a:r>
              <a:rPr lang="en-US" altLang="zh-CN" sz="3200" dirty="0">
                <a:solidFill>
                  <a:schemeClr val="tx1">
                    <a:lumMod val="95000"/>
                    <a:lumOff val="5000"/>
                  </a:schemeClr>
                </a:solidFill>
                <a:sym typeface="宋体" panose="02010600030101010101" pitchFamily="2" charset="-122"/>
              </a:rPr>
              <a:t>(Polling)</a:t>
            </a:r>
            <a:r>
              <a:rPr lang="zh-CN" altLang="en-US" sz="3200" dirty="0">
                <a:solidFill>
                  <a:schemeClr val="tx1">
                    <a:lumMod val="95000"/>
                    <a:lumOff val="5000"/>
                  </a:schemeClr>
                </a:solidFill>
                <a:sym typeface="宋体" panose="02010600030101010101" pitchFamily="2" charset="-122"/>
              </a:rPr>
              <a:t>和 </a:t>
            </a:r>
            <a:r>
              <a:rPr lang="en-US" altLang="zh-CN" sz="3200" dirty="0">
                <a:solidFill>
                  <a:schemeClr val="tx1">
                    <a:lumMod val="95000"/>
                    <a:lumOff val="5000"/>
                  </a:schemeClr>
                </a:solidFill>
                <a:sym typeface="宋体" panose="02010600030101010101" pitchFamily="2" charset="-122"/>
              </a:rPr>
              <a:t>Comet </a:t>
            </a:r>
            <a:r>
              <a:rPr lang="zh-CN" altLang="en-US" sz="3200" dirty="0">
                <a:solidFill>
                  <a:schemeClr val="tx1">
                    <a:lumMod val="95000"/>
                    <a:lumOff val="5000"/>
                  </a:schemeClr>
                </a:solidFill>
                <a:sym typeface="宋体" panose="02010600030101010101" pitchFamily="2" charset="-122"/>
              </a:rPr>
              <a:t>技术。使客户端浏览器具备像 </a:t>
            </a:r>
            <a:r>
              <a:rPr lang="en-US" altLang="zh-CN" sz="3200" dirty="0">
                <a:solidFill>
                  <a:schemeClr val="tx1">
                    <a:lumMod val="95000"/>
                    <a:lumOff val="5000"/>
                  </a:schemeClr>
                </a:solidFill>
                <a:sym typeface="宋体" panose="02010600030101010101" pitchFamily="2" charset="-122"/>
              </a:rPr>
              <a:t>C/S </a:t>
            </a:r>
            <a:r>
              <a:rPr lang="zh-CN" altLang="en-US" sz="3200" dirty="0">
                <a:solidFill>
                  <a:schemeClr val="tx1">
                    <a:lumMod val="95000"/>
                    <a:lumOff val="5000"/>
                  </a:schemeClr>
                </a:solidFill>
                <a:sym typeface="宋体" panose="02010600030101010101" pitchFamily="2" charset="-122"/>
              </a:rPr>
              <a:t>架构下桌面系统的实时通讯能力。</a:t>
            </a:r>
            <a:endParaRPr lang="zh-CN" altLang="en-US" sz="3200" dirty="0">
              <a:solidFill>
                <a:schemeClr val="tx1">
                  <a:lumMod val="95000"/>
                  <a:lumOff val="5000"/>
                </a:schemeClr>
              </a:solidFill>
              <a:sym typeface="宋体" panose="02010600030101010101" pitchFamily="2" charset="-122"/>
            </a:endParaRPr>
          </a:p>
          <a:p>
            <a:pPr>
              <a:lnSpc>
                <a:spcPct val="160000"/>
              </a:lnSpc>
            </a:pPr>
            <a:r>
              <a:rPr lang="zh-CN" altLang="en-US" sz="3200" dirty="0">
                <a:solidFill>
                  <a:schemeClr val="tx1">
                    <a:lumMod val="95000"/>
                    <a:lumOff val="5000"/>
                  </a:schemeClr>
                </a:solidFill>
                <a:sym typeface="宋体" panose="02010600030101010101" pitchFamily="2" charset="-122"/>
              </a:rPr>
              <a:t>浏览器通过 </a:t>
            </a:r>
            <a:r>
              <a:rPr lang="en-US" altLang="zh-CN" sz="3200" dirty="0">
                <a:solidFill>
                  <a:schemeClr val="tx1">
                    <a:lumMod val="95000"/>
                    <a:lumOff val="5000"/>
                  </a:schemeClr>
                </a:solidFill>
                <a:sym typeface="宋体" panose="02010600030101010101" pitchFamily="2" charset="-122"/>
              </a:rPr>
              <a:t>JavaScript </a:t>
            </a:r>
            <a:r>
              <a:rPr lang="zh-CN" altLang="en-US" sz="3200" dirty="0">
                <a:solidFill>
                  <a:schemeClr val="tx1">
                    <a:lumMod val="95000"/>
                    <a:lumOff val="5000"/>
                  </a:schemeClr>
                </a:solidFill>
                <a:sym typeface="宋体" panose="02010600030101010101" pitchFamily="2" charset="-122"/>
              </a:rPr>
              <a:t>向服务器发出建立 </a:t>
            </a:r>
            <a:r>
              <a:rPr lang="en-US" altLang="zh-CN" sz="3200" dirty="0" err="1">
                <a:solidFill>
                  <a:schemeClr val="tx1">
                    <a:lumMod val="95000"/>
                    <a:lumOff val="5000"/>
                  </a:schemeClr>
                </a:solidFill>
                <a:sym typeface="宋体" panose="02010600030101010101" pitchFamily="2" charset="-122"/>
              </a:rPr>
              <a:t>WebSocket</a:t>
            </a:r>
            <a:r>
              <a:rPr lang="en-US" altLang="zh-CN" sz="3200" dirty="0">
                <a:solidFill>
                  <a:schemeClr val="tx1">
                    <a:lumMod val="95000"/>
                    <a:lumOff val="5000"/>
                  </a:schemeClr>
                </a:solidFill>
                <a:sym typeface="宋体" panose="02010600030101010101" pitchFamily="2" charset="-122"/>
              </a:rPr>
              <a:t> </a:t>
            </a:r>
            <a:r>
              <a:rPr lang="zh-CN" altLang="en-US" sz="3200" dirty="0">
                <a:solidFill>
                  <a:schemeClr val="tx1">
                    <a:lumMod val="95000"/>
                    <a:lumOff val="5000"/>
                  </a:schemeClr>
                </a:solidFill>
                <a:sym typeface="宋体" panose="02010600030101010101" pitchFamily="2" charset="-122"/>
              </a:rPr>
              <a:t>连接的请求，连接建立以后，客户端和服务器端就可以通过 </a:t>
            </a:r>
            <a:r>
              <a:rPr lang="en-US" altLang="zh-CN" sz="3200" dirty="0" smtClean="0">
                <a:solidFill>
                  <a:schemeClr val="tx1">
                    <a:lumMod val="95000"/>
                    <a:lumOff val="5000"/>
                  </a:schemeClr>
                </a:solidFill>
                <a:sym typeface="宋体" panose="02010600030101010101" pitchFamily="2" charset="-122"/>
              </a:rPr>
              <a:t>TCP</a:t>
            </a:r>
            <a:r>
              <a:rPr lang="zh-CN" altLang="en-US" sz="3200" dirty="0" smtClean="0">
                <a:solidFill>
                  <a:schemeClr val="tx1">
                    <a:lumMod val="95000"/>
                    <a:lumOff val="5000"/>
                  </a:schemeClr>
                </a:solidFill>
                <a:sym typeface="宋体" panose="02010600030101010101" pitchFamily="2" charset="-122"/>
              </a:rPr>
              <a:t>（</a:t>
            </a:r>
            <a:r>
              <a:rPr lang="en-US" altLang="zh-CN" sz="3200" dirty="0">
                <a:solidFill>
                  <a:schemeClr val="tx1">
                    <a:lumMod val="95000"/>
                    <a:lumOff val="5000"/>
                  </a:schemeClr>
                </a:solidFill>
                <a:sym typeface="宋体" panose="02010600030101010101" pitchFamily="2" charset="-122"/>
              </a:rPr>
              <a:t>Transmission Control Protocol </a:t>
            </a:r>
            <a:r>
              <a:rPr lang="zh-CN" altLang="en-US" sz="3200" dirty="0">
                <a:solidFill>
                  <a:schemeClr val="tx1">
                    <a:lumMod val="95000"/>
                    <a:lumOff val="5000"/>
                  </a:schemeClr>
                </a:solidFill>
                <a:sym typeface="宋体" panose="02010600030101010101" pitchFamily="2" charset="-122"/>
              </a:rPr>
              <a:t>传输控制协议）</a:t>
            </a:r>
            <a:r>
              <a:rPr lang="en-US" altLang="zh-CN" sz="3200" dirty="0" smtClean="0">
                <a:solidFill>
                  <a:schemeClr val="tx1">
                    <a:lumMod val="95000"/>
                    <a:lumOff val="5000"/>
                  </a:schemeClr>
                </a:solidFill>
                <a:sym typeface="宋体" panose="02010600030101010101" pitchFamily="2" charset="-122"/>
              </a:rPr>
              <a:t> </a:t>
            </a:r>
            <a:r>
              <a:rPr lang="zh-CN" altLang="en-US" sz="3200" dirty="0">
                <a:solidFill>
                  <a:schemeClr val="tx1">
                    <a:lumMod val="95000"/>
                    <a:lumOff val="5000"/>
                  </a:schemeClr>
                </a:solidFill>
                <a:sym typeface="宋体" panose="02010600030101010101" pitchFamily="2" charset="-122"/>
              </a:rPr>
              <a:t>连接直接交换数据。</a:t>
            </a:r>
            <a:endParaRPr lang="zh-CN" altLang="en-US" sz="3200" dirty="0">
              <a:solidFill>
                <a:schemeClr val="tx1">
                  <a:lumMod val="95000"/>
                  <a:lumOff val="5000"/>
                </a:schemeClr>
              </a:solidFill>
              <a:sym typeface="宋体" panose="02010600030101010101" pitchFamily="2" charset="-122"/>
            </a:endParaRPr>
          </a:p>
          <a:p>
            <a:pPr>
              <a:lnSpc>
                <a:spcPct val="160000"/>
              </a:lnSpc>
            </a:pPr>
            <a:r>
              <a:rPr lang="en-US" altLang="zh-CN" sz="3200" dirty="0" err="1">
                <a:solidFill>
                  <a:schemeClr val="tx1">
                    <a:lumMod val="95000"/>
                    <a:lumOff val="5000"/>
                  </a:schemeClr>
                </a:solidFill>
                <a:sym typeface="宋体" panose="02010600030101010101" pitchFamily="2" charset="-122"/>
              </a:rPr>
              <a:t>WebSocket</a:t>
            </a:r>
            <a:r>
              <a:rPr lang="en-US" altLang="zh-CN" sz="3200" dirty="0">
                <a:solidFill>
                  <a:schemeClr val="tx1">
                    <a:lumMod val="95000"/>
                    <a:lumOff val="5000"/>
                  </a:schemeClr>
                </a:solidFill>
                <a:sym typeface="宋体" panose="02010600030101010101" pitchFamily="2" charset="-122"/>
              </a:rPr>
              <a:t> </a:t>
            </a:r>
            <a:r>
              <a:rPr lang="zh-CN" altLang="en-US" sz="3200" dirty="0">
                <a:solidFill>
                  <a:schemeClr val="tx1">
                    <a:lumMod val="95000"/>
                    <a:lumOff val="5000"/>
                  </a:schemeClr>
                </a:solidFill>
                <a:sym typeface="宋体" panose="02010600030101010101" pitchFamily="2" charset="-122"/>
              </a:rPr>
              <a:t>连接本质上就是一个端到端的连接，所以在数据传输的稳定性和数据传输量的大小方面，和轮询 </a:t>
            </a:r>
            <a:r>
              <a:rPr lang="en-US" altLang="zh-CN" sz="3200" dirty="0">
                <a:solidFill>
                  <a:schemeClr val="tx1">
                    <a:lumMod val="95000"/>
                    <a:lumOff val="5000"/>
                  </a:schemeClr>
                </a:solidFill>
                <a:sym typeface="宋体" panose="02010600030101010101" pitchFamily="2" charset="-122"/>
              </a:rPr>
              <a:t>(Polling) </a:t>
            </a:r>
            <a:r>
              <a:rPr lang="zh-CN" altLang="en-US" sz="3200" dirty="0">
                <a:solidFill>
                  <a:schemeClr val="tx1">
                    <a:lumMod val="95000"/>
                    <a:lumOff val="5000"/>
                  </a:schemeClr>
                </a:solidFill>
                <a:sym typeface="宋体" panose="02010600030101010101" pitchFamily="2" charset="-122"/>
              </a:rPr>
              <a:t>以及 </a:t>
            </a:r>
            <a:r>
              <a:rPr lang="en-US" altLang="zh-CN" sz="3200" dirty="0">
                <a:solidFill>
                  <a:schemeClr val="tx1">
                    <a:lumMod val="95000"/>
                    <a:lumOff val="5000"/>
                  </a:schemeClr>
                </a:solidFill>
                <a:sym typeface="宋体" panose="02010600030101010101" pitchFamily="2" charset="-122"/>
              </a:rPr>
              <a:t>Comet </a:t>
            </a:r>
            <a:r>
              <a:rPr lang="zh-CN" altLang="en-US" sz="3200" dirty="0">
                <a:solidFill>
                  <a:schemeClr val="tx1">
                    <a:lumMod val="95000"/>
                    <a:lumOff val="5000"/>
                  </a:schemeClr>
                </a:solidFill>
                <a:sym typeface="宋体" panose="02010600030101010101" pitchFamily="2" charset="-122"/>
              </a:rPr>
              <a:t>技术比较，具有很大的性能优势</a:t>
            </a:r>
            <a:r>
              <a:rPr lang="zh-CN" altLang="en-US" sz="3200" dirty="0" smtClean="0">
                <a:solidFill>
                  <a:schemeClr val="tx1">
                    <a:lumMod val="95000"/>
                    <a:lumOff val="5000"/>
                  </a:schemeClr>
                </a:solidFill>
                <a:sym typeface="宋体" panose="02010600030101010101" pitchFamily="2" charset="-122"/>
              </a:rPr>
              <a:t>。</a:t>
            </a:r>
            <a:endParaRPr lang="zh-CN" altLang="en-US" sz="3200" dirty="0" smtClean="0">
              <a:solidFill>
                <a:schemeClr val="tx1">
                  <a:lumMod val="95000"/>
                  <a:lumOff val="5000"/>
                </a:schemeClr>
              </a:solidFill>
              <a:sym typeface="宋体" panose="02010600030101010101" pitchFamily="2" charset="-122"/>
            </a:endParaRPr>
          </a:p>
          <a:p>
            <a:pPr>
              <a:lnSpc>
                <a:spcPct val="160000"/>
              </a:lnSpc>
            </a:pPr>
            <a:r>
              <a:rPr lang="en-US" altLang="zh-CN" sz="3200" dirty="0" err="1" smtClean="0">
                <a:solidFill>
                  <a:schemeClr val="tx1">
                    <a:lumMod val="95000"/>
                    <a:lumOff val="5000"/>
                  </a:schemeClr>
                </a:solidFill>
                <a:sym typeface="宋体" panose="02010600030101010101" pitchFamily="2" charset="-122"/>
              </a:rPr>
              <a:t>WebSocket</a:t>
            </a:r>
            <a:r>
              <a:rPr lang="en-US" altLang="zh-CN" sz="3200" dirty="0" smtClean="0">
                <a:solidFill>
                  <a:schemeClr val="tx1">
                    <a:lumMod val="95000"/>
                    <a:lumOff val="5000"/>
                  </a:schemeClr>
                </a:solidFill>
                <a:sym typeface="宋体" panose="02010600030101010101" pitchFamily="2" charset="-122"/>
              </a:rPr>
              <a:t> </a:t>
            </a:r>
            <a:r>
              <a:rPr lang="zh-CN" altLang="en-US" sz="3200" dirty="0">
                <a:solidFill>
                  <a:schemeClr val="tx1">
                    <a:lumMod val="95000"/>
                    <a:lumOff val="5000"/>
                  </a:schemeClr>
                </a:solidFill>
                <a:sym typeface="宋体" panose="02010600030101010101" pitchFamily="2" charset="-122"/>
              </a:rPr>
              <a:t>协议在</a:t>
            </a:r>
            <a:r>
              <a:rPr lang="en-US" altLang="zh-CN" sz="3200" dirty="0">
                <a:solidFill>
                  <a:schemeClr val="tx1">
                    <a:lumMod val="95000"/>
                    <a:lumOff val="5000"/>
                  </a:schemeClr>
                </a:solidFill>
                <a:sym typeface="宋体" panose="02010600030101010101" pitchFamily="2" charset="-122"/>
              </a:rPr>
              <a:t>2008</a:t>
            </a:r>
            <a:r>
              <a:rPr lang="zh-CN" altLang="en-US" sz="3200" dirty="0">
                <a:solidFill>
                  <a:schemeClr val="tx1">
                    <a:lumMod val="95000"/>
                    <a:lumOff val="5000"/>
                  </a:schemeClr>
                </a:solidFill>
                <a:sym typeface="宋体" panose="02010600030101010101" pitchFamily="2" charset="-122"/>
              </a:rPr>
              <a:t>年诞生，</a:t>
            </a:r>
            <a:r>
              <a:rPr lang="en-US" altLang="zh-CN" sz="3200" dirty="0">
                <a:solidFill>
                  <a:schemeClr val="tx1">
                    <a:lumMod val="95000"/>
                    <a:lumOff val="5000"/>
                  </a:schemeClr>
                </a:solidFill>
                <a:sym typeface="宋体" panose="02010600030101010101" pitchFamily="2" charset="-122"/>
              </a:rPr>
              <a:t>2011</a:t>
            </a:r>
            <a:r>
              <a:rPr lang="zh-CN" altLang="en-US" sz="3200" dirty="0">
                <a:solidFill>
                  <a:schemeClr val="tx1">
                    <a:lumMod val="95000"/>
                    <a:lumOff val="5000"/>
                  </a:schemeClr>
                </a:solidFill>
                <a:sym typeface="宋体" panose="02010600030101010101" pitchFamily="2" charset="-122"/>
              </a:rPr>
              <a:t>年成为国际标准。所有浏览器都已经支持了。最大特点就是，服务器可以主动向客户端推送信息，客户端也可以主动向服务器发送信息，是真正的双向平等对话，属于服务器推送技术的一种。</a:t>
            </a:r>
            <a:r>
              <a:rPr lang="en-US" altLang="zh-CN" dirty="0" smtClean="0">
                <a:solidFill>
                  <a:schemeClr val="tx1">
                    <a:lumMod val="95000"/>
                    <a:lumOff val="5000"/>
                  </a:schemeClr>
                </a:solidFill>
                <a:sym typeface="微软雅黑" panose="020B0503020204020204" pitchFamily="34" charset="-122"/>
              </a:rPr>
              <a:t>	</a:t>
            </a:r>
            <a:endParaRPr lang="zh-CN" altLang="en-US"/>
          </a:p>
        </p:txBody>
      </p:sp>
      <p:pic>
        <p:nvPicPr>
          <p:cNvPr id="6" name="图片 5"/>
          <p:cNvPicPr>
            <a:picLocks noChangeAspect="1"/>
          </p:cNvPicPr>
          <p:nvPr/>
        </p:nvPicPr>
        <p:blipFill>
          <a:blip r:embed="rId1"/>
          <a:stretch>
            <a:fillRect/>
          </a:stretch>
        </p:blipFill>
        <p:spPr>
          <a:xfrm>
            <a:off x="8372184" y="2022000"/>
            <a:ext cx="3478984" cy="31456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webSocket</a:t>
            </a:r>
            <a:r>
              <a:rPr lang="zh-CN" altLang="en-US"/>
              <a:t>工作原理</a:t>
            </a:r>
            <a:endParaRPr lang="zh-CN" altLang="en-US"/>
          </a:p>
        </p:txBody>
      </p:sp>
      <p:sp>
        <p:nvSpPr>
          <p:cNvPr id="3" name="内容占位符 2"/>
          <p:cNvSpPr>
            <a:spLocks noGrp="1"/>
          </p:cNvSpPr>
          <p:nvPr>
            <p:ph idx="1"/>
          </p:nvPr>
        </p:nvSpPr>
        <p:spPr/>
        <p:txBody>
          <a:bodyPr/>
          <a:lstStyle/>
          <a:p>
            <a:endParaRPr lang="zh-CN" altLang="en-US"/>
          </a:p>
        </p:txBody>
      </p:sp>
      <p:sp>
        <p:nvSpPr>
          <p:cNvPr id="7" name="TextBox 6"/>
          <p:cNvSpPr txBox="1"/>
          <p:nvPr/>
        </p:nvSpPr>
        <p:spPr>
          <a:xfrm>
            <a:off x="522605" y="1343025"/>
            <a:ext cx="10871200" cy="3776345"/>
          </a:xfrm>
          <a:prstGeom prst="rect">
            <a:avLst/>
          </a:prstGeom>
        </p:spPr>
        <p:style>
          <a:lnRef idx="0">
            <a:scrgbClr r="0" g="0" b="0"/>
          </a:lnRef>
          <a:fillRef idx="1001">
            <a:schemeClr val="lt1"/>
          </a:fillRef>
          <a:effectRef idx="0">
            <a:scrgbClr r="0" g="0" b="0"/>
          </a:effectRef>
          <a:fontRef idx="major"/>
        </p:style>
        <p:txBody>
          <a:bodyPr wrap="square">
            <a:spAutoFit/>
          </a:bodyPr>
          <a:lstStyle/>
          <a:p>
            <a:pPr marL="457200" indent="-457200" defTabSz="1218565" fontAlgn="base">
              <a:lnSpc>
                <a:spcPct val="160000"/>
              </a:lnSpc>
              <a:spcBef>
                <a:spcPct val="0"/>
              </a:spcBef>
              <a:spcAft>
                <a:spcPct val="0"/>
              </a:spcAft>
              <a:buClr>
                <a:srgbClr val="00B0F0"/>
              </a:buClr>
              <a:buFont typeface="Wingdings" panose="05000000000000000000" charset="0"/>
              <a:buChar char="v"/>
              <a:defRPr/>
            </a:pPr>
            <a:r>
              <a:rPr lang="en-US" altLang="zh-CN" sz="2135" dirty="0" err="1">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WebSocket</a:t>
            </a:r>
            <a:r>
              <a:rPr lang="en-US" altLang="zh-CN"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协议本质上是一个基于 </a:t>
            </a:r>
            <a:r>
              <a:rPr lang="en-US" altLang="zh-CN"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TCP </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的协议。</a:t>
            </a:r>
            <a:endPar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457200" indent="-457200" defTabSz="1218565" fontAlgn="base">
              <a:lnSpc>
                <a:spcPct val="160000"/>
              </a:lnSpc>
              <a:spcBef>
                <a:spcPct val="0"/>
              </a:spcBef>
              <a:spcAft>
                <a:spcPct val="0"/>
              </a:spcAft>
              <a:buClr>
                <a:srgbClr val="00B0F0"/>
              </a:buClr>
              <a:buFont typeface="Wingdings" panose="05000000000000000000" charset="0"/>
              <a:buChar char="v"/>
              <a:defRPr/>
            </a:pP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为了建立一个 </a:t>
            </a:r>
            <a:r>
              <a:rPr lang="en-US" altLang="zh-CN" sz="2135" dirty="0" err="1">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WebSocket</a:t>
            </a:r>
            <a:r>
              <a:rPr lang="en-US" altLang="zh-CN"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连接，客户端浏览器首先要向服务器发起一个 </a:t>
            </a:r>
            <a:r>
              <a:rPr lang="en-US" altLang="zh-CN"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HTTP </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请求，这个请求和通常的 </a:t>
            </a:r>
            <a:r>
              <a:rPr lang="en-US" altLang="zh-CN"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HTTP </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请求不同，包含了一些附加头信息，其中附加头信息”</a:t>
            </a:r>
            <a:r>
              <a:rPr lang="en-US" altLang="zh-CN"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Upgrade: </a:t>
            </a:r>
            <a:r>
              <a:rPr lang="en-US" altLang="zh-CN" sz="2135" dirty="0" err="1">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WebSocket</a:t>
            </a:r>
            <a:r>
              <a:rPr lang="en-US" altLang="zh-CN"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表明这是一个申请协议升级的 </a:t>
            </a:r>
            <a:r>
              <a:rPr lang="en-US" altLang="zh-CN"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HTTP </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请求，服务器端解析这些附加的头信息然后产生应答信息返回给客户端，客户端和服务器端的 </a:t>
            </a:r>
            <a:r>
              <a:rPr lang="en-US" altLang="zh-CN" sz="2135" dirty="0" err="1">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WebSocket</a:t>
            </a:r>
            <a:r>
              <a:rPr lang="en-US" altLang="zh-CN"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135"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连接就建立起来了，双方就可以通过这个连接通道自由的传递信息，并且这个连接会持续存在直到客户端或者服务器端的某一方主动的关闭连接</a:t>
            </a:r>
            <a:r>
              <a:rPr lang="zh-CN" altLang="en-US" sz="2135"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sz="2135" dirty="0" smtClean="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9811385" y="17145"/>
            <a:ext cx="2286000" cy="1524000"/>
          </a:xfrm>
          <a:prstGeom prst="rect">
            <a:avLst/>
          </a:prstGeom>
        </p:spPr>
      </p:pic>
      <p:sp>
        <p:nvSpPr>
          <p:cNvPr id="2" name="标题 1"/>
          <p:cNvSpPr>
            <a:spLocks noGrp="1"/>
          </p:cNvSpPr>
          <p:nvPr>
            <p:ph type="title"/>
          </p:nvPr>
        </p:nvSpPr>
        <p:spPr>
          <a:xfrm>
            <a:off x="522605" y="116205"/>
            <a:ext cx="7656195" cy="1325880"/>
          </a:xfrm>
        </p:spPr>
        <p:txBody>
          <a:bodyPr/>
          <a:lstStyle/>
          <a:p>
            <a:r>
              <a:rPr lang="en-US" altLang="zh-CN" smtClean="0">
                <a:sym typeface="+mn-ea"/>
              </a:rPr>
              <a:t>1 swoole</a:t>
            </a:r>
            <a:r>
              <a:rPr lang="zh-CN" altLang="en-US" smtClean="0">
                <a:sym typeface="+mn-ea"/>
              </a:rPr>
              <a:t>概念</a:t>
            </a:r>
            <a:endParaRPr lang="zh-CN" altLang="en-US"/>
          </a:p>
        </p:txBody>
      </p:sp>
      <p:sp>
        <p:nvSpPr>
          <p:cNvPr id="3" name="内容占位符 2"/>
          <p:cNvSpPr>
            <a:spLocks noGrp="1"/>
          </p:cNvSpPr>
          <p:nvPr>
            <p:ph idx="1"/>
          </p:nvPr>
        </p:nvSpPr>
        <p:spPr>
          <a:xfrm>
            <a:off x="635000" y="1252855"/>
            <a:ext cx="11055985" cy="5172710"/>
          </a:xfrm>
        </p:spPr>
        <p:txBody>
          <a:bodyPr>
            <a:normAutofit fontScale="85000"/>
          </a:bodyPr>
          <a:lstStyle/>
          <a:p>
            <a:r>
              <a:rPr smtClean="0"/>
              <a:t>swoole是运行在PHP下的一个extesion扩展，实际上与普通的扩展不同。普通的扩展只是提供一个库函数。而swoole扩展在运行后会接管PHP的控制权，进入事件循环。当IO事件发生后，swoole会自动回调指定的PHP函数。</a:t>
            </a:r>
            <a:endParaRPr smtClean="0"/>
          </a:p>
          <a:p>
            <a:r>
              <a:rPr lang="en-US" altLang="zh-CN" smtClean="0">
                <a:sym typeface="+mn-ea"/>
              </a:rPr>
              <a:t>Swoole</a:t>
            </a:r>
            <a:r>
              <a:rPr lang="zh-CN" altLang="en-US" smtClean="0">
                <a:sym typeface="+mn-ea"/>
              </a:rPr>
              <a:t>实际上是一个网络通信和异步</a:t>
            </a:r>
            <a:r>
              <a:rPr lang="en-US" altLang="zh-CN" smtClean="0">
                <a:sym typeface="+mn-ea"/>
              </a:rPr>
              <a:t>io</a:t>
            </a:r>
            <a:r>
              <a:rPr lang="zh-CN" altLang="en-US" smtClean="0">
                <a:sym typeface="+mn-ea"/>
              </a:rPr>
              <a:t>的引擎，一个基础库。</a:t>
            </a:r>
            <a:r>
              <a:rPr lang="en-US" altLang="zh-CN" smtClean="0">
                <a:sym typeface="+mn-ea"/>
              </a:rPr>
              <a:t>PHPer</a:t>
            </a:r>
            <a:r>
              <a:rPr lang="zh-CN" altLang="en-US" smtClean="0">
                <a:sym typeface="+mn-ea"/>
              </a:rPr>
              <a:t>可以基于</a:t>
            </a:r>
            <a:r>
              <a:rPr lang="en-US" altLang="zh-CN" smtClean="0">
                <a:sym typeface="+mn-ea"/>
              </a:rPr>
              <a:t>swoole</a:t>
            </a:r>
            <a:r>
              <a:rPr lang="zh-CN" altLang="en-US" smtClean="0">
                <a:sym typeface="+mn-ea"/>
              </a:rPr>
              <a:t>去实现过去</a:t>
            </a:r>
            <a:r>
              <a:rPr lang="en-US" altLang="zh-CN" smtClean="0">
                <a:sym typeface="+mn-ea"/>
              </a:rPr>
              <a:t>PHP</a:t>
            </a:r>
            <a:r>
              <a:rPr lang="zh-CN" altLang="en-US" smtClean="0">
                <a:sym typeface="+mn-ea"/>
              </a:rPr>
              <a:t>无法实现的功能</a:t>
            </a:r>
            <a:endParaRPr lang="en-US" altLang="zh-CN" smtClean="0"/>
          </a:p>
          <a:p>
            <a:r>
              <a:rPr lang="en-US" altLang="zh-CN" smtClean="0">
                <a:sym typeface="+mn-ea"/>
              </a:rPr>
              <a:t>S</a:t>
            </a:r>
            <a:r>
              <a:rPr lang="zh-CN" altLang="en-US" smtClean="0">
                <a:sym typeface="+mn-ea"/>
              </a:rPr>
              <a:t>woole</a:t>
            </a:r>
            <a:r>
              <a:rPr lang="zh-CN" altLang="en-US">
                <a:sym typeface="+mn-ea"/>
              </a:rPr>
              <a:t>提供了PHP语言的异步多线程服务器，异步TCP/UDP网络客户端，异步MySQL，异步Redis，数据库连接池，AsyncTask，消息队列，毫秒定时器，异步文件读写，异步DNS查询</a:t>
            </a:r>
            <a:endParaRPr lang="zh-CN" altLang="en-US"/>
          </a:p>
          <a:p>
            <a:r>
              <a:rPr lang="en-US" altLang="zh-CN" smtClean="0">
                <a:sym typeface="+mn-ea"/>
              </a:rPr>
              <a:t>S</a:t>
            </a:r>
            <a:r>
              <a:rPr lang="zh-CN" altLang="en-US" smtClean="0">
                <a:sym typeface="+mn-ea"/>
              </a:rPr>
              <a:t>woole</a:t>
            </a:r>
            <a:r>
              <a:rPr lang="zh-CN" altLang="en-US">
                <a:sym typeface="+mn-ea"/>
              </a:rPr>
              <a:t>内置</a:t>
            </a:r>
            <a:r>
              <a:rPr lang="zh-CN" altLang="en-US" smtClean="0">
                <a:sym typeface="+mn-ea"/>
              </a:rPr>
              <a:t>了Http/WebSocket服务器端</a:t>
            </a:r>
            <a:r>
              <a:rPr lang="zh-CN" altLang="en-US">
                <a:sym typeface="+mn-ea"/>
              </a:rPr>
              <a:t>/客户端、Http2.0服务器端。</a:t>
            </a:r>
            <a:endParaRPr lang="zh-CN" altLang="en-US">
              <a:sym typeface="+mn-ea"/>
            </a:endParaRPr>
          </a:p>
          <a:p>
            <a:r>
              <a:rPr lang="en-US" altLang="zh-CN" smtClean="0">
                <a:sym typeface="+mn-ea"/>
              </a:rPr>
              <a:t>S</a:t>
            </a:r>
            <a:r>
              <a:rPr lang="zh-CN" altLang="en-US" smtClean="0">
                <a:sym typeface="+mn-ea"/>
              </a:rPr>
              <a:t>woole</a:t>
            </a:r>
            <a:r>
              <a:rPr lang="zh-CN" altLang="en-US"/>
              <a:t>使用纯</a:t>
            </a:r>
            <a:r>
              <a:rPr lang="zh-CN" altLang="en-US" smtClean="0"/>
              <a:t>C语</a:t>
            </a:r>
            <a:r>
              <a:rPr lang="zh-CN" altLang="en-US"/>
              <a:t>言编写</a:t>
            </a:r>
            <a:r>
              <a:rPr lang="en-US" altLang="zh-CN"/>
              <a:t>,不依赖其他第三方库,是开源免费的自由软件</a:t>
            </a:r>
            <a:endParaRPr lang="en-US" altLang="zh-CN"/>
          </a:p>
          <a:p>
            <a:r>
              <a:rPr lang="en-US" altLang="zh-CN">
                <a:sym typeface="+mn-ea"/>
              </a:rPr>
              <a:t>Swoole</a:t>
            </a:r>
            <a:r>
              <a:rPr lang="zh-CN" altLang="en-US">
                <a:sym typeface="+mn-ea"/>
              </a:rPr>
              <a:t>适合</a:t>
            </a:r>
            <a:r>
              <a:rPr lang="en-US" altLang="zh-CN">
                <a:sym typeface="+mn-ea"/>
              </a:rPr>
              <a:t>PHP</a:t>
            </a:r>
            <a:r>
              <a:rPr lang="zh-CN" altLang="en-US">
                <a:sym typeface="+mn-ea"/>
              </a:rPr>
              <a:t>高级开发人员使用</a:t>
            </a:r>
            <a:r>
              <a:rPr lang="en-US" altLang="zh-CN">
                <a:sym typeface="+mn-ea"/>
              </a:rPr>
              <a:t>,官方文档太不完备了，文档逻辑也有待完善</a:t>
            </a:r>
            <a:endParaRPr lang="en-US" altLang="zh-CN"/>
          </a:p>
          <a:p>
            <a:r>
              <a:rPr lang="zh-CN" altLang="en-US">
                <a:sym typeface="+mn-ea"/>
              </a:rPr>
              <a:t>https://www.swoole.com/</a:t>
            </a:r>
            <a:endParaRPr lang="zh-CN" altLang="en-US"/>
          </a:p>
          <a:p>
            <a:endParaRPr lang="zh-CN" altLang="zh-CN" smtClean="0"/>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、编译安装</a:t>
            </a:r>
            <a:endParaRPr lang="zh-CN" altLang="en-US"/>
          </a:p>
        </p:txBody>
      </p:sp>
      <p:sp>
        <p:nvSpPr>
          <p:cNvPr id="3" name="内容占位符 2"/>
          <p:cNvSpPr>
            <a:spLocks noGrp="1"/>
          </p:cNvSpPr>
          <p:nvPr>
            <p:ph idx="1"/>
          </p:nvPr>
        </p:nvSpPr>
        <p:spPr>
          <a:xfrm>
            <a:off x="838200" y="1148080"/>
            <a:ext cx="10515600" cy="5177219"/>
          </a:xfrm>
        </p:spPr>
        <p:txBody>
          <a:bodyPr>
            <a:normAutofit fontScale="97500"/>
          </a:bodyPr>
          <a:lstStyle/>
          <a:p>
            <a:r>
              <a:t>wget http://pecl.php.net/get/swoole-1.9.</a:t>
            </a:r>
            <a:r>
              <a:rPr lang="en-US"/>
              <a:t>22</a:t>
            </a:r>
            <a:r>
              <a:t>.tgz</a:t>
            </a:r>
          </a:p>
          <a:p>
            <a:r>
              <a:rPr lang="zh-CN" altLang="en-US"/>
              <a:t>tar zxvf swoole-1.9.</a:t>
            </a:r>
            <a:r>
              <a:rPr lang="en-US" altLang="zh-CN"/>
              <a:t>22</a:t>
            </a:r>
            <a:r>
              <a:rPr lang="zh-CN" altLang="en-US"/>
              <a:t>.tgz </a:t>
            </a:r>
            <a:endParaRPr lang="zh-CN" altLang="en-US"/>
          </a:p>
          <a:p>
            <a:r>
              <a:rPr lang="zh-CN" altLang="en-US"/>
              <a:t>cd swoole-1.9.</a:t>
            </a:r>
            <a:r>
              <a:rPr lang="en-US" altLang="zh-CN"/>
              <a:t>22</a:t>
            </a:r>
            <a:r>
              <a:rPr lang="zh-CN" altLang="en-US"/>
              <a:t> </a:t>
            </a:r>
            <a:endParaRPr lang="zh-CN" altLang="en-US"/>
          </a:p>
          <a:p>
            <a:r>
              <a:rPr lang="zh-CN" altLang="en-US"/>
              <a:t>phpize </a:t>
            </a:r>
            <a:endParaRPr lang="zh-CN" altLang="en-US"/>
          </a:p>
          <a:p>
            <a:pPr lvl="1"/>
            <a:r>
              <a:rPr lang="zh-CN" altLang="en-US"/>
              <a:t>phpize命令是准备php扩展安装的编译环境的。用于手动编译安装php扩展</a:t>
            </a:r>
            <a:endParaRPr lang="zh-CN" altLang="en-US"/>
          </a:p>
          <a:p>
            <a:pPr lvl="1"/>
            <a:r>
              <a:rPr lang="zh-CN" altLang="en-US"/>
              <a:t>一般使用pecl来安装php扩展。</a:t>
            </a:r>
            <a:endParaRPr lang="zh-CN" altLang="en-US"/>
          </a:p>
          <a:p>
            <a:pPr lvl="1"/>
            <a:r>
              <a:rPr lang="zh-CN" altLang="en-US"/>
              <a:t>如果pecl没法安装，比如在防火墙后面，或要安装的扩展在pecl还没有兼容包。则使用phpize手动编译安装。</a:t>
            </a:r>
            <a:endParaRPr lang="zh-CN" altLang="en-US"/>
          </a:p>
          <a:p>
            <a:r>
              <a:rPr lang="zh-CN" altLang="en-US"/>
              <a:t> ./configure --with-php-config=/usr/local/php/bin/php-config </a:t>
            </a:r>
            <a:endParaRPr lang="en-US" altLang="zh-CN"/>
          </a:p>
          <a:p>
            <a:r>
              <a:rPr lang="en-US" altLang="zh-CN"/>
              <a:t> make  &amp;&amp; make install </a:t>
            </a:r>
            <a:endParaRPr lang="en-US" altLang="zh-CN"/>
          </a:p>
        </p:txBody>
      </p:sp>
    </p:spTree>
  </p:cSld>
  <p:clrMapOvr>
    <a:masterClrMapping/>
  </p:clrMapOvr>
</p:sld>
</file>

<file path=ppt/theme/theme1.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4171</Words>
  <Application>WPS 演示</Application>
  <PresentationFormat>自定义</PresentationFormat>
  <Paragraphs>202</Paragraphs>
  <Slides>20</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微软雅黑</vt:lpstr>
      <vt:lpstr>Heiti SC Light</vt:lpstr>
      <vt:lpstr>Wingdings</vt:lpstr>
      <vt:lpstr>Arial</vt:lpstr>
      <vt:lpstr>Calibri</vt:lpstr>
      <vt:lpstr>Impact</vt:lpstr>
      <vt:lpstr>Arial Unicode MS</vt:lpstr>
      <vt:lpstr>云和</vt:lpstr>
      <vt:lpstr>PowerPoint 演示文稿</vt:lpstr>
      <vt:lpstr>引子</vt:lpstr>
      <vt:lpstr>解决方案</vt:lpstr>
      <vt:lpstr>轮循</vt:lpstr>
      <vt:lpstr>Demo	</vt:lpstr>
      <vt:lpstr>webSocket</vt:lpstr>
      <vt:lpstr>webSocket工作原理</vt:lpstr>
      <vt:lpstr>1 swoole概念</vt:lpstr>
      <vt:lpstr>2、编译安装</vt:lpstr>
      <vt:lpstr>3、php加载swoole扩展</vt:lpstr>
      <vt:lpstr>4、测试，查看phpinfo信息</vt:lpstr>
      <vt:lpstr>PECL安装</vt:lpstr>
      <vt:lpstr>demo1:Swoole HttpServer实例</vt:lpstr>
      <vt:lpstr>demo2:创建websocket服务端</vt:lpstr>
      <vt:lpstr>PowerPoint 演示文稿</vt:lpstr>
      <vt:lpstr>PowerPoint 演示文稿</vt:lpstr>
      <vt:lpstr>websocket客户端搭建1</vt:lpstr>
      <vt:lpstr>websocket客户端搭建2</vt:lpstr>
      <vt:lpstr>demo3.定时器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438</cp:revision>
  <dcterms:created xsi:type="dcterms:W3CDTF">2016-09-06T02:25:00Z</dcterms:created>
  <dcterms:modified xsi:type="dcterms:W3CDTF">2019-11-28T02:56:55Z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