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1"/>
  </p:handoutMasterIdLst>
  <p:sldIdLst>
    <p:sldId id="256" r:id="rId3"/>
    <p:sldId id="294" r:id="rId5"/>
    <p:sldId id="270" r:id="rId6"/>
    <p:sldId id="261" r:id="rId7"/>
    <p:sldId id="275" r:id="rId8"/>
    <p:sldId id="276" r:id="rId9"/>
    <p:sldId id="316" r:id="rId10"/>
    <p:sldId id="317" r:id="rId11"/>
    <p:sldId id="318" r:id="rId12"/>
    <p:sldId id="271" r:id="rId13"/>
    <p:sldId id="272" r:id="rId14"/>
    <p:sldId id="319" r:id="rId15"/>
    <p:sldId id="273" r:id="rId16"/>
    <p:sldId id="320" r:id="rId17"/>
    <p:sldId id="274" r:id="rId18"/>
    <p:sldId id="321" r:id="rId19"/>
    <p:sldId id="277" r:id="rId20"/>
    <p:sldId id="322" r:id="rId21"/>
    <p:sldId id="323" r:id="rId22"/>
    <p:sldId id="278" r:id="rId23"/>
    <p:sldId id="268" r:id="rId24"/>
    <p:sldId id="293" r:id="rId25"/>
    <p:sldId id="324" r:id="rId26"/>
    <p:sldId id="326" r:id="rId27"/>
    <p:sldId id="327" r:id="rId28"/>
    <p:sldId id="328" r:id="rId29"/>
    <p:sldId id="26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73"/>
    <p:restoredTop sz="90295"/>
  </p:normalViewPr>
  <p:slideViewPr>
    <p:cSldViewPr snapToGrid="0" snapToObjects="1">
      <p:cViewPr varScale="1">
        <p:scale>
          <a:sx n="114" d="100"/>
          <a:sy n="114" d="100"/>
        </p:scale>
        <p:origin x="-91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2605" y="16930"/>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chemeClr val="accent5">
              <a:lumMod val="75000"/>
            </a:schemeClr>
          </a:solidFill>
          <a:latin typeface="微软雅黑" panose="020B0503020204020204" pitchFamily="34" charset="-122"/>
          <a:ea typeface="微软雅黑" panose="020B0503020204020204" pitchFamily="34" charset="-122"/>
          <a:cs typeface="Heiti SC Light" charset="-122"/>
        </a:defRPr>
      </a:lvl1pPr>
    </p:titleStyle>
    <p:body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7557" y="2295367"/>
            <a:ext cx="2961836" cy="1323439"/>
          </a:xfrm>
          <a:prstGeom prst="rect">
            <a:avLst/>
          </a:prstGeom>
          <a:noFill/>
        </p:spPr>
        <p:txBody>
          <a:bodyPr wrap="none">
            <a:spAutoFit/>
          </a:bodyPr>
          <a:lstStyle/>
          <a:p>
            <a:pPr algn="l">
              <a:defRPr/>
            </a:pPr>
            <a:r>
              <a:rPr lang="en-US" altLang="zh-CN" sz="8000" b="1" smtClean="0">
                <a:solidFill>
                  <a:schemeClr val="tx1">
                    <a:lumMod val="65000"/>
                    <a:lumOff val="35000"/>
                  </a:schemeClr>
                </a:solidFill>
                <a:latin typeface="微软雅黑" panose="020B0503020204020204" pitchFamily="34" charset="-122"/>
                <a:ea typeface="微软雅黑" panose="020B0503020204020204" pitchFamily="34" charset="-122"/>
              </a:rPr>
              <a:t>Redis</a:t>
            </a:r>
            <a:endParaRPr lang="en-US" altLang="zh-CN" sz="8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 Redis</a:t>
            </a:r>
            <a:r>
              <a:rPr lang="zh-CN" altLang="en-US" smtClean="0"/>
              <a:t>的</a:t>
            </a:r>
            <a:r>
              <a:rPr lang="en-US" altLang="zh-CN" smtClean="0"/>
              <a:t>5</a:t>
            </a:r>
            <a:r>
              <a:rPr lang="zh-CN" altLang="en-US" smtClean="0"/>
              <a:t>大数据类型</a:t>
            </a:r>
            <a:endParaRPr lang="zh-CN" altLang="en-US"/>
          </a:p>
        </p:txBody>
      </p:sp>
      <p:sp>
        <p:nvSpPr>
          <p:cNvPr id="3" name="内容占位符 2"/>
          <p:cNvSpPr>
            <a:spLocks noGrp="1"/>
          </p:cNvSpPr>
          <p:nvPr>
            <p:ph idx="1"/>
          </p:nvPr>
        </p:nvSpPr>
        <p:spPr>
          <a:xfrm>
            <a:off x="687897" y="1342493"/>
            <a:ext cx="10515600" cy="4351338"/>
          </a:xfrm>
        </p:spPr>
        <p:txBody>
          <a:bodyPr/>
          <a:lstStyle/>
          <a:p>
            <a:r>
              <a:rPr lang="en-US" altLang="zh-CN" smtClean="0"/>
              <a:t>String  字符串</a:t>
            </a:r>
            <a:endParaRPr lang="en-US" altLang="zh-CN" smtClean="0"/>
          </a:p>
          <a:p>
            <a:r>
              <a:rPr lang="en-US" altLang="zh-CN" smtClean="0"/>
              <a:t>List  </a:t>
            </a:r>
            <a:r>
              <a:rPr lang="zh-CN" altLang="en-US" smtClean="0"/>
              <a:t>列表</a:t>
            </a:r>
            <a:endParaRPr lang="zh-CN" altLang="en-US" smtClean="0"/>
          </a:p>
          <a:p>
            <a:r>
              <a:rPr lang="en-US" altLang="zh-CN" smtClean="0"/>
              <a:t>Set </a:t>
            </a:r>
            <a:r>
              <a:rPr lang="zh-CN" altLang="en-US" smtClean="0"/>
              <a:t>集合</a:t>
            </a:r>
            <a:endParaRPr lang="zh-CN" altLang="en-US" smtClean="0"/>
          </a:p>
          <a:p>
            <a:r>
              <a:rPr lang="en-US" altLang="zh-CN" smtClean="0"/>
              <a:t>Hash 散列</a:t>
            </a:r>
            <a:endParaRPr lang="en-US" altLang="zh-CN" smtClean="0"/>
          </a:p>
          <a:p>
            <a:r>
              <a:rPr lang="en-US" altLang="zh-CN" smtClean="0"/>
              <a:t>Sort Set </a:t>
            </a:r>
            <a:r>
              <a:rPr lang="zh-CN" altLang="en-US" smtClean="0"/>
              <a:t>有序集合</a:t>
            </a:r>
            <a:endParaRPr lang="zh-CN" alt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5.1 String</a:t>
            </a:r>
            <a:endParaRPr lang="zh-CN" altLang="en-US"/>
          </a:p>
        </p:txBody>
      </p:sp>
      <p:sp>
        <p:nvSpPr>
          <p:cNvPr id="3" name="内容占位符 2"/>
          <p:cNvSpPr>
            <a:spLocks noGrp="1"/>
          </p:cNvSpPr>
          <p:nvPr>
            <p:ph idx="1"/>
          </p:nvPr>
        </p:nvSpPr>
        <p:spPr>
          <a:xfrm>
            <a:off x="613410" y="1343025"/>
            <a:ext cx="11546840" cy="5066030"/>
          </a:xfrm>
        </p:spPr>
        <p:txBody>
          <a:bodyPr>
            <a:normAutofit fontScale="90000"/>
          </a:bodyPr>
          <a:lstStyle/>
          <a:p>
            <a:r>
              <a:rPr lang="en-US" altLang="zh-CN" smtClean="0"/>
              <a:t>string</a:t>
            </a:r>
            <a:r>
              <a:rPr lang="zh-CN" altLang="en-US" smtClean="0"/>
              <a:t>是最简单的类型，一个</a:t>
            </a:r>
            <a:r>
              <a:rPr lang="en-US" altLang="zh-CN" smtClean="0"/>
              <a:t>key</a:t>
            </a:r>
            <a:r>
              <a:rPr lang="zh-CN" altLang="en-US" smtClean="0"/>
              <a:t>对应一个</a:t>
            </a:r>
            <a:r>
              <a:rPr lang="en-US" altLang="zh-CN" smtClean="0"/>
              <a:t>value</a:t>
            </a:r>
            <a:endParaRPr lang="en-US" altLang="zh-CN" smtClean="0"/>
          </a:p>
          <a:p>
            <a:endParaRPr lang="zh-CN" altLang="en-US" sz="2800" smtClean="0">
              <a:sym typeface="+mn-ea"/>
            </a:endParaRPr>
          </a:p>
          <a:p>
            <a:endParaRPr lang="zh-CN" altLang="en-US" sz="2800" smtClean="0">
              <a:sym typeface="+mn-ea"/>
            </a:endParaRPr>
          </a:p>
          <a:p>
            <a:r>
              <a:rPr lang="zh-CN" altLang="en-US" sz="2800" smtClean="0">
                <a:sym typeface="+mn-ea"/>
              </a:rPr>
              <a:t>设置</a:t>
            </a:r>
            <a:endParaRPr lang="zh-CN" altLang="en-US" sz="2800" smtClean="0"/>
          </a:p>
          <a:p>
            <a:pPr lvl="1"/>
            <a:r>
              <a:rPr lang="en-US" altLang="zh-CN" sz="2800" smtClean="0">
                <a:sym typeface="+mn-ea"/>
              </a:rPr>
              <a:t>$redis-&gt;</a:t>
            </a:r>
            <a:r>
              <a:rPr lang="en-US" altLang="zh-CN" sz="2800" b="1" smtClean="0">
                <a:solidFill>
                  <a:srgbClr val="FF0000"/>
                </a:solidFill>
                <a:sym typeface="+mn-ea"/>
              </a:rPr>
              <a:t>set</a:t>
            </a:r>
            <a:r>
              <a:rPr lang="en-US" altLang="zh-CN" sz="2800" smtClean="0">
                <a:sym typeface="+mn-ea"/>
              </a:rPr>
              <a:t>( 'key' , 'value' );</a:t>
            </a:r>
            <a:endParaRPr lang="en-US" altLang="zh-CN" sz="2800" smtClean="0"/>
          </a:p>
          <a:p>
            <a:pPr lvl="1"/>
            <a:r>
              <a:rPr lang="en-US" altLang="zh-CN" sz="2800" smtClean="0">
                <a:sym typeface="+mn-ea"/>
              </a:rPr>
              <a:t>$redis-&gt;</a:t>
            </a:r>
            <a:r>
              <a:rPr lang="en-US" altLang="zh-CN" sz="2800" b="1" smtClean="0">
                <a:solidFill>
                  <a:srgbClr val="FF0000"/>
                </a:solidFill>
                <a:sym typeface="+mn-ea"/>
              </a:rPr>
              <a:t>setex</a:t>
            </a:r>
            <a:r>
              <a:rPr lang="en-US" altLang="zh-CN" sz="2800" smtClean="0">
                <a:sym typeface="+mn-ea"/>
              </a:rPr>
              <a:t>( 'key' , time , 'value' );   //带生存时间</a:t>
            </a:r>
            <a:r>
              <a:rPr lang="zh-CN" altLang="en-US" sz="2800" smtClean="0">
                <a:sym typeface="+mn-ea"/>
              </a:rPr>
              <a:t>，</a:t>
            </a:r>
            <a:r>
              <a:rPr lang="en-US" altLang="zh-CN" sz="2800" smtClean="0">
                <a:sym typeface="+mn-ea"/>
              </a:rPr>
              <a:t>time</a:t>
            </a:r>
            <a:r>
              <a:rPr lang="zh-CN" altLang="en-US" sz="2800" smtClean="0">
                <a:sym typeface="+mn-ea"/>
              </a:rPr>
              <a:t>单位为秒</a:t>
            </a:r>
            <a:endParaRPr lang="zh-CN" altLang="en-US" sz="2800" smtClean="0">
              <a:sym typeface="+mn-ea"/>
            </a:endParaRPr>
          </a:p>
          <a:p>
            <a:pPr lvl="1"/>
            <a:r>
              <a:rPr lang="zh-CN" altLang="en-US" sz="2800" smtClean="0">
                <a:sym typeface="+mn-ea"/>
              </a:rPr>
              <a:t>$redis-&gt;</a:t>
            </a:r>
            <a:r>
              <a:rPr lang="zh-CN" altLang="en-US" sz="2800" b="1" smtClean="0">
                <a:solidFill>
                  <a:srgbClr val="FF0000"/>
                </a:solidFill>
                <a:sym typeface="+mn-ea"/>
              </a:rPr>
              <a:t>mset</a:t>
            </a:r>
            <a:r>
              <a:rPr lang="zh-CN" altLang="en-US" sz="2800" smtClean="0">
                <a:sym typeface="+mn-ea"/>
              </a:rPr>
              <a:t>( </a:t>
            </a:r>
            <a:r>
              <a:rPr lang="en-US" altLang="zh-CN" sz="2800" smtClean="0">
                <a:sym typeface="+mn-ea"/>
              </a:rPr>
              <a:t>[</a:t>
            </a:r>
            <a:r>
              <a:rPr lang="zh-CN" altLang="en-US" sz="2800" smtClean="0">
                <a:sym typeface="+mn-ea"/>
              </a:rPr>
              <a:t>'key1' =&gt; 'value1', 'key2' =&gt; 'value2' </a:t>
            </a:r>
            <a:r>
              <a:rPr lang="en-US" altLang="zh-CN" sz="2800" smtClean="0">
                <a:sym typeface="+mn-ea"/>
              </a:rPr>
              <a:t>] </a:t>
            </a:r>
            <a:r>
              <a:rPr lang="zh-CN" altLang="en-US" sz="2800" smtClean="0">
                <a:sym typeface="+mn-ea"/>
              </a:rPr>
              <a:t>); </a:t>
            </a:r>
            <a:r>
              <a:rPr lang="en-US" altLang="zh-CN" sz="2800" smtClean="0">
                <a:sym typeface="+mn-ea"/>
              </a:rPr>
              <a:t>//</a:t>
            </a:r>
            <a:r>
              <a:rPr lang="zh-CN" altLang="zh-CN" sz="2800" smtClean="0">
                <a:sym typeface="+mn-ea"/>
              </a:rPr>
              <a:t>批量设置</a:t>
            </a:r>
            <a:endParaRPr lang="zh-CN" altLang="zh-CN" sz="2800" smtClean="0">
              <a:sym typeface="+mn-ea"/>
            </a:endParaRPr>
          </a:p>
          <a:p>
            <a:pPr lvl="0"/>
            <a:r>
              <a:rPr lang="zh-CN" altLang="en-US" sz="2800" smtClean="0">
                <a:sym typeface="+mn-ea"/>
              </a:rPr>
              <a:t>获取</a:t>
            </a:r>
            <a:endParaRPr lang="en-US" altLang="zh-CN" sz="2800" smtClean="0"/>
          </a:p>
          <a:p>
            <a:pPr lvl="1"/>
            <a:r>
              <a:rPr lang="en-US" altLang="zh-CN" sz="2800" smtClean="0">
                <a:sym typeface="+mn-ea"/>
              </a:rPr>
              <a:t>$redis-&gt;</a:t>
            </a:r>
            <a:r>
              <a:rPr lang="en-US" altLang="zh-CN" sz="2800" b="1" smtClean="0">
                <a:solidFill>
                  <a:srgbClr val="FF0000"/>
                </a:solidFill>
                <a:sym typeface="+mn-ea"/>
              </a:rPr>
              <a:t>get</a:t>
            </a:r>
            <a:r>
              <a:rPr lang="en-US" altLang="zh-CN" sz="2800" smtClean="0">
                <a:sym typeface="+mn-ea"/>
              </a:rPr>
              <a:t>( 'key' )</a:t>
            </a:r>
            <a:endParaRPr lang="en-US" altLang="zh-CN" sz="2800" smtClean="0"/>
          </a:p>
          <a:p>
            <a:pPr lvl="1"/>
            <a:r>
              <a:rPr lang="zh-CN" altLang="en-US" sz="2800" smtClean="0">
                <a:sym typeface="+mn-ea"/>
              </a:rPr>
              <a:t>$redis-&gt;</a:t>
            </a:r>
            <a:r>
              <a:rPr lang="zh-CN" altLang="en-US" sz="2800" b="1" smtClean="0">
                <a:solidFill>
                  <a:srgbClr val="FF0000"/>
                </a:solidFill>
                <a:sym typeface="+mn-ea"/>
              </a:rPr>
              <a:t>getMultiple</a:t>
            </a:r>
            <a:r>
              <a:rPr lang="zh-CN" altLang="en-US" sz="2800" smtClean="0">
                <a:sym typeface="+mn-ea"/>
              </a:rPr>
              <a:t>( </a:t>
            </a:r>
            <a:r>
              <a:rPr lang="en-US" altLang="zh-CN" sz="2800" smtClean="0">
                <a:sym typeface="+mn-ea"/>
              </a:rPr>
              <a:t>[</a:t>
            </a:r>
            <a:r>
              <a:rPr lang="zh-CN" altLang="en-US" sz="2800" smtClean="0">
                <a:sym typeface="+mn-ea"/>
              </a:rPr>
              <a:t>'key1', 'key2'</a:t>
            </a:r>
            <a:r>
              <a:rPr lang="en-US" altLang="zh-CN" sz="2800" smtClean="0">
                <a:sym typeface="+mn-ea"/>
              </a:rPr>
              <a:t>] </a:t>
            </a:r>
            <a:r>
              <a:rPr lang="zh-CN" altLang="en-US" sz="2800" smtClean="0">
                <a:sym typeface="+mn-ea"/>
              </a:rPr>
              <a:t>)</a:t>
            </a:r>
            <a:endParaRPr lang="en-US" altLang="zh-CN" smtClean="0"/>
          </a:p>
          <a:p>
            <a:pPr marL="457200" lvl="1" indent="0">
              <a:buNone/>
            </a:pPr>
            <a:endParaRPr lang="en-US" altLang="zh-CN" smtClean="0"/>
          </a:p>
          <a:p>
            <a:pPr lvl="2"/>
            <a:endParaRPr lang="zh-CN" altLang="en-US"/>
          </a:p>
        </p:txBody>
      </p:sp>
      <p:pic>
        <p:nvPicPr>
          <p:cNvPr id="30722" name="Picture 2"/>
          <p:cNvPicPr>
            <a:picLocks noChangeAspect="1" noChangeArrowheads="1"/>
          </p:cNvPicPr>
          <p:nvPr/>
        </p:nvPicPr>
        <p:blipFill>
          <a:blip r:embed="rId1"/>
          <a:srcRect/>
          <a:stretch>
            <a:fillRect/>
          </a:stretch>
        </p:blipFill>
        <p:spPr bwMode="auto">
          <a:xfrm>
            <a:off x="992505" y="1800225"/>
            <a:ext cx="5844540" cy="68135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805" y="605155"/>
            <a:ext cx="10515600" cy="5498465"/>
          </a:xfrm>
        </p:spPr>
        <p:txBody>
          <a:bodyPr>
            <a:normAutofit/>
          </a:bodyPr>
          <a:lstStyle/>
          <a:p>
            <a:endParaRPr lang="zh-CN" altLang="en-US" smtClean="0"/>
          </a:p>
          <a:p>
            <a:r>
              <a:rPr lang="zh-CN" altLang="en-US" smtClean="0"/>
              <a:t>删除</a:t>
            </a:r>
            <a:endParaRPr lang="en-US" altLang="zh-CN" smtClean="0"/>
          </a:p>
          <a:p>
            <a:pPr lvl="1"/>
            <a:r>
              <a:rPr lang="en-US" altLang="zh-CN" smtClean="0"/>
              <a:t>$redis-&gt;</a:t>
            </a:r>
            <a:r>
              <a:rPr lang="en-US" altLang="zh-CN" b="1" smtClean="0">
                <a:solidFill>
                  <a:srgbClr val="FF0000"/>
                </a:solidFill>
              </a:rPr>
              <a:t>delete</a:t>
            </a:r>
            <a:r>
              <a:rPr lang="en-US" altLang="zh-CN" smtClean="0"/>
              <a:t>( 'key' )</a:t>
            </a:r>
            <a:endParaRPr lang="en-US" altLang="zh-CN" smtClean="0"/>
          </a:p>
          <a:p>
            <a:pPr lvl="1"/>
            <a:r>
              <a:rPr lang="en-US" altLang="zh-CN" smtClean="0"/>
              <a:t>$redis-&gt;delete( 'key1', 'key2' );</a:t>
            </a:r>
            <a:endParaRPr lang="en-US" altLang="zh-CN" smtClean="0"/>
          </a:p>
          <a:p>
            <a:pPr lvl="1"/>
            <a:r>
              <a:rPr lang="en-US" altLang="zh-CN" smtClean="0"/>
              <a:t>$redis-&gt;delete( [ 'key1', 'key2', 'key3' ] );</a:t>
            </a:r>
            <a:endParaRPr lang="en-US" altLang="zh-CN" smtClean="0"/>
          </a:p>
          <a:p>
            <a:r>
              <a:rPr lang="zh-CN" altLang="en-US" smtClean="0"/>
              <a:t>自增自减</a:t>
            </a:r>
            <a:endParaRPr lang="en-US" altLang="zh-CN" smtClean="0"/>
          </a:p>
          <a:p>
            <a:pPr lvl="1"/>
            <a:r>
              <a:rPr lang="en-US" altLang="zh-CN" smtClean="0"/>
              <a:t>$redis-&gt;</a:t>
            </a:r>
            <a:r>
              <a:rPr lang="en-US" altLang="zh-CN" b="1" smtClean="0">
                <a:solidFill>
                  <a:srgbClr val="FF0000"/>
                </a:solidFill>
              </a:rPr>
              <a:t>incr</a:t>
            </a:r>
            <a:r>
              <a:rPr lang="en-US" altLang="zh-CN" smtClean="0"/>
              <a:t>( 'money' );</a:t>
            </a:r>
            <a:endParaRPr lang="en-US" altLang="zh-CN" smtClean="0"/>
          </a:p>
          <a:p>
            <a:pPr lvl="1"/>
            <a:r>
              <a:rPr lang="en-US" altLang="zh-CN" smtClean="0"/>
              <a:t>$redis-&gt;</a:t>
            </a:r>
            <a:r>
              <a:rPr lang="en-US" altLang="zh-CN" b="1" smtClean="0">
                <a:solidFill>
                  <a:srgbClr val="FF0000"/>
                </a:solidFill>
              </a:rPr>
              <a:t>decr</a:t>
            </a:r>
            <a:r>
              <a:rPr lang="en-US" altLang="zh-CN" smtClean="0"/>
              <a:t>( 'money' , 5 );</a:t>
            </a:r>
            <a:endParaRPr lang="en-US" altLang="zh-CN" smtClean="0"/>
          </a:p>
          <a:p>
            <a:pPr lvl="0"/>
            <a:r>
              <a:rPr lang="zh-CN" altLang="en-US">
                <a:sym typeface="+mn-ea"/>
              </a:rPr>
              <a:t>判断某个</a:t>
            </a:r>
            <a:r>
              <a:rPr lang="en-US" altLang="zh-CN">
                <a:sym typeface="+mn-ea"/>
              </a:rPr>
              <a:t>key</a:t>
            </a:r>
            <a:r>
              <a:rPr lang="zh-CN" altLang="en-US">
                <a:sym typeface="+mn-ea"/>
              </a:rPr>
              <a:t>是否存在</a:t>
            </a:r>
            <a:endParaRPr lang="zh-CN" altLang="en-US">
              <a:sym typeface="+mn-ea"/>
            </a:endParaRPr>
          </a:p>
          <a:p>
            <a:pPr lvl="1"/>
            <a:r>
              <a:rPr lang="en-US" altLang="zh-CN" sz="2400">
                <a:sym typeface="+mn-ea"/>
              </a:rPr>
              <a:t>$redis-&gt;</a:t>
            </a:r>
            <a:r>
              <a:rPr lang="en-US" altLang="zh-CN" sz="2400" b="1">
                <a:solidFill>
                  <a:srgbClr val="FF0000"/>
                </a:solidFill>
                <a:sym typeface="+mn-ea"/>
              </a:rPr>
              <a:t>exists</a:t>
            </a:r>
            <a:r>
              <a:rPr lang="en-US" altLang="zh-CN" sz="2400">
                <a:sym typeface="+mn-ea"/>
              </a:rPr>
              <a:t>( 'key' );</a:t>
            </a:r>
            <a:endParaRPr lang="en-US" altLang="zh-CN" sz="2400"/>
          </a:p>
          <a:p>
            <a:pPr lvl="1"/>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 List</a:t>
            </a:r>
            <a:endParaRPr lang="zh-CN" altLang="en-US"/>
          </a:p>
        </p:txBody>
      </p:sp>
      <p:sp>
        <p:nvSpPr>
          <p:cNvPr id="3" name="内容占位符 2"/>
          <p:cNvSpPr>
            <a:spLocks noGrp="1"/>
          </p:cNvSpPr>
          <p:nvPr>
            <p:ph idx="1"/>
          </p:nvPr>
        </p:nvSpPr>
        <p:spPr/>
        <p:txBody>
          <a:bodyPr>
            <a:normAutofit lnSpcReduction="10000"/>
          </a:bodyPr>
          <a:lstStyle/>
          <a:p>
            <a:r>
              <a:rPr lang="en-US" altLang="zh-CN" smtClean="0"/>
              <a:t>list是简单的字符串列表，按照插入顺序排序。</a:t>
            </a:r>
            <a:endParaRPr lang="en-US" altLang="zh-CN" smtClean="0"/>
          </a:p>
          <a:p>
            <a:r>
              <a:rPr lang="en-US" altLang="zh-CN" smtClean="0"/>
              <a:t>可以添加一个元素到列表的头部（左边）或者尾部（右边）</a:t>
            </a:r>
            <a:endParaRPr lang="en-US" altLang="zh-CN" smtClean="0"/>
          </a:p>
          <a:p>
            <a:r>
              <a:rPr lang="en-US" altLang="zh-CN" smtClean="0"/>
              <a:t>list</a:t>
            </a:r>
            <a:r>
              <a:rPr lang="zh-CN" altLang="en-US" smtClean="0"/>
              <a:t>的值</a:t>
            </a:r>
            <a:r>
              <a:rPr lang="zh-CN" altLang="en-US" smtClean="0"/>
              <a:t>允许重复元素</a:t>
            </a:r>
            <a:endParaRPr lang="zh-CN" altLang="en-US" smtClean="0"/>
          </a:p>
          <a:p>
            <a:endParaRPr lang="zh-CN" altLang="en-US"/>
          </a:p>
        </p:txBody>
      </p:sp>
      <p:pic>
        <p:nvPicPr>
          <p:cNvPr id="31746" name="Picture 2"/>
          <p:cNvPicPr>
            <a:picLocks noChangeAspect="1" noChangeArrowheads="1"/>
          </p:cNvPicPr>
          <p:nvPr/>
        </p:nvPicPr>
        <p:blipFill>
          <a:blip r:embed="rId1"/>
          <a:srcRect/>
          <a:stretch>
            <a:fillRect/>
          </a:stretch>
        </p:blipFill>
        <p:spPr bwMode="auto">
          <a:xfrm>
            <a:off x="1174610" y="3569003"/>
            <a:ext cx="4686300" cy="18478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8220"/>
            <a:ext cx="10515600" cy="5428615"/>
          </a:xfrm>
        </p:spPr>
        <p:txBody>
          <a:bodyPr>
            <a:normAutofit fontScale="85000"/>
          </a:bodyPr>
          <a:lstStyle/>
          <a:p>
            <a:pPr>
              <a:lnSpc>
                <a:spcPct val="110000"/>
              </a:lnSpc>
            </a:pPr>
            <a:r>
              <a:rPr lang="zh-CN" altLang="en-US" smtClean="0"/>
              <a:t>存储数据到列表中</a:t>
            </a:r>
            <a:endParaRPr lang="zh-CN" altLang="en-US" smtClean="0"/>
          </a:p>
          <a:p>
            <a:pPr lvl="1">
              <a:lnSpc>
                <a:spcPct val="110000"/>
              </a:lnSpc>
            </a:pPr>
            <a:r>
              <a:rPr lang="en-US" altLang="zh-CN" smtClean="0"/>
              <a:t>$redis-&gt;</a:t>
            </a:r>
            <a:r>
              <a:rPr lang="en-US" altLang="zh-CN" b="1" smtClean="0">
                <a:solidFill>
                  <a:srgbClr val="FF0000"/>
                </a:solidFill>
              </a:rPr>
              <a:t>lPush</a:t>
            </a:r>
            <a:r>
              <a:rPr lang="en-US" altLang="zh-CN" smtClean="0"/>
              <a:t>(key, value);</a:t>
            </a:r>
            <a:endParaRPr lang="en-US" altLang="zh-CN" smtClean="0"/>
          </a:p>
          <a:p>
            <a:pPr lvl="2">
              <a:lnSpc>
                <a:spcPct val="110000"/>
              </a:lnSpc>
            </a:pPr>
            <a:r>
              <a:rPr lang="en-US" altLang="zh-CN" smtClean="0"/>
              <a:t>在名称为key的list左边（头）添加一个值为value的 元素</a:t>
            </a:r>
            <a:endParaRPr lang="en-US" altLang="zh-CN" smtClean="0"/>
          </a:p>
          <a:p>
            <a:pPr lvl="1">
              <a:lnSpc>
                <a:spcPct val="110000"/>
              </a:lnSpc>
            </a:pPr>
            <a:r>
              <a:rPr lang="en-US" altLang="zh-CN" smtClean="0"/>
              <a:t>$redis-&gt;</a:t>
            </a:r>
            <a:r>
              <a:rPr lang="en-US" altLang="zh-CN" b="1" smtClean="0">
                <a:solidFill>
                  <a:srgbClr val="FF0000"/>
                </a:solidFill>
              </a:rPr>
              <a:t>rPush</a:t>
            </a:r>
            <a:r>
              <a:rPr lang="en-US" altLang="zh-CN" smtClean="0"/>
              <a:t>(key, value);</a:t>
            </a:r>
            <a:endParaRPr lang="en-US" altLang="zh-CN" smtClean="0"/>
          </a:p>
          <a:p>
            <a:pPr lvl="2">
              <a:lnSpc>
                <a:spcPct val="110000"/>
              </a:lnSpc>
            </a:pPr>
            <a:r>
              <a:rPr lang="en-US" altLang="zh-CN" smtClean="0"/>
              <a:t>在名称为key的list右边（尾）添加一个值为value的 元素</a:t>
            </a:r>
            <a:endParaRPr lang="en-US" altLang="zh-CN" smtClean="0"/>
          </a:p>
          <a:p>
            <a:pPr>
              <a:lnSpc>
                <a:spcPct val="110000"/>
              </a:lnSpc>
            </a:pPr>
            <a:r>
              <a:rPr lang="zh-CN" altLang="en-US" smtClean="0"/>
              <a:t>获取存储的数据</a:t>
            </a:r>
            <a:endParaRPr lang="en-US" altLang="zh-CN" smtClean="0"/>
          </a:p>
          <a:p>
            <a:pPr lvl="1">
              <a:lnSpc>
                <a:spcPct val="110000"/>
              </a:lnSpc>
            </a:pPr>
            <a:r>
              <a:rPr lang="en-US" altLang="zh-CN" smtClean="0"/>
              <a:t>$redis-&gt;</a:t>
            </a:r>
            <a:r>
              <a:rPr lang="en-US" altLang="zh-CN" b="1" smtClean="0">
                <a:solidFill>
                  <a:srgbClr val="FF0000"/>
                </a:solidFill>
              </a:rPr>
              <a:t>lRange</a:t>
            </a:r>
            <a:r>
              <a:rPr lang="en-US" altLang="zh-CN" smtClean="0"/>
              <a:t>("key", 0 ,-1);  //</a:t>
            </a:r>
            <a:r>
              <a:rPr lang="zh-CN" altLang="zh-CN" smtClean="0"/>
              <a:t>返回数组</a:t>
            </a:r>
            <a:endParaRPr lang="zh-CN" altLang="zh-CN" smtClean="0"/>
          </a:p>
          <a:p>
            <a:pPr lvl="1">
              <a:lnSpc>
                <a:spcPct val="110000"/>
              </a:lnSpc>
            </a:pPr>
            <a:r>
              <a:rPr lang="en-US" altLang="zh-CN" sz="2400" smtClean="0">
                <a:sym typeface="+mn-ea"/>
              </a:rPr>
              <a:t>$redis-&gt;</a:t>
            </a:r>
            <a:r>
              <a:rPr lang="en-US" altLang="zh-CN" sz="2400" b="1" smtClean="0">
                <a:solidFill>
                  <a:srgbClr val="FF0000"/>
                </a:solidFill>
                <a:sym typeface="+mn-ea"/>
              </a:rPr>
              <a:t>lPop</a:t>
            </a:r>
            <a:r>
              <a:rPr lang="en-US" altLang="zh-CN" sz="2400" smtClean="0">
                <a:sym typeface="+mn-ea"/>
              </a:rPr>
              <a:t>/</a:t>
            </a:r>
            <a:r>
              <a:rPr lang="en-US" altLang="zh-CN" sz="2400" b="1" smtClean="0">
                <a:solidFill>
                  <a:srgbClr val="FF0000"/>
                </a:solidFill>
                <a:sym typeface="+mn-ea"/>
              </a:rPr>
              <a:t>rPop</a:t>
            </a:r>
            <a:r>
              <a:rPr lang="en-US" altLang="zh-CN" sz="2400" smtClean="0">
                <a:sym typeface="+mn-ea"/>
              </a:rPr>
              <a:t>('key');</a:t>
            </a:r>
            <a:endParaRPr lang="en-US" altLang="zh-CN" smtClean="0"/>
          </a:p>
          <a:p>
            <a:pPr lvl="1">
              <a:lnSpc>
                <a:spcPct val="110000"/>
              </a:lnSpc>
            </a:pPr>
            <a:r>
              <a:rPr lang="en-US" altLang="zh-CN" smtClean="0"/>
              <a:t>$redis-&gt;</a:t>
            </a:r>
            <a:r>
              <a:rPr lang="en-US" altLang="zh-CN" b="1" smtClean="0">
                <a:solidFill>
                  <a:srgbClr val="FF0000"/>
                </a:solidFill>
              </a:rPr>
              <a:t>lSize</a:t>
            </a:r>
            <a:r>
              <a:rPr lang="en-US" altLang="zh-CN" smtClean="0"/>
              <a:t>('key');</a:t>
            </a:r>
            <a:endParaRPr lang="en-US" altLang="zh-CN" smtClean="0"/>
          </a:p>
          <a:p>
            <a:pPr lvl="2">
              <a:lnSpc>
                <a:spcPct val="110000"/>
              </a:lnSpc>
            </a:pPr>
            <a:r>
              <a:rPr lang="en-US" altLang="zh-CN" smtClean="0"/>
              <a:t>返回名称为key的有多少个元素</a:t>
            </a:r>
            <a:endParaRPr lang="en-US" altLang="zh-CN" smtClean="0"/>
          </a:p>
          <a:p>
            <a:pPr>
              <a:lnSpc>
                <a:spcPct val="110000"/>
              </a:lnSpc>
            </a:pPr>
            <a:r>
              <a:rPr lang="zh-CN" altLang="en-US" smtClean="0"/>
              <a:t>删除</a:t>
            </a:r>
            <a:endParaRPr lang="en-US" altLang="zh-CN" smtClean="0"/>
          </a:p>
          <a:p>
            <a:pPr lvl="1">
              <a:lnSpc>
                <a:spcPct val="110000"/>
              </a:lnSpc>
            </a:pPr>
            <a:r>
              <a:rPr lang="en-US" altLang="zh-CN" smtClean="0"/>
              <a:t>$redis-&gt;</a:t>
            </a:r>
            <a:r>
              <a:rPr lang="en-US" altLang="zh-CN" b="1" smtClean="0">
                <a:solidFill>
                  <a:srgbClr val="FF0000"/>
                </a:solidFill>
              </a:rPr>
              <a:t>delete</a:t>
            </a:r>
            <a:r>
              <a:rPr lang="en-US" altLang="zh-CN" smtClean="0"/>
              <a:t>("key");</a:t>
            </a:r>
            <a:endParaRPr lang="en-US" altLang="zh-CN" smtClean="0"/>
          </a:p>
          <a:p>
            <a:pPr lvl="1">
              <a:lnSpc>
                <a:spcPct val="110000"/>
              </a:lnSpc>
            </a:pPr>
            <a:endParaRPr lang="en-US" altLang="zh-CN" smtClean="0"/>
          </a:p>
          <a:p>
            <a:pPr lvl="1"/>
            <a:endParaRPr lang="en-US" altLang="zh-CN" smtClean="0"/>
          </a:p>
          <a:p>
            <a:pPr lvl="0"/>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 Set</a:t>
            </a:r>
            <a:endParaRPr lang="zh-CN" altLang="en-US"/>
          </a:p>
        </p:txBody>
      </p:sp>
      <p:sp>
        <p:nvSpPr>
          <p:cNvPr id="3" name="内容占位符 2"/>
          <p:cNvSpPr>
            <a:spLocks noGrp="1"/>
          </p:cNvSpPr>
          <p:nvPr>
            <p:ph idx="1"/>
          </p:nvPr>
        </p:nvSpPr>
        <p:spPr/>
        <p:txBody>
          <a:bodyPr/>
          <a:lstStyle/>
          <a:p>
            <a:r>
              <a:rPr lang="en-US" altLang="zh-CN" smtClean="0"/>
              <a:t>Set 是 无序集合。</a:t>
            </a:r>
            <a:endParaRPr lang="en-US" altLang="zh-CN" smtClean="0"/>
          </a:p>
          <a:p>
            <a:r>
              <a:rPr lang="en-US" altLang="zh-CN" smtClean="0"/>
              <a:t>set</a:t>
            </a:r>
            <a:r>
              <a:rPr lang="zh-CN" altLang="en-US" smtClean="0"/>
              <a:t>不允许重复的值</a:t>
            </a:r>
            <a:endParaRPr lang="en-US" altLang="zh-CN" smtClean="0"/>
          </a:p>
          <a:p>
            <a:endParaRPr lang="en-US" altLang="zh-CN" smtClean="0"/>
          </a:p>
          <a:p>
            <a:pPr lvl="1"/>
            <a:endParaRPr lang="zh-CN" altLang="en-US"/>
          </a:p>
        </p:txBody>
      </p:sp>
      <p:pic>
        <p:nvPicPr>
          <p:cNvPr id="32771" name="Picture 3"/>
          <p:cNvPicPr>
            <a:picLocks noChangeAspect="1" noChangeArrowheads="1"/>
          </p:cNvPicPr>
          <p:nvPr/>
        </p:nvPicPr>
        <p:blipFill>
          <a:blip r:embed="rId1"/>
          <a:srcRect/>
          <a:stretch>
            <a:fillRect/>
          </a:stretch>
        </p:blipFill>
        <p:spPr bwMode="auto">
          <a:xfrm>
            <a:off x="1256030" y="3270885"/>
            <a:ext cx="4791075" cy="18478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30300"/>
            <a:ext cx="10515600" cy="5123815"/>
          </a:xfrm>
        </p:spPr>
        <p:txBody>
          <a:bodyPr>
            <a:normAutofit fontScale="90000"/>
          </a:bodyPr>
          <a:lstStyle/>
          <a:p>
            <a:r>
              <a:rPr lang="zh-CN" altLang="en-US" smtClean="0"/>
              <a:t>添加</a:t>
            </a:r>
            <a:endParaRPr lang="en-US" altLang="zh-CN" smtClean="0"/>
          </a:p>
          <a:p>
            <a:pPr lvl="1"/>
            <a:r>
              <a:rPr lang="en-US" altLang="zh-CN" smtClean="0"/>
              <a:t>$redis-&gt;</a:t>
            </a:r>
            <a:r>
              <a:rPr lang="en-US" altLang="zh-CN" b="1" smtClean="0">
                <a:solidFill>
                  <a:srgbClr val="FF0000"/>
                </a:solidFill>
              </a:rPr>
              <a:t>sadd</a:t>
            </a:r>
            <a:r>
              <a:rPr lang="en-US" altLang="zh-CN" smtClean="0"/>
              <a:t>('key','value');</a:t>
            </a:r>
            <a:endParaRPr lang="en-US" altLang="zh-CN" smtClean="0"/>
          </a:p>
          <a:p>
            <a:pPr lvl="2"/>
            <a:r>
              <a:rPr lang="en-US" altLang="zh-CN" smtClean="0">
                <a:sym typeface="+mn-ea"/>
              </a:rPr>
              <a:t>向名称为key的set中添加元素value,</a:t>
            </a:r>
            <a:r>
              <a:rPr lang="en-US" altLang="zh-CN" b="1" smtClean="0">
                <a:sym typeface="+mn-ea"/>
              </a:rPr>
              <a:t>如果value存在</a:t>
            </a:r>
            <a:r>
              <a:rPr lang="zh-CN" altLang="zh-CN" b="1" smtClean="0">
                <a:sym typeface="+mn-ea"/>
              </a:rPr>
              <a:t>则</a:t>
            </a:r>
            <a:r>
              <a:rPr lang="en-US" altLang="zh-CN" b="1" smtClean="0">
                <a:sym typeface="+mn-ea"/>
              </a:rPr>
              <a:t>不写入</a:t>
            </a:r>
            <a:endParaRPr lang="en-US" altLang="zh-CN" b="1" smtClean="0"/>
          </a:p>
          <a:p>
            <a:r>
              <a:rPr lang="zh-CN" altLang="en-US" smtClean="0"/>
              <a:t>获取</a:t>
            </a:r>
            <a:endParaRPr lang="en-US" altLang="zh-CN" smtClean="0"/>
          </a:p>
          <a:p>
            <a:pPr lvl="1"/>
            <a:r>
              <a:rPr lang="en-US" altLang="zh-CN" smtClean="0"/>
              <a:t>$redis-&gt;</a:t>
            </a:r>
            <a:r>
              <a:rPr lang="en-US" altLang="zh-CN" b="1" smtClean="0">
                <a:solidFill>
                  <a:srgbClr val="FF0000"/>
                </a:solidFill>
              </a:rPr>
              <a:t>sMembers</a:t>
            </a:r>
            <a:r>
              <a:rPr lang="en-US" altLang="zh-CN" smtClean="0"/>
              <a:t>('key');</a:t>
            </a:r>
            <a:endParaRPr lang="en-US" altLang="zh-CN" smtClean="0"/>
          </a:p>
          <a:p>
            <a:pPr lvl="1"/>
            <a:r>
              <a:rPr lang="en-US" altLang="zh-CN" smtClean="0">
                <a:sym typeface="+mn-ea"/>
              </a:rPr>
              <a:t>$redis-&gt;</a:t>
            </a:r>
            <a:r>
              <a:rPr lang="en-US" altLang="zh-CN" b="1" smtClean="0">
                <a:solidFill>
                  <a:srgbClr val="FF0000"/>
                </a:solidFill>
              </a:rPr>
              <a:t>sCard</a:t>
            </a:r>
            <a:r>
              <a:rPr lang="en-US" altLang="zh-CN" smtClean="0"/>
              <a:t>/</a:t>
            </a:r>
            <a:r>
              <a:rPr lang="en-US" altLang="zh-CN" b="1" smtClean="0">
                <a:solidFill>
                  <a:srgbClr val="FF0000"/>
                </a:solidFill>
              </a:rPr>
              <a:t>sSize</a:t>
            </a:r>
            <a:r>
              <a:rPr lang="en-US" altLang="zh-CN" smtClean="0">
                <a:sym typeface="+mn-ea"/>
              </a:rPr>
              <a:t>('key');</a:t>
            </a:r>
            <a:endParaRPr lang="en-US" altLang="zh-CN" smtClean="0"/>
          </a:p>
          <a:p>
            <a:pPr lvl="2"/>
            <a:r>
              <a:rPr lang="en-US" altLang="zh-CN" smtClean="0"/>
              <a:t>返回名称为key的set的元素个数</a:t>
            </a:r>
            <a:endParaRPr lang="en-US" altLang="zh-CN" smtClean="0"/>
          </a:p>
          <a:p>
            <a:r>
              <a:rPr lang="zh-CN" altLang="en-US" smtClean="0"/>
              <a:t>删除</a:t>
            </a:r>
            <a:endParaRPr lang="en-US" altLang="zh-CN" smtClean="0"/>
          </a:p>
          <a:p>
            <a:pPr lvl="1"/>
            <a:r>
              <a:rPr lang="en-US" altLang="zh-CN" smtClean="0"/>
              <a:t>$redis-&gt;</a:t>
            </a:r>
            <a:r>
              <a:rPr lang="en-US" altLang="zh-CN" b="1" smtClean="0">
                <a:solidFill>
                  <a:srgbClr val="FF0000"/>
                </a:solidFill>
              </a:rPr>
              <a:t>delete</a:t>
            </a:r>
            <a:r>
              <a:rPr lang="en-US" altLang="zh-CN" smtClean="0"/>
              <a:t>('key');</a:t>
            </a:r>
            <a:endParaRPr lang="en-US" altLang="zh-CN" smtClean="0"/>
          </a:p>
          <a:p>
            <a:pPr lvl="1"/>
            <a:r>
              <a:rPr lang="en-US" altLang="zh-CN" smtClean="0">
                <a:sym typeface="+mn-ea"/>
              </a:rPr>
              <a:t>$redis-&gt;</a:t>
            </a:r>
            <a:r>
              <a:rPr lang="zh-CN" altLang="en-US" b="1">
                <a:solidFill>
                  <a:srgbClr val="FF0000"/>
                </a:solidFill>
              </a:rPr>
              <a:t>sRem</a:t>
            </a:r>
            <a:r>
              <a:rPr lang="en-US" altLang="zh-CN">
                <a:solidFill>
                  <a:schemeClr val="tx1">
                    <a:lumMod val="95000"/>
                    <a:lumOff val="5000"/>
                  </a:schemeClr>
                </a:solidFill>
              </a:rPr>
              <a:t>/</a:t>
            </a:r>
            <a:r>
              <a:rPr lang="zh-CN" altLang="en-US" b="1">
                <a:solidFill>
                  <a:srgbClr val="FF0000"/>
                </a:solidFill>
              </a:rPr>
              <a:t>sRemove</a:t>
            </a:r>
            <a:r>
              <a:rPr lang="en-US" altLang="zh-CN"/>
              <a:t>('key','value')</a:t>
            </a:r>
            <a:endParaRPr lang="en-US" altLang="zh-CN"/>
          </a:p>
          <a:p>
            <a:pPr lvl="2"/>
            <a:r>
              <a:rPr lang="zh-CN" altLang="en-US"/>
              <a:t>删除名称为key的set中的元素value</a:t>
            </a:r>
            <a:endParaRPr lang="zh-CN" altLang="en-US"/>
          </a:p>
          <a:p>
            <a:pPr lvl="0"/>
            <a:r>
              <a:rPr lang="zh-CN" altLang="en-US"/>
              <a:t>判断名称为key的集合中查找是否有value元素，有ture 没有 false</a:t>
            </a:r>
            <a:endParaRPr lang="zh-CN" altLang="en-US"/>
          </a:p>
          <a:p>
            <a:pPr lvl="1"/>
            <a:r>
              <a:rPr lang="zh-CN" altLang="en-US"/>
              <a:t>$redis-&gt;</a:t>
            </a:r>
            <a:r>
              <a:rPr lang="zh-CN" altLang="en-US" b="1">
                <a:solidFill>
                  <a:srgbClr val="FF0000"/>
                </a:solidFill>
                <a:sym typeface="+mn-ea"/>
              </a:rPr>
              <a:t>sIsMember</a:t>
            </a:r>
            <a:r>
              <a:rPr lang="en-US" altLang="zh-CN">
                <a:sym typeface="+mn-ea"/>
              </a:rPr>
              <a:t>/</a:t>
            </a:r>
            <a:r>
              <a:rPr lang="zh-CN" altLang="en-US" b="1">
                <a:solidFill>
                  <a:srgbClr val="FF0000"/>
                </a:solidFill>
                <a:sym typeface="+mn-ea"/>
              </a:rPr>
              <a:t>sContains</a:t>
            </a:r>
            <a:r>
              <a:rPr lang="zh-CN" altLang="en-US"/>
              <a:t>(key, value);</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5.4 Hash</a:t>
            </a:r>
            <a:endParaRPr lang="zh-CN" altLang="en-US"/>
          </a:p>
        </p:txBody>
      </p:sp>
      <p:sp>
        <p:nvSpPr>
          <p:cNvPr id="3" name="内容占位符 2"/>
          <p:cNvSpPr>
            <a:spLocks noGrp="1"/>
          </p:cNvSpPr>
          <p:nvPr>
            <p:ph idx="1"/>
          </p:nvPr>
        </p:nvSpPr>
        <p:spPr/>
        <p:txBody>
          <a:bodyPr/>
          <a:lstStyle/>
          <a:p>
            <a:endParaRPr lang="en-US" altLang="zh-CN" smtClean="0"/>
          </a:p>
          <a:p>
            <a:pPr lvl="1"/>
            <a:endParaRPr lang="en-US" altLang="zh-CN" smtClean="0"/>
          </a:p>
        </p:txBody>
      </p:sp>
      <p:pic>
        <p:nvPicPr>
          <p:cNvPr id="33794" name="Picture 2"/>
          <p:cNvPicPr>
            <a:picLocks noChangeAspect="1" noChangeArrowheads="1"/>
          </p:cNvPicPr>
          <p:nvPr/>
        </p:nvPicPr>
        <p:blipFill>
          <a:blip r:embed="rId1"/>
          <a:srcRect/>
          <a:stretch>
            <a:fillRect/>
          </a:stretch>
        </p:blipFill>
        <p:spPr bwMode="auto">
          <a:xfrm>
            <a:off x="1317916" y="3275648"/>
            <a:ext cx="5248275" cy="1838325"/>
          </a:xfrm>
          <a:prstGeom prst="rect">
            <a:avLst/>
          </a:prstGeom>
          <a:noFill/>
          <a:ln w="9525">
            <a:noFill/>
            <a:miter lim="800000"/>
            <a:headEnd/>
            <a:tailEnd/>
          </a:ln>
        </p:spPr>
      </p:pic>
      <p:sp>
        <p:nvSpPr>
          <p:cNvPr id="4" name="内容占位符 2"/>
          <p:cNvSpPr>
            <a:spLocks noGrp="1"/>
          </p:cNvSpPr>
          <p:nvPr/>
        </p:nvSpPr>
        <p:spPr>
          <a:xfrm>
            <a:off x="965200" y="159286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en-US" altLang="zh-CN" smtClean="0"/>
              <a:t>hash 是一个key 和 value 的映射表</a:t>
            </a:r>
            <a:endParaRPr lang="en-US" altLang="zh-CN" smtClean="0"/>
          </a:p>
          <a:p>
            <a:r>
              <a:rPr lang="en-US" altLang="zh-CN" smtClean="0"/>
              <a:t>hash 特别适合用于存储对象。</a:t>
            </a:r>
            <a:endParaRPr lang="en-US" altLang="zh-CN" smtClean="0"/>
          </a:p>
          <a:p>
            <a:endParaRPr lang="en-US" altLang="zh-CN" smtClean="0"/>
          </a:p>
          <a:p>
            <a:pPr lvl="1"/>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76300"/>
            <a:ext cx="10515600" cy="5752465"/>
          </a:xfrm>
        </p:spPr>
        <p:txBody>
          <a:bodyPr>
            <a:normAutofit fontScale="92500" lnSpcReduction="20000"/>
          </a:bodyPr>
          <a:lstStyle/>
          <a:p>
            <a:r>
              <a:rPr lang="zh-CN" altLang="en-US" smtClean="0"/>
              <a:t>设置</a:t>
            </a:r>
            <a:endParaRPr lang="zh-CN" altLang="en-US" smtClean="0"/>
          </a:p>
          <a:p>
            <a:pPr lvl="1"/>
            <a:r>
              <a:rPr lang="en-US" altLang="zh-CN" smtClean="0"/>
              <a:t>$redis-&gt;</a:t>
            </a:r>
            <a:r>
              <a:rPr lang="en-US" altLang="zh-CN" b="1" smtClean="0">
                <a:solidFill>
                  <a:srgbClr val="FF0000"/>
                </a:solidFill>
              </a:rPr>
              <a:t>hSet</a:t>
            </a:r>
            <a:r>
              <a:rPr lang="en-US" altLang="zh-CN" smtClean="0"/>
              <a:t>('h', 'key1', 'value');</a:t>
            </a:r>
            <a:endParaRPr lang="en-US" altLang="zh-CN" smtClean="0"/>
          </a:p>
          <a:p>
            <a:pPr lvl="2"/>
            <a:r>
              <a:rPr lang="en-US" altLang="zh-CN" smtClean="0"/>
              <a:t>向名称为h的hash中添加元素key1—&gt;value</a:t>
            </a:r>
            <a:endParaRPr lang="en-US" altLang="zh-CN" smtClean="0"/>
          </a:p>
          <a:p>
            <a:pPr lvl="1"/>
            <a:r>
              <a:rPr lang="en-US" altLang="zh-CN" smtClean="0"/>
              <a:t>$redis-&gt;</a:t>
            </a:r>
            <a:r>
              <a:rPr lang="en-US" altLang="zh-CN" b="1" smtClean="0">
                <a:solidFill>
                  <a:srgbClr val="FF0000"/>
                </a:solidFill>
              </a:rPr>
              <a:t>hMset</a:t>
            </a:r>
            <a:r>
              <a:rPr lang="en-US" altLang="zh-CN" smtClean="0"/>
              <a:t>('key', ['name' =&gt; 'Joe', 'salary' =&gt; 2000] );</a:t>
            </a:r>
            <a:endParaRPr lang="en-US" altLang="zh-CN" smtClean="0"/>
          </a:p>
          <a:p>
            <a:pPr lvl="2"/>
            <a:r>
              <a:rPr lang="en-US" altLang="zh-CN" smtClean="0"/>
              <a:t>向名称为key的hash中批量添加元素</a:t>
            </a:r>
            <a:br>
              <a:rPr lang="en-US" altLang="zh-CN" smtClean="0"/>
            </a:br>
            <a:endParaRPr lang="en-US" altLang="zh-CN" smtClean="0"/>
          </a:p>
          <a:p>
            <a:r>
              <a:rPr lang="zh-CN" altLang="en-US" smtClean="0"/>
              <a:t>获取</a:t>
            </a:r>
            <a:endParaRPr lang="en-US" altLang="zh-CN" smtClean="0"/>
          </a:p>
          <a:p>
            <a:pPr lvl="1"/>
            <a:r>
              <a:rPr lang="en-US" altLang="zh-CN" smtClean="0"/>
              <a:t>$redis-&gt;</a:t>
            </a:r>
            <a:r>
              <a:rPr lang="en-US" altLang="zh-CN" b="1" smtClean="0">
                <a:solidFill>
                  <a:srgbClr val="FF0000"/>
                </a:solidFill>
              </a:rPr>
              <a:t>hGet</a:t>
            </a:r>
            <a:r>
              <a:rPr lang="en-US" altLang="zh-CN" smtClean="0"/>
              <a:t>('h', 'key1');</a:t>
            </a:r>
            <a:endParaRPr lang="en-US" altLang="zh-CN" smtClean="0"/>
          </a:p>
          <a:p>
            <a:pPr lvl="2"/>
            <a:r>
              <a:rPr lang="en-US" altLang="zh-CN" smtClean="0"/>
              <a:t>返回名称为h的hash中key1对应的value</a:t>
            </a:r>
            <a:endParaRPr lang="en-US" altLang="zh-CN" smtClean="0"/>
          </a:p>
          <a:p>
            <a:pPr lvl="1"/>
            <a:r>
              <a:rPr lang="en-US" altLang="zh-CN" smtClean="0"/>
              <a:t>redis-&gt;</a:t>
            </a:r>
            <a:r>
              <a:rPr lang="en-US" altLang="zh-CN" b="1" smtClean="0">
                <a:solidFill>
                  <a:srgbClr val="FF0000"/>
                </a:solidFill>
              </a:rPr>
              <a:t>hMGet</a:t>
            </a:r>
            <a:r>
              <a:rPr lang="en-US" altLang="zh-CN" smtClean="0"/>
              <a:t>('h', array('key1', 'key2'));</a:t>
            </a:r>
            <a:endParaRPr lang="en-US" altLang="zh-CN" smtClean="0"/>
          </a:p>
          <a:p>
            <a:pPr lvl="2"/>
            <a:r>
              <a:rPr lang="en-US" altLang="zh-CN" smtClean="0"/>
              <a:t>返回名称为h的hash中key1,key2对应的value</a:t>
            </a:r>
            <a:endParaRPr lang="en-US" altLang="zh-CN" smtClean="0"/>
          </a:p>
          <a:p>
            <a:pPr lvl="1"/>
            <a:r>
              <a:rPr lang="en-US" altLang="zh-CN" smtClean="0"/>
              <a:t>$redis-&gt;</a:t>
            </a:r>
            <a:r>
              <a:rPr lang="en-US" altLang="zh-CN" b="1" smtClean="0">
                <a:solidFill>
                  <a:srgbClr val="FF0000"/>
                </a:solidFill>
              </a:rPr>
              <a:t>hKeys</a:t>
            </a:r>
            <a:r>
              <a:rPr lang="en-US" altLang="zh-CN" smtClean="0"/>
              <a:t>('h');</a:t>
            </a:r>
            <a:endParaRPr lang="en-US" altLang="zh-CN" smtClean="0"/>
          </a:p>
          <a:p>
            <a:pPr lvl="2"/>
            <a:r>
              <a:rPr lang="en-US" altLang="zh-CN" smtClean="0"/>
              <a:t>返回名称为key的hash中所有键</a:t>
            </a:r>
            <a:endParaRPr lang="en-US" altLang="zh-CN" smtClean="0"/>
          </a:p>
          <a:p>
            <a:pPr lvl="1"/>
            <a:r>
              <a:rPr lang="en-US" altLang="zh-CN" smtClean="0"/>
              <a:t>$redis-&gt;</a:t>
            </a:r>
            <a:r>
              <a:rPr lang="en-US" altLang="zh-CN" b="1" smtClean="0">
                <a:solidFill>
                  <a:srgbClr val="FF0000"/>
                </a:solidFill>
              </a:rPr>
              <a:t>hVals</a:t>
            </a:r>
            <a:r>
              <a:rPr lang="en-US" altLang="zh-CN" smtClean="0"/>
              <a:t>('h')</a:t>
            </a:r>
            <a:endParaRPr lang="en-US" altLang="zh-CN" smtClean="0"/>
          </a:p>
          <a:p>
            <a:pPr lvl="2"/>
            <a:r>
              <a:rPr lang="en-US" altLang="zh-CN" smtClean="0"/>
              <a:t>返回名称为h的hash中所有键对应的value</a:t>
            </a:r>
            <a:endParaRPr lang="en-US" altLang="zh-CN" smtClean="0"/>
          </a:p>
          <a:p>
            <a:pPr lvl="1"/>
            <a:r>
              <a:rPr lang="en-US" altLang="zh-CN" smtClean="0"/>
              <a:t>$redis-&gt;</a:t>
            </a:r>
            <a:r>
              <a:rPr lang="en-US" altLang="zh-CN" b="1" smtClean="0">
                <a:solidFill>
                  <a:srgbClr val="FF0000"/>
                </a:solidFill>
              </a:rPr>
              <a:t>hGetAll</a:t>
            </a:r>
            <a:r>
              <a:rPr lang="en-US" altLang="zh-CN" smtClean="0"/>
              <a:t>('h');</a:t>
            </a:r>
            <a:endParaRPr lang="en-US" altLang="zh-CN" smtClean="0"/>
          </a:p>
          <a:p>
            <a:pPr lvl="2"/>
            <a:r>
              <a:rPr lang="en-US" altLang="zh-CN" smtClean="0"/>
              <a:t>返回名称为h的hash中所有的键（field）及其对应的value</a:t>
            </a:r>
            <a:endParaRPr lang="en-US" altLang="zh-CN" smtClean="0"/>
          </a:p>
          <a:p>
            <a:pPr lvl="1"/>
            <a:r>
              <a:rPr lang="en-US" altLang="zh-CN" smtClean="0"/>
              <a:t>$redis-&gt;</a:t>
            </a:r>
            <a:r>
              <a:rPr lang="en-US" altLang="zh-CN" b="1" smtClean="0">
                <a:solidFill>
                  <a:srgbClr val="FF0000"/>
                </a:solidFill>
              </a:rPr>
              <a:t>hLen</a:t>
            </a:r>
            <a:r>
              <a:rPr lang="en-US" altLang="zh-CN" smtClean="0"/>
              <a:t>('h');</a:t>
            </a:r>
            <a:endParaRPr lang="en-US" altLang="zh-CN" smtClean="0"/>
          </a:p>
          <a:p>
            <a:pPr lvl="2"/>
            <a:r>
              <a:rPr lang="en-US" altLang="zh-CN" smtClean="0"/>
              <a:t>返回名称为h的hash中元素个数</a:t>
            </a:r>
            <a:endParaRPr lang="en-US" altLang="zh-CN" smtClean="0"/>
          </a:p>
          <a:p>
            <a:pPr marL="0" indent="0">
              <a:buNone/>
            </a:pPr>
            <a:endParaRPr lang="zh-CN" altLang="en-US"/>
          </a:p>
          <a:p>
            <a:pPr lvl="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685800" y="681425"/>
            <a:ext cx="10099675" cy="39960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endParaRPr lang="en-US" altLang="zh-CN" smtClean="0"/>
          </a:p>
          <a:p>
            <a:pPr>
              <a:lnSpc>
                <a:spcPct val="120000"/>
              </a:lnSpc>
            </a:pPr>
            <a:r>
              <a:rPr lang="zh-CN" altLang="en-US" smtClean="0"/>
              <a:t>删除</a:t>
            </a:r>
            <a:endParaRPr lang="en-US" altLang="zh-CN" smtClean="0"/>
          </a:p>
          <a:p>
            <a:pPr lvl="1">
              <a:lnSpc>
                <a:spcPct val="120000"/>
              </a:lnSpc>
            </a:pPr>
            <a:r>
              <a:rPr lang="en-US" altLang="zh-CN" smtClean="0"/>
              <a:t>$redis-&gt;</a:t>
            </a:r>
            <a:r>
              <a:rPr lang="en-US" altLang="zh-CN" b="1" smtClean="0">
                <a:solidFill>
                  <a:srgbClr val="FF0000"/>
                </a:solidFill>
              </a:rPr>
              <a:t>delete</a:t>
            </a:r>
            <a:r>
              <a:rPr lang="en-US" altLang="zh-CN" smtClean="0"/>
              <a:t>('h')</a:t>
            </a:r>
            <a:endParaRPr lang="en-US" altLang="zh-CN" smtClean="0"/>
          </a:p>
          <a:p>
            <a:pPr lvl="2">
              <a:lnSpc>
                <a:spcPct val="120000"/>
              </a:lnSpc>
            </a:pPr>
            <a:r>
              <a:rPr lang="zh-CN" altLang="zh-CN" smtClean="0">
                <a:sym typeface="+mn-ea"/>
              </a:rPr>
              <a:t>删除</a:t>
            </a:r>
            <a:r>
              <a:rPr lang="en-US" altLang="zh-CN" smtClean="0">
                <a:sym typeface="+mn-ea"/>
              </a:rPr>
              <a:t>名称为h的hash</a:t>
            </a:r>
            <a:endParaRPr lang="en-US" altLang="zh-CN" smtClean="0"/>
          </a:p>
          <a:p>
            <a:pPr lvl="1">
              <a:lnSpc>
                <a:spcPct val="120000"/>
              </a:lnSpc>
            </a:pPr>
            <a:r>
              <a:rPr lang="en-US" altLang="zh-CN" smtClean="0"/>
              <a:t>$redis-&gt;</a:t>
            </a:r>
            <a:r>
              <a:rPr lang="en-US" altLang="zh-CN" b="1" smtClean="0">
                <a:solidFill>
                  <a:srgbClr val="FF0000"/>
                </a:solidFill>
              </a:rPr>
              <a:t>hDel</a:t>
            </a:r>
            <a:r>
              <a:rPr lang="en-US" altLang="zh-CN" smtClean="0"/>
              <a:t>('h', 'key1');</a:t>
            </a:r>
            <a:endParaRPr lang="en-US" altLang="zh-CN" smtClean="0"/>
          </a:p>
          <a:p>
            <a:pPr lvl="2">
              <a:lnSpc>
                <a:spcPct val="120000"/>
              </a:lnSpc>
            </a:pPr>
            <a:r>
              <a:rPr lang="en-US" altLang="zh-CN" smtClean="0"/>
              <a:t>删除名称为h的hash中键为key1的</a:t>
            </a:r>
            <a:r>
              <a:rPr lang="zh-CN" altLang="en-US" smtClean="0"/>
              <a:t>元素</a:t>
            </a:r>
            <a:endParaRPr lang="en-US" altLang="zh-CN" smtClean="0"/>
          </a:p>
          <a:p>
            <a:pPr marL="57150" lvl="1" indent="-285750">
              <a:lnSpc>
                <a:spcPct val="120000"/>
              </a:lnSpc>
              <a:buFont typeface="Wingdings" panose="05000000000000000000" charset="0"/>
              <a:buChar char="v"/>
            </a:pPr>
            <a:r>
              <a:rPr lang="zh-CN" altLang="en-US" sz="2800">
                <a:sym typeface="+mn-ea"/>
              </a:rPr>
              <a:t>判断名称为h的hash中是否存在键为</a:t>
            </a:r>
            <a:r>
              <a:rPr lang="en-US" altLang="zh-CN" sz="2800">
                <a:sym typeface="+mn-ea"/>
              </a:rPr>
              <a:t>key</a:t>
            </a:r>
            <a:r>
              <a:rPr lang="zh-CN" altLang="en-US" sz="2800">
                <a:sym typeface="+mn-ea"/>
              </a:rPr>
              <a:t>的元素</a:t>
            </a:r>
            <a:endParaRPr lang="zh-CN" altLang="en-US"/>
          </a:p>
          <a:p>
            <a:pPr lvl="1">
              <a:lnSpc>
                <a:spcPct val="120000"/>
              </a:lnSpc>
            </a:pPr>
            <a:r>
              <a:rPr lang="zh-CN" altLang="en-US"/>
              <a:t>$redis-&gt;</a:t>
            </a:r>
            <a:r>
              <a:rPr lang="zh-CN" altLang="en-US" b="1">
                <a:solidFill>
                  <a:srgbClr val="FF0000"/>
                </a:solidFill>
              </a:rPr>
              <a:t>hExists</a:t>
            </a:r>
            <a:r>
              <a:rPr lang="zh-CN" altLang="en-US"/>
              <a:t>('h', '</a:t>
            </a:r>
            <a:r>
              <a:rPr lang="en-US" altLang="zh-CN"/>
              <a:t>key</a:t>
            </a:r>
            <a:r>
              <a:rPr lang="zh-CN" altLang="en-US"/>
              <a:t>');</a:t>
            </a:r>
            <a:endParaRPr lang="zh-CN" altLang="en-US"/>
          </a:p>
          <a:p>
            <a:pPr lvl="1"/>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 NoSQL</a:t>
            </a:r>
            <a:endParaRPr lang="zh-CN" altLang="en-US"/>
          </a:p>
        </p:txBody>
      </p:sp>
      <p:sp>
        <p:nvSpPr>
          <p:cNvPr id="3" name="内容占位符 2"/>
          <p:cNvSpPr>
            <a:spLocks noGrp="1"/>
          </p:cNvSpPr>
          <p:nvPr>
            <p:ph idx="1"/>
          </p:nvPr>
        </p:nvSpPr>
        <p:spPr>
          <a:xfrm>
            <a:off x="838200" y="1465864"/>
            <a:ext cx="10515600" cy="4683265"/>
          </a:xfrm>
        </p:spPr>
        <p:txBody>
          <a:bodyPr>
            <a:normAutofit fontScale="92500" lnSpcReduction="10000"/>
          </a:bodyPr>
          <a:lstStyle/>
          <a:p>
            <a:r>
              <a:rPr lang="en-US" altLang="zh-CN" smtClean="0"/>
              <a:t>Not Only SQL,</a:t>
            </a:r>
            <a:r>
              <a:rPr lang="zh-CN" altLang="en-US" smtClean="0"/>
              <a:t>泛指非关系型的数据库</a:t>
            </a:r>
            <a:endParaRPr lang="en-US" altLang="zh-CN" smtClean="0"/>
          </a:p>
          <a:p>
            <a:r>
              <a:rPr lang="zh-CN" altLang="en-US" smtClean="0"/>
              <a:t>作用</a:t>
            </a:r>
            <a:endParaRPr lang="en-US" altLang="zh-CN" smtClean="0"/>
          </a:p>
          <a:p>
            <a:pPr lvl="1"/>
            <a:r>
              <a:rPr lang="en-US" altLang="zh-CN" smtClean="0"/>
              <a:t>NoSQL</a:t>
            </a:r>
            <a:r>
              <a:rPr lang="zh-CN" altLang="en-US" smtClean="0"/>
              <a:t>数据库的产生就是为了解决大规模数据集合多重数据种类带来的挑战，尤其是大数据应用难题</a:t>
            </a:r>
            <a:endParaRPr lang="en-US" altLang="zh-CN" smtClean="0"/>
          </a:p>
          <a:p>
            <a:r>
              <a:rPr lang="zh-CN" altLang="en-US" smtClean="0"/>
              <a:t>优势</a:t>
            </a:r>
            <a:endParaRPr lang="zh-CN" altLang="en-US" smtClean="0"/>
          </a:p>
          <a:p>
            <a:pPr lvl="1"/>
            <a:r>
              <a:rPr lang="zh-CN" altLang="en-US" smtClean="0"/>
              <a:t>大数据量，高性能</a:t>
            </a:r>
            <a:r>
              <a:rPr lang="en-US" altLang="zh-CN" smtClean="0"/>
              <a:t> </a:t>
            </a:r>
            <a:r>
              <a:rPr lang="zh-CN" altLang="en-US" smtClean="0"/>
              <a:t>，高可用</a:t>
            </a:r>
            <a:endParaRPr lang="en-US" altLang="zh-CN" smtClean="0"/>
          </a:p>
          <a:p>
            <a:pPr lvl="1"/>
            <a:r>
              <a:rPr lang="zh-CN" altLang="en-US" smtClean="0"/>
              <a:t>灵活的数据模型</a:t>
            </a:r>
            <a:endParaRPr lang="en-US" altLang="zh-CN" smtClean="0"/>
          </a:p>
          <a:p>
            <a:pPr lvl="1"/>
            <a:r>
              <a:rPr lang="zh-CN" altLang="en-US" smtClean="0"/>
              <a:t>易扩展</a:t>
            </a:r>
            <a:endParaRPr lang="en-US" altLang="zh-CN" smtClean="0"/>
          </a:p>
          <a:p>
            <a:r>
              <a:rPr lang="zh-CN" altLang="en-US" smtClean="0"/>
              <a:t>常见</a:t>
            </a:r>
            <a:r>
              <a:rPr lang="en-US" altLang="zh-CN" smtClean="0"/>
              <a:t>NoSQL</a:t>
            </a:r>
            <a:endParaRPr lang="en-US" altLang="zh-CN" smtClean="0"/>
          </a:p>
          <a:p>
            <a:pPr lvl="1"/>
            <a:r>
              <a:rPr lang="en-US" altLang="zh-CN" smtClean="0"/>
              <a:t>Redis</a:t>
            </a:r>
            <a:endParaRPr lang="en-US" altLang="zh-CN" smtClean="0"/>
          </a:p>
          <a:p>
            <a:pPr lvl="1"/>
            <a:r>
              <a:rPr lang="en-US" altLang="zh-CN" smtClean="0"/>
              <a:t>MongoDB</a:t>
            </a:r>
            <a:endParaRPr lang="en-US" altLang="zh-CN" smtClean="0"/>
          </a:p>
          <a:p>
            <a:pPr lvl="1"/>
            <a:r>
              <a:rPr lang="en-US" altLang="zh-CN" smtClean="0"/>
              <a:t>Memcache</a:t>
            </a:r>
            <a:endParaRPr lang="en-US" altLang="zh-CN" smtClean="0"/>
          </a:p>
          <a:p>
            <a:pPr lvl="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5.5 sort set</a:t>
            </a:r>
            <a:endParaRPr lang="zh-CN" altLang="en-US"/>
          </a:p>
        </p:txBody>
      </p:sp>
      <p:sp>
        <p:nvSpPr>
          <p:cNvPr id="3" name="内容占位符 2"/>
          <p:cNvSpPr>
            <a:spLocks noGrp="1"/>
          </p:cNvSpPr>
          <p:nvPr>
            <p:ph idx="1"/>
          </p:nvPr>
        </p:nvSpPr>
        <p:spPr/>
        <p:txBody>
          <a:bodyPr/>
          <a:lstStyle/>
          <a:p>
            <a:r>
              <a:rPr lang="zh-CN" altLang="zh-CN" smtClean="0">
                <a:sym typeface="+mn-ea"/>
              </a:rPr>
              <a:t>有序集合</a:t>
            </a:r>
            <a:r>
              <a:rPr lang="zh-CN" altLang="zh-CN" smtClean="0"/>
              <a:t>每个元素都会关联一个double类型的分数。redis正是通过分数来为集合中的成员进行从小到大的排序</a:t>
            </a:r>
            <a:endParaRPr lang="zh-CN" altLang="zh-CN" smtClean="0"/>
          </a:p>
          <a:p>
            <a:r>
              <a:rPr lang="zh-CN" altLang="zh-CN" smtClean="0"/>
              <a:t>有序集合的成员是唯一的,但分数(score)却可以重复</a:t>
            </a:r>
            <a:endParaRPr lang="zh-CN" altLang="zh-CN" smtClean="0"/>
          </a:p>
          <a:p>
            <a:r>
              <a:rPr lang="zh-CN" altLang="zh-CN" smtClean="0"/>
              <a:t>这种类型更像是排行榜。根据</a:t>
            </a:r>
            <a:r>
              <a:rPr lang="en-US" altLang="zh-CN" smtClean="0"/>
              <a:t>score</a:t>
            </a:r>
            <a:r>
              <a:rPr lang="zh-CN" altLang="zh-CN" smtClean="0"/>
              <a:t>进行排序，但是当</a:t>
            </a:r>
            <a:r>
              <a:rPr lang="en-US" altLang="zh-CN" smtClean="0"/>
              <a:t>score</a:t>
            </a:r>
            <a:r>
              <a:rPr lang="zh-CN" altLang="zh-CN" smtClean="0"/>
              <a:t>值一样</a:t>
            </a:r>
            <a:r>
              <a:rPr lang="zh-CN" altLang="en-US" smtClean="0"/>
              <a:t>时</a:t>
            </a:r>
            <a:r>
              <a:rPr lang="zh-CN" altLang="zh-CN" smtClean="0"/>
              <a:t>，根据</a:t>
            </a:r>
            <a:r>
              <a:rPr lang="en-US" altLang="zh-CN" smtClean="0"/>
              <a:t>value</a:t>
            </a:r>
            <a:r>
              <a:rPr lang="zh-CN" altLang="zh-CN" smtClean="0"/>
              <a:t>排序</a:t>
            </a:r>
            <a:endParaRPr lang="en-US" altLang="zh-CN" smtClean="0"/>
          </a:p>
          <a:p>
            <a:endParaRPr lang="zh-CN" altLang="zh-CN" smtClean="0"/>
          </a:p>
          <a:p>
            <a:endParaRPr lang="zh-CN" altLang="en-US"/>
          </a:p>
        </p:txBody>
      </p:sp>
      <p:pic>
        <p:nvPicPr>
          <p:cNvPr id="34818" name="Picture 2"/>
          <p:cNvPicPr>
            <a:picLocks noChangeAspect="1" noChangeArrowheads="1"/>
          </p:cNvPicPr>
          <p:nvPr/>
        </p:nvPicPr>
        <p:blipFill>
          <a:blip r:embed="rId1"/>
          <a:srcRect/>
          <a:stretch>
            <a:fillRect/>
          </a:stretch>
        </p:blipFill>
        <p:spPr bwMode="auto">
          <a:xfrm>
            <a:off x="1134249" y="4113615"/>
            <a:ext cx="5353050" cy="11334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6760" y="771787"/>
            <a:ext cx="10515600" cy="5830349"/>
          </a:xfrm>
        </p:spPr>
        <p:txBody>
          <a:bodyPr>
            <a:normAutofit lnSpcReduction="10000"/>
          </a:bodyPr>
          <a:lstStyle/>
          <a:p>
            <a:pPr>
              <a:lnSpc>
                <a:spcPct val="120000"/>
              </a:lnSpc>
            </a:pPr>
            <a:r>
              <a:rPr lang="zh-CN" altLang="en-US" sz="2200" smtClean="0"/>
              <a:t>设置</a:t>
            </a:r>
            <a:endParaRPr lang="zh-CN" altLang="en-US" sz="2200" smtClean="0"/>
          </a:p>
          <a:p>
            <a:pPr lvl="1">
              <a:lnSpc>
                <a:spcPct val="120000"/>
              </a:lnSpc>
            </a:pPr>
            <a:r>
              <a:rPr lang="en-US" altLang="zh-CN" sz="1900" b="1" smtClean="0">
                <a:solidFill>
                  <a:srgbClr val="FF0000"/>
                </a:solidFill>
              </a:rPr>
              <a:t>zAdd</a:t>
            </a:r>
            <a:r>
              <a:rPr lang="en-US" altLang="zh-CN" sz="1900" smtClean="0"/>
              <a:t>(key, score, member)：向名称为key的zset中添加元素member，score用于排序。如果该元素已经存在，则根据score更新该元素的顺序</a:t>
            </a:r>
            <a:endParaRPr lang="en-US" altLang="zh-CN" sz="1900" smtClean="0"/>
          </a:p>
          <a:p>
            <a:pPr>
              <a:lnSpc>
                <a:spcPct val="120000"/>
              </a:lnSpc>
            </a:pPr>
            <a:r>
              <a:rPr lang="zh-CN" altLang="en-US" sz="2200" smtClean="0"/>
              <a:t>获取</a:t>
            </a:r>
            <a:endParaRPr lang="en-US" altLang="zh-CN" sz="2200" smtClean="0"/>
          </a:p>
          <a:p>
            <a:pPr lvl="1">
              <a:lnSpc>
                <a:spcPct val="120000"/>
              </a:lnSpc>
            </a:pPr>
            <a:r>
              <a:rPr lang="en-US" altLang="zh-CN" sz="1900" smtClean="0"/>
              <a:t>redis-&gt;</a:t>
            </a:r>
            <a:r>
              <a:rPr lang="en-US" altLang="zh-CN" sz="1900" b="1" smtClean="0">
                <a:solidFill>
                  <a:srgbClr val="FF0000"/>
                </a:solidFill>
              </a:rPr>
              <a:t>zRange</a:t>
            </a:r>
            <a:r>
              <a:rPr lang="en-US" altLang="zh-CN" sz="1900" smtClean="0"/>
              <a:t>("</a:t>
            </a:r>
            <a:r>
              <a:rPr lang="en-US" altLang="zh-CN" sz="1900" smtClean="0">
                <a:sym typeface="+mn-ea"/>
              </a:rPr>
              <a:t>key</a:t>
            </a:r>
            <a:r>
              <a:rPr lang="en-US" altLang="zh-CN" sz="1900" smtClean="0"/>
              <a:t>",0,-1,true);        //</a:t>
            </a:r>
            <a:r>
              <a:rPr lang="zh-CN" altLang="en-US" sz="1900" smtClean="0"/>
              <a:t>升序 </a:t>
            </a:r>
            <a:r>
              <a:rPr lang="en-US" altLang="zh-CN" sz="1900" smtClean="0"/>
              <a:t>,-1</a:t>
            </a:r>
            <a:r>
              <a:rPr lang="zh-CN" altLang="en-US" sz="1900" smtClean="0"/>
              <a:t>代表获取全部</a:t>
            </a:r>
            <a:endParaRPr lang="en-US" altLang="zh-CN" sz="1900" smtClean="0"/>
          </a:p>
          <a:p>
            <a:pPr lvl="1">
              <a:lnSpc>
                <a:spcPct val="120000"/>
              </a:lnSpc>
            </a:pPr>
            <a:r>
              <a:rPr lang="en-US" altLang="zh-CN" sz="1900" smtClean="0"/>
              <a:t>redis-&gt;</a:t>
            </a:r>
            <a:r>
              <a:rPr lang="en-US" altLang="zh-CN" sz="1900" b="1" smtClean="0">
                <a:solidFill>
                  <a:srgbClr val="FF0000"/>
                </a:solidFill>
              </a:rPr>
              <a:t>zRevRange</a:t>
            </a:r>
            <a:r>
              <a:rPr lang="en-US" altLang="zh-CN" sz="1900" smtClean="0"/>
              <a:t>("</a:t>
            </a:r>
            <a:r>
              <a:rPr lang="en-US" altLang="zh-CN" sz="1900" smtClean="0">
                <a:sym typeface="+mn-ea"/>
              </a:rPr>
              <a:t>key</a:t>
            </a:r>
            <a:r>
              <a:rPr lang="en-US" altLang="zh-CN" sz="1900" smtClean="0"/>
              <a:t>",0,-1,false);  //</a:t>
            </a:r>
            <a:r>
              <a:rPr lang="zh-CN" altLang="en-US" sz="1900" smtClean="0"/>
              <a:t>降序</a:t>
            </a:r>
            <a:endParaRPr lang="zh-CN" altLang="en-US" sz="1900" smtClean="0"/>
          </a:p>
          <a:p>
            <a:pPr lvl="1">
              <a:lnSpc>
                <a:spcPct val="120000"/>
              </a:lnSpc>
            </a:pPr>
            <a:r>
              <a:rPr lang="en-US" altLang="zh-CN" sz="1900" smtClean="0"/>
              <a:t>$redis-&gt;</a:t>
            </a:r>
            <a:r>
              <a:rPr lang="en-US" altLang="zh-CN" sz="1900" b="1" smtClean="0">
                <a:solidFill>
                  <a:srgbClr val="FF0000"/>
                </a:solidFill>
                <a:sym typeface="+mn-ea"/>
              </a:rPr>
              <a:t>zRank/</a:t>
            </a:r>
            <a:r>
              <a:rPr lang="en-US" altLang="zh-CN" sz="1900" b="1" smtClean="0">
                <a:solidFill>
                  <a:srgbClr val="FF0000"/>
                </a:solidFill>
              </a:rPr>
              <a:t>zRevRank(</a:t>
            </a:r>
            <a:r>
              <a:rPr lang="en-US" altLang="zh-CN" sz="1900" smtClean="0"/>
              <a:t>key, val);</a:t>
            </a:r>
            <a:endParaRPr lang="en-US" altLang="zh-CN" sz="1900" smtClean="0"/>
          </a:p>
          <a:p>
            <a:pPr lvl="2">
              <a:lnSpc>
                <a:spcPct val="120000"/>
              </a:lnSpc>
            </a:pPr>
            <a:r>
              <a:rPr lang="en-US" altLang="zh-CN" sz="1700" smtClean="0"/>
              <a:t>返回名称为key的zset（元素已按score从小到大排序）中val元素的rank（即index，从0开始），若没有val元素，返回“null”。zRevRank 是从大到小排序</a:t>
            </a:r>
            <a:endParaRPr lang="en-US" altLang="zh-CN" sz="1700" smtClean="0"/>
          </a:p>
          <a:p>
            <a:pPr lvl="1">
              <a:lnSpc>
                <a:spcPct val="120000"/>
              </a:lnSpc>
            </a:pPr>
            <a:r>
              <a:rPr lang="en-US" altLang="zh-CN" sz="1900" smtClean="0">
                <a:sym typeface="+mn-ea"/>
              </a:rPr>
              <a:t>$redis-&gt;</a:t>
            </a:r>
            <a:r>
              <a:rPr lang="en-US" altLang="zh-CN" sz="1900" b="1" smtClean="0">
                <a:solidFill>
                  <a:srgbClr val="FF0000"/>
                </a:solidFill>
              </a:rPr>
              <a:t>zSize</a:t>
            </a:r>
            <a:r>
              <a:rPr lang="en-US" altLang="zh-CN" sz="1900" smtClean="0"/>
              <a:t>/</a:t>
            </a:r>
            <a:r>
              <a:rPr lang="en-US" altLang="zh-CN" sz="1900" b="1" smtClean="0">
                <a:solidFill>
                  <a:srgbClr val="FF0000"/>
                </a:solidFill>
              </a:rPr>
              <a:t>zCard</a:t>
            </a:r>
            <a:r>
              <a:rPr lang="en-US" altLang="zh-CN" sz="1900" smtClean="0">
                <a:sym typeface="+mn-ea"/>
              </a:rPr>
              <a:t>("key");</a:t>
            </a:r>
            <a:endParaRPr lang="en-US" altLang="zh-CN" sz="1900" smtClean="0"/>
          </a:p>
          <a:p>
            <a:pPr lvl="2">
              <a:lnSpc>
                <a:spcPct val="120000"/>
              </a:lnSpc>
            </a:pPr>
            <a:r>
              <a:rPr lang="en-US" altLang="zh-CN" sz="1700" smtClean="0"/>
              <a:t>返回名称为key的zset的所有元素的个数</a:t>
            </a:r>
            <a:endParaRPr lang="en-US" altLang="zh-CN" sz="1700" smtClean="0"/>
          </a:p>
          <a:p>
            <a:pPr lvl="1">
              <a:lnSpc>
                <a:spcPct val="120000"/>
              </a:lnSpc>
            </a:pPr>
            <a:r>
              <a:rPr lang="en-US" altLang="zh-CN" sz="1900" smtClean="0"/>
              <a:t>$redis-&gt;</a:t>
            </a:r>
            <a:r>
              <a:rPr lang="en-US" altLang="zh-CN" sz="1900" b="1" smtClean="0">
                <a:solidFill>
                  <a:srgbClr val="FF0000"/>
                </a:solidFill>
              </a:rPr>
              <a:t>zCount</a:t>
            </a:r>
            <a:r>
              <a:rPr lang="en-US" altLang="zh-CN" sz="1900" smtClean="0"/>
              <a:t>(key, star, end);</a:t>
            </a:r>
            <a:endParaRPr lang="en-US" altLang="zh-CN" sz="1900" smtClean="0"/>
          </a:p>
          <a:p>
            <a:pPr lvl="2">
              <a:lnSpc>
                <a:spcPct val="120000"/>
              </a:lnSpc>
            </a:pPr>
            <a:r>
              <a:rPr lang="en-US" altLang="zh-CN" sz="1700" smtClean="0"/>
              <a:t>返回名称为key的zset中score &gt;= star且score &lt;= end的所有元素的个数</a:t>
            </a:r>
            <a:endParaRPr lang="en-US" altLang="zh-CN" sz="1700" smtClean="0"/>
          </a:p>
          <a:p>
            <a:pPr lvl="1">
              <a:lnSpc>
                <a:spcPct val="120000"/>
              </a:lnSpc>
            </a:pPr>
            <a:r>
              <a:rPr lang="en-US" altLang="zh-CN" sz="1900" smtClean="0"/>
              <a:t>$redis-&gt;</a:t>
            </a:r>
            <a:r>
              <a:rPr lang="en-US" altLang="zh-CN" sz="1900" b="1" smtClean="0">
                <a:solidFill>
                  <a:srgbClr val="FF0000"/>
                </a:solidFill>
              </a:rPr>
              <a:t>zRangeByScore</a:t>
            </a:r>
            <a:r>
              <a:rPr lang="en-US" altLang="zh-CN" sz="1900" smtClean="0"/>
              <a:t>(key, star, end);</a:t>
            </a:r>
            <a:endParaRPr lang="en-US" altLang="zh-CN" sz="1900" smtClean="0"/>
          </a:p>
          <a:p>
            <a:pPr lvl="2">
              <a:lnSpc>
                <a:spcPct val="120000"/>
              </a:lnSpc>
            </a:pPr>
            <a:r>
              <a:rPr lang="en-US" altLang="zh-CN" sz="1700" smtClean="0"/>
              <a:t>返回名称为key的zset中score &gt;= star且score &lt;= end的所有元素</a:t>
            </a:r>
            <a:endParaRPr lang="en-US" altLang="zh-CN" sz="1700" smtClean="0"/>
          </a:p>
          <a:p>
            <a:pPr lvl="2">
              <a:lnSpc>
                <a:spcPct val="170000"/>
              </a:lnSpc>
            </a:pPr>
            <a:endParaRPr lang="en-US" altLang="zh-CN" smtClean="0"/>
          </a:p>
          <a:p>
            <a:pPr>
              <a:lnSpc>
                <a:spcPct val="170000"/>
              </a:lnSpc>
            </a:pPr>
            <a:endParaRPr lang="en-US" altLang="zh-CN" smtClean="0"/>
          </a:p>
          <a:p>
            <a:pPr>
              <a:lnSpc>
                <a:spcPct val="170000"/>
              </a:lnSpc>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65580"/>
            <a:ext cx="9672320" cy="3537585"/>
          </a:xfrm>
        </p:spPr>
        <p:txBody>
          <a:bodyPr>
            <a:normAutofit fontScale="87500" lnSpcReduction="10000"/>
          </a:bodyPr>
          <a:lstStyle/>
          <a:p>
            <a:pPr>
              <a:lnSpc>
                <a:spcPct val="140000"/>
              </a:lnSpc>
            </a:pPr>
            <a:r>
              <a:rPr lang="zh-CN" altLang="en-US" smtClean="0">
                <a:sym typeface="+mn-ea"/>
              </a:rPr>
              <a:t>删除</a:t>
            </a:r>
            <a:endParaRPr lang="zh-CN" altLang="en-US" smtClean="0">
              <a:sym typeface="+mn-ea"/>
            </a:endParaRPr>
          </a:p>
          <a:p>
            <a:pPr lvl="1">
              <a:lnSpc>
                <a:spcPct val="140000"/>
              </a:lnSpc>
            </a:pPr>
            <a:r>
              <a:rPr lang="en-US" altLang="zh-CN" smtClean="0">
                <a:sym typeface="+mn-ea"/>
              </a:rPr>
              <a:t>$redis-&gt;</a:t>
            </a:r>
            <a:r>
              <a:rPr lang="en-US" altLang="zh-CN" b="1" smtClean="0">
                <a:solidFill>
                  <a:srgbClr val="FF0000"/>
                </a:solidFill>
                <a:sym typeface="+mn-ea"/>
              </a:rPr>
              <a:t>delete</a:t>
            </a:r>
            <a:r>
              <a:rPr lang="en-US" altLang="zh-CN" smtClean="0">
                <a:sym typeface="+mn-ea"/>
              </a:rPr>
              <a:t>("key</a:t>
            </a:r>
            <a:r>
              <a:rPr lang="en-US" altLang="zh-CN" sz="2000" smtClean="0">
                <a:sym typeface="+mn-ea"/>
              </a:rPr>
              <a:t>");</a:t>
            </a:r>
            <a:endParaRPr lang="en-US" altLang="zh-CN" sz="2000" smtClean="0">
              <a:sym typeface="+mn-ea"/>
            </a:endParaRPr>
          </a:p>
          <a:p>
            <a:pPr lvl="1">
              <a:lnSpc>
                <a:spcPct val="140000"/>
              </a:lnSpc>
            </a:pPr>
            <a:r>
              <a:rPr lang="en-US" altLang="zh-CN" smtClean="0">
                <a:sym typeface="+mn-ea"/>
              </a:rPr>
              <a:t>$redis-&gt;</a:t>
            </a:r>
            <a:r>
              <a:rPr lang="en-US" altLang="zh-CN" b="1" smtClean="0">
                <a:solidFill>
                  <a:srgbClr val="FF0000"/>
                </a:solidFill>
                <a:sym typeface="+mn-ea"/>
              </a:rPr>
              <a:t>zRem</a:t>
            </a:r>
            <a:r>
              <a:rPr lang="en-US" altLang="zh-CN" sz="2000" smtClean="0">
                <a:sym typeface="+mn-ea"/>
              </a:rPr>
              <a:t>(key, member) </a:t>
            </a:r>
            <a:endParaRPr lang="en-US" altLang="zh-CN" sz="2000" smtClean="0">
              <a:sym typeface="+mn-ea"/>
            </a:endParaRPr>
          </a:p>
          <a:p>
            <a:pPr lvl="2">
              <a:lnSpc>
                <a:spcPct val="140000"/>
              </a:lnSpc>
            </a:pPr>
            <a:r>
              <a:rPr lang="en-US" altLang="zh-CN" sz="2400" smtClean="0">
                <a:sym typeface="+mn-ea"/>
              </a:rPr>
              <a:t>删除名称为key的zset中的元素member</a:t>
            </a:r>
            <a:endParaRPr lang="en-US" altLang="zh-CN" sz="2400" smtClean="0">
              <a:sym typeface="+mn-ea"/>
            </a:endParaRPr>
          </a:p>
          <a:p>
            <a:pPr lvl="1">
              <a:lnSpc>
                <a:spcPct val="140000"/>
              </a:lnSpc>
            </a:pPr>
            <a:r>
              <a:rPr lang="en-US" altLang="zh-CN" smtClean="0">
                <a:sym typeface="+mn-ea"/>
              </a:rPr>
              <a:t>$redis-&gt;</a:t>
            </a:r>
            <a:r>
              <a:rPr lang="en-US" altLang="zh-CN" b="1" smtClean="0">
                <a:solidFill>
                  <a:srgbClr val="FF0000"/>
                </a:solidFill>
                <a:sym typeface="+mn-ea"/>
              </a:rPr>
              <a:t>zRemRangeByScore</a:t>
            </a:r>
            <a:r>
              <a:rPr lang="en-US" altLang="zh-CN" sz="2000" smtClean="0">
                <a:sym typeface="+mn-ea"/>
              </a:rPr>
              <a:t>('key', star, end);</a:t>
            </a:r>
            <a:endParaRPr lang="en-US" altLang="zh-CN" sz="2000" smtClean="0">
              <a:sym typeface="+mn-ea"/>
            </a:endParaRPr>
          </a:p>
          <a:p>
            <a:pPr lvl="2">
              <a:lnSpc>
                <a:spcPct val="140000"/>
              </a:lnSpc>
            </a:pPr>
            <a:r>
              <a:rPr lang="en-US" altLang="zh-CN" sz="2400" smtClean="0">
                <a:sym typeface="+mn-ea"/>
              </a:rPr>
              <a:t>删除名称为key的zset中score &gt;= star且score &lt;= end的所有元素，返回删除个数</a:t>
            </a:r>
            <a:endParaRPr lang="en-US" altLang="zh-CN" sz="2400" smtClean="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 redis</a:t>
            </a:r>
            <a:r>
              <a:rPr lang="zh-CN" altLang="en-US" smtClean="0"/>
              <a:t>管理操作</a:t>
            </a:r>
            <a:endParaRPr lang="zh-CN" altLang="en-US"/>
          </a:p>
        </p:txBody>
      </p:sp>
      <p:sp>
        <p:nvSpPr>
          <p:cNvPr id="3" name="内容占位符 2"/>
          <p:cNvSpPr>
            <a:spLocks noGrp="1"/>
          </p:cNvSpPr>
          <p:nvPr>
            <p:ph idx="1"/>
          </p:nvPr>
        </p:nvSpPr>
        <p:spPr>
          <a:xfrm>
            <a:off x="838200" y="1342493"/>
            <a:ext cx="10515600" cy="4683265"/>
          </a:xfrm>
        </p:spPr>
        <p:txBody>
          <a:bodyPr>
            <a:normAutofit fontScale="82500" lnSpcReduction="20000"/>
          </a:bodyPr>
          <a:lstStyle/>
          <a:p>
            <a:r>
              <a:rPr lang="zh-CN" altLang="en-US" smtClean="0"/>
              <a:t>指定要操作的数据库</a:t>
            </a:r>
            <a:endParaRPr lang="en-US" altLang="zh-CN" smtClean="0"/>
          </a:p>
          <a:p>
            <a:pPr lvl="1"/>
            <a:r>
              <a:rPr lang="en-US" altLang="zh-CN" smtClean="0"/>
              <a:t>$redis-&gt;select(0); //</a:t>
            </a:r>
            <a:r>
              <a:rPr lang="zh-CN" altLang="en-US" smtClean="0"/>
              <a:t>指定为</a:t>
            </a:r>
            <a:r>
              <a:rPr lang="en-US" altLang="zh-CN" smtClean="0"/>
              <a:t>0,</a:t>
            </a:r>
            <a:r>
              <a:rPr lang="zh-CN" altLang="en-US" smtClean="0"/>
              <a:t>不存在则创建</a:t>
            </a:r>
            <a:endParaRPr lang="en-US" altLang="zh-CN" smtClean="0"/>
          </a:p>
          <a:p>
            <a:r>
              <a:rPr lang="zh-CN" altLang="en-US" smtClean="0"/>
              <a:t>清空当前库</a:t>
            </a:r>
            <a:endParaRPr lang="en-US" altLang="zh-CN" smtClean="0"/>
          </a:p>
          <a:p>
            <a:pPr lvl="1"/>
            <a:r>
              <a:rPr lang="en-US" altLang="zh-CN" smtClean="0"/>
              <a:t>$redis-&gt;flushDB();</a:t>
            </a:r>
            <a:endParaRPr lang="en-US" altLang="zh-CN" smtClean="0"/>
          </a:p>
          <a:p>
            <a:r>
              <a:rPr lang="zh-CN" altLang="en-US" smtClean="0"/>
              <a:t>清空所有数据库</a:t>
            </a:r>
            <a:endParaRPr lang="en-US" altLang="zh-CN" smtClean="0"/>
          </a:p>
          <a:p>
            <a:pPr lvl="1"/>
            <a:r>
              <a:rPr lang="en-US" altLang="zh-CN" smtClean="0"/>
              <a:t>$redis-&gt;flushAll();</a:t>
            </a:r>
            <a:endParaRPr lang="en-US" altLang="zh-CN" smtClean="0"/>
          </a:p>
          <a:p>
            <a:r>
              <a:rPr lang="zh-CN" altLang="en-US" smtClean="0"/>
              <a:t>同步保存服务器数据到磁盘</a:t>
            </a:r>
            <a:endParaRPr lang="en-US" altLang="zh-CN" smtClean="0"/>
          </a:p>
          <a:p>
            <a:pPr lvl="1"/>
            <a:r>
              <a:rPr lang="en-US" altLang="zh-CN" smtClean="0"/>
              <a:t>$redis-&gt;save();</a:t>
            </a:r>
            <a:endParaRPr lang="en-US" altLang="zh-CN" smtClean="0"/>
          </a:p>
          <a:p>
            <a:r>
              <a:rPr lang="zh-CN" altLang="en-US" smtClean="0"/>
              <a:t>异步保存服务器数据到磁盘</a:t>
            </a:r>
            <a:endParaRPr lang="en-US" altLang="zh-CN" smtClean="0"/>
          </a:p>
          <a:p>
            <a:pPr lvl="1"/>
            <a:r>
              <a:rPr lang="en-US" altLang="zh-CN" smtClean="0"/>
              <a:t>$redis-&gt;bgsave();</a:t>
            </a:r>
            <a:endParaRPr lang="en-US" altLang="zh-CN" smtClean="0"/>
          </a:p>
          <a:p>
            <a:pPr lvl="0"/>
            <a:r>
              <a:rPr lang="zh-CN" altLang="zh-CN"/>
              <a:t>查看所有</a:t>
            </a:r>
            <a:r>
              <a:rPr lang="en-US" altLang="zh-CN"/>
              <a:t>key</a:t>
            </a:r>
            <a:endParaRPr lang="en-US" altLang="zh-CN"/>
          </a:p>
          <a:p>
            <a:pPr lvl="1"/>
            <a:r>
              <a:rPr lang="en-US" altLang="zh-CN"/>
              <a:t>$redis-&gt;keys('*')</a:t>
            </a:r>
            <a:endParaRPr lang="en-US" altLang="zh-CN"/>
          </a:p>
          <a:p>
            <a:pPr lvl="0"/>
            <a:r>
              <a:rPr lang="zh-CN" altLang="en-US"/>
              <a:t>判断某个</a:t>
            </a:r>
            <a:r>
              <a:rPr lang="en-US" altLang="zh-CN"/>
              <a:t>key</a:t>
            </a:r>
            <a:r>
              <a:rPr lang="zh-CN" altLang="en-US"/>
              <a:t>是否存在</a:t>
            </a:r>
            <a:endParaRPr lang="zh-CN" altLang="en-US"/>
          </a:p>
          <a:p>
            <a:pPr lvl="1"/>
            <a:r>
              <a:rPr lang="en-US" altLang="zh-CN"/>
              <a:t>$redis-&gt;exists('key');</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7. </a:t>
            </a:r>
            <a:r>
              <a:rPr lang="zh-CN" altLang="en-US" smtClean="0"/>
              <a:t>缓存处理</a:t>
            </a:r>
            <a:endParaRPr lang="zh-CN" altLang="en-US"/>
          </a:p>
        </p:txBody>
      </p:sp>
      <p:sp>
        <p:nvSpPr>
          <p:cNvPr id="4" name="文本框 3"/>
          <p:cNvSpPr txBox="1"/>
          <p:nvPr/>
        </p:nvSpPr>
        <p:spPr>
          <a:xfrm>
            <a:off x="819785" y="1208405"/>
            <a:ext cx="10380345" cy="5354320"/>
          </a:xfrm>
          <a:prstGeom prst="rect">
            <a:avLst/>
          </a:prstGeom>
          <a:noFill/>
        </p:spPr>
        <p:txBody>
          <a:bodyPr wrap="square" rtlCol="0">
            <a:spAutoFit/>
          </a:bodyPr>
          <a:lstStyle/>
          <a:p>
            <a:r>
              <a:rPr lang="zh-CN" altLang="en-US"/>
              <a:t>$redis=new \Redis();</a:t>
            </a:r>
            <a:endParaRPr lang="zh-CN" altLang="en-US"/>
          </a:p>
          <a:p>
            <a:r>
              <a:rPr lang="zh-CN" altLang="en-US"/>
              <a:t>$redis-&gt;connect('192.168.1.166',6379);</a:t>
            </a:r>
            <a:endParaRPr lang="zh-CN" altLang="en-US"/>
          </a:p>
          <a:p>
            <a:r>
              <a:rPr lang="zh-CN" altLang="en-US"/>
              <a:t>$sql="select * from yh_goods where id=".$_GET['id'];</a:t>
            </a:r>
            <a:endParaRPr lang="zh-CN" altLang="en-US"/>
          </a:p>
          <a:p>
            <a:r>
              <a:rPr lang="en-US" altLang="zh-CN"/>
              <a:t>//</a:t>
            </a:r>
            <a:r>
              <a:rPr lang="zh-CN" altLang="zh-CN"/>
              <a:t>判断缓存中是否存在</a:t>
            </a:r>
            <a:endParaRPr lang="zh-CN" altLang="zh-CN"/>
          </a:p>
          <a:p>
            <a:r>
              <a:rPr lang="zh-CN" altLang="en-US"/>
              <a:t>if(</a:t>
            </a:r>
            <a:r>
              <a:rPr lang="zh-CN" altLang="en-US" b="1">
                <a:solidFill>
                  <a:srgbClr val="FF0000"/>
                </a:solidFill>
              </a:rPr>
              <a:t>$redis-&gt;exists(md5($sql))</a:t>
            </a:r>
            <a:r>
              <a:rPr lang="zh-CN" altLang="en-US"/>
              <a:t>){</a:t>
            </a:r>
            <a:endParaRPr lang="zh-CN" altLang="en-US"/>
          </a:p>
          <a:p>
            <a:r>
              <a:rPr lang="zh-CN" altLang="en-US"/>
              <a:t>    $goods=</a:t>
            </a:r>
            <a:r>
              <a:rPr lang="zh-CN" altLang="en-US" b="1">
                <a:solidFill>
                  <a:srgbClr val="FF0000"/>
                </a:solidFill>
              </a:rPr>
              <a:t>json_decode($redis-&gt;get(md5($sql))</a:t>
            </a:r>
            <a:r>
              <a:rPr lang="en-US" altLang="zh-CN" b="1">
                <a:solidFill>
                  <a:srgbClr val="FF0000"/>
                </a:solidFill>
              </a:rPr>
              <a:t>,true</a:t>
            </a:r>
            <a:r>
              <a:rPr lang="zh-CN" altLang="en-US" b="1">
                <a:solidFill>
                  <a:srgbClr val="FF0000"/>
                </a:solidFill>
              </a:rPr>
              <a:t>)</a:t>
            </a:r>
            <a:r>
              <a:rPr lang="zh-CN" altLang="en-US"/>
              <a:t>;</a:t>
            </a:r>
            <a:endParaRPr lang="zh-CN" altLang="en-US"/>
          </a:p>
          <a:p>
            <a:r>
              <a:rPr lang="zh-CN" altLang="en-US"/>
              <a:t>}else{</a:t>
            </a:r>
            <a:endParaRPr lang="zh-CN" altLang="en-US"/>
          </a:p>
          <a:p>
            <a:r>
              <a:rPr lang="zh-CN" altLang="en-US"/>
              <a:t>    try{</a:t>
            </a:r>
            <a:endParaRPr lang="zh-CN" altLang="en-US"/>
          </a:p>
          <a:p>
            <a:r>
              <a:rPr lang="zh-CN" altLang="en-US"/>
              <a:t>        $pdo=new PDO('mysql:host=127.0.0.1;port=3306;dbname=yhshop','root','root',</a:t>
            </a:r>
            <a:endParaRPr lang="zh-CN" altLang="en-US"/>
          </a:p>
          <a:p>
            <a:r>
              <a:rPr lang="zh-CN" altLang="en-US"/>
              <a:t>            array(PDO::ATTR_ERRMODE=&gt;PDO::ERRMODE_EXCEPTION));</a:t>
            </a:r>
            <a:endParaRPr lang="zh-CN" altLang="en-US"/>
          </a:p>
          <a:p>
            <a:r>
              <a:rPr lang="zh-CN" altLang="en-US"/>
              <a:t>        $pdo-&gt;exec("set names utf8");</a:t>
            </a:r>
            <a:endParaRPr lang="zh-CN" altLang="en-US"/>
          </a:p>
          <a:p>
            <a:r>
              <a:rPr lang="zh-CN" altLang="en-US"/>
              <a:t>        $statement=$pdo-&gt;query($sql);</a:t>
            </a:r>
            <a:endParaRPr lang="zh-CN" altLang="en-US"/>
          </a:p>
          <a:p>
            <a:r>
              <a:rPr lang="zh-CN" altLang="en-US"/>
              <a:t>        $goods=$statement-&gt;fetch(PDO::FETCH_ASSOC);</a:t>
            </a:r>
            <a:endParaRPr lang="zh-CN" altLang="en-US"/>
          </a:p>
          <a:p>
            <a:r>
              <a:rPr lang="zh-CN" altLang="en-US"/>
              <a:t>        //放入缓存</a:t>
            </a:r>
            <a:endParaRPr lang="zh-CN" altLang="en-US"/>
          </a:p>
          <a:p>
            <a:r>
              <a:rPr lang="zh-CN" altLang="en-US"/>
              <a:t>        </a:t>
            </a:r>
            <a:r>
              <a:rPr lang="zh-CN" altLang="en-US" b="1">
                <a:solidFill>
                  <a:srgbClr val="FF0000"/>
                </a:solidFill>
              </a:rPr>
              <a:t>$redis-&gt;setex(md5($sql),10,json_encode($goods));</a:t>
            </a:r>
            <a:endParaRPr lang="zh-CN" altLang="en-US" b="1">
              <a:solidFill>
                <a:srgbClr val="FF0000"/>
              </a:solidFill>
            </a:endParaRPr>
          </a:p>
          <a:p>
            <a:r>
              <a:rPr lang="zh-CN" altLang="en-US"/>
              <a:t>    }catch (PDOException $e){</a:t>
            </a:r>
            <a:endParaRPr lang="zh-CN" altLang="en-US"/>
          </a:p>
          <a:p>
            <a:r>
              <a:rPr lang="zh-CN" altLang="en-US"/>
              <a:t>        echo $e-&gt;getMessage();</a:t>
            </a:r>
            <a:endParaRPr lang="zh-CN" altLang="en-US"/>
          </a:p>
          <a:p>
            <a:r>
              <a:rPr lang="zh-CN" altLang="en-US"/>
              <a:t>    }</a:t>
            </a:r>
            <a:endParaRPr lang="zh-CN" altLang="en-US"/>
          </a:p>
          <a:p>
            <a:r>
              <a:rPr lang="zh-CN" altLang="en-US"/>
              <a: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8. </a:t>
            </a:r>
            <a:r>
              <a:rPr lang="zh-CN" altLang="en-US" smtClean="0"/>
              <a:t>任务队列</a:t>
            </a:r>
            <a:endParaRPr lang="zh-CN" altLang="en-US"/>
          </a:p>
        </p:txBody>
      </p:sp>
      <p:sp>
        <p:nvSpPr>
          <p:cNvPr id="3" name="内容占位符 2"/>
          <p:cNvSpPr>
            <a:spLocks noGrp="1"/>
          </p:cNvSpPr>
          <p:nvPr>
            <p:ph idx="1"/>
          </p:nvPr>
        </p:nvSpPr>
        <p:spPr>
          <a:xfrm>
            <a:off x="838200" y="1115060"/>
            <a:ext cx="10515600" cy="4702175"/>
          </a:xfrm>
        </p:spPr>
        <p:txBody>
          <a:bodyPr/>
          <a:lstStyle/>
          <a:p>
            <a:r>
              <a:rPr lang="zh-CN" altLang="zh-CN"/>
              <a:t>主要用来解决高并发的问题，一般情况下</a:t>
            </a:r>
            <a:r>
              <a:rPr lang="en-US" altLang="zh-CN"/>
              <a:t>redis</a:t>
            </a:r>
            <a:r>
              <a:rPr lang="zh-CN" altLang="en-US"/>
              <a:t>中可以接受</a:t>
            </a:r>
            <a:r>
              <a:rPr lang="en-US" altLang="zh-CN"/>
              <a:t>100000pvs</a:t>
            </a:r>
            <a:endParaRPr lang="en-US" altLang="zh-CN"/>
          </a:p>
          <a:p>
            <a:pPr lvl="1"/>
            <a:r>
              <a:rPr lang="zh-CN" altLang="en-US"/>
              <a:t>先将任务存入队列，直接返回成功信息</a:t>
            </a:r>
            <a:endParaRPr lang="zh-CN" altLang="en-US"/>
          </a:p>
          <a:p>
            <a:pPr lvl="1"/>
            <a:r>
              <a:rPr lang="zh-CN" altLang="en-US"/>
              <a:t>然后再从队列中读取数据，进行数据库操作</a:t>
            </a:r>
            <a:endParaRPr lang="zh-CN" altLang="en-US"/>
          </a:p>
        </p:txBody>
      </p:sp>
      <p:pic>
        <p:nvPicPr>
          <p:cNvPr id="1026" name="Picture 2" descr="使用消息队列"/>
          <p:cNvPicPr>
            <a:picLocks noChangeAspect="1" noChangeArrowheads="1"/>
          </p:cNvPicPr>
          <p:nvPr/>
        </p:nvPicPr>
        <p:blipFill>
          <a:blip r:embed="rId1"/>
          <a:srcRect/>
          <a:stretch>
            <a:fillRect/>
          </a:stretch>
        </p:blipFill>
        <p:spPr bwMode="auto">
          <a:xfrm>
            <a:off x="1341755" y="2834640"/>
            <a:ext cx="6868795" cy="344614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任务队列</a:t>
            </a:r>
            <a:r>
              <a:rPr lang="en-US" altLang="zh-CN"/>
              <a:t>demo-</a:t>
            </a:r>
            <a:r>
              <a:rPr lang="zh-CN" altLang="en-US"/>
              <a:t>闪购</a:t>
            </a:r>
            <a:endParaRPr lang="en-US" altLang="zh-CN"/>
          </a:p>
        </p:txBody>
      </p:sp>
      <p:sp>
        <p:nvSpPr>
          <p:cNvPr id="3" name="内容占位符 2"/>
          <p:cNvSpPr>
            <a:spLocks noGrp="1"/>
          </p:cNvSpPr>
          <p:nvPr>
            <p:ph idx="1"/>
          </p:nvPr>
        </p:nvSpPr>
        <p:spPr>
          <a:xfrm>
            <a:off x="712470" y="1040415"/>
            <a:ext cx="10515600" cy="4351338"/>
          </a:xfrm>
        </p:spPr>
        <p:txBody>
          <a:bodyPr/>
          <a:lstStyle/>
          <a:p>
            <a:r>
              <a:rPr lang="zh-CN" altLang="en-US"/>
              <a:t>闪购开始后，取</a:t>
            </a:r>
            <a:r>
              <a:rPr lang="zh-CN" altLang="en-US" smtClean="0"/>
              <a:t>前</a:t>
            </a:r>
            <a:r>
              <a:rPr lang="en-US" altLang="zh-CN" smtClean="0"/>
              <a:t>100</a:t>
            </a:r>
            <a:r>
              <a:rPr lang="zh-CN" altLang="en-US"/>
              <a:t>名闪购成功，后面的显示闪购结束</a:t>
            </a:r>
            <a:endParaRPr lang="zh-CN" altLang="en-US"/>
          </a:p>
          <a:p>
            <a:r>
              <a:rPr lang="zh-CN" altLang="en-US">
                <a:sym typeface="+mn-ea"/>
              </a:rPr>
              <a:t>周期性读取</a:t>
            </a:r>
            <a:r>
              <a:rPr lang="en-US" altLang="zh-CN">
                <a:sym typeface="+mn-ea"/>
              </a:rPr>
              <a:t>redis,</a:t>
            </a:r>
            <a:r>
              <a:rPr lang="zh-CN" altLang="en-US">
                <a:sym typeface="+mn-ea"/>
              </a:rPr>
              <a:t>将数据写入数据库</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s://gss0.bdstatic.com/94o3dSag_xI4khGkpoWK1HF6hhy/baike/w%3D268%3Bg%3D0/sign=28fa0dc033adcbef01347900949449e0/aec379310a55b319139cb67141a98226cffc1748.jpg"/>
          <p:cNvPicPr>
            <a:picLocks noChangeAspect="1" noChangeArrowheads="1"/>
          </p:cNvPicPr>
          <p:nvPr/>
        </p:nvPicPr>
        <p:blipFill>
          <a:blip r:embed="rId1"/>
          <a:srcRect/>
          <a:stretch>
            <a:fillRect/>
          </a:stretch>
        </p:blipFill>
        <p:spPr bwMode="auto">
          <a:xfrm>
            <a:off x="8928711" y="16930"/>
            <a:ext cx="2552700" cy="2552700"/>
          </a:xfrm>
          <a:prstGeom prst="rect">
            <a:avLst/>
          </a:prstGeom>
          <a:noFill/>
        </p:spPr>
      </p:pic>
      <p:sp>
        <p:nvSpPr>
          <p:cNvPr id="2" name="标题 1"/>
          <p:cNvSpPr>
            <a:spLocks noGrp="1"/>
          </p:cNvSpPr>
          <p:nvPr>
            <p:ph type="title"/>
          </p:nvPr>
        </p:nvSpPr>
        <p:spPr/>
        <p:txBody>
          <a:bodyPr/>
          <a:lstStyle/>
          <a:p>
            <a:r>
              <a:rPr lang="en-US" altLang="zh-CN" smtClean="0"/>
              <a:t>2. Redis</a:t>
            </a:r>
            <a:r>
              <a:rPr lang="zh-CN" altLang="en-US" smtClean="0"/>
              <a:t>概念</a:t>
            </a:r>
            <a:endParaRPr lang="zh-CN" altLang="en-US"/>
          </a:p>
        </p:txBody>
      </p:sp>
      <p:sp>
        <p:nvSpPr>
          <p:cNvPr id="3" name="内容占位符 2"/>
          <p:cNvSpPr>
            <a:spLocks noGrp="1"/>
          </p:cNvSpPr>
          <p:nvPr>
            <p:ph idx="1"/>
          </p:nvPr>
        </p:nvSpPr>
        <p:spPr/>
        <p:txBody>
          <a:bodyPr>
            <a:normAutofit fontScale="92500"/>
          </a:bodyPr>
          <a:lstStyle/>
          <a:p>
            <a:r>
              <a:rPr lang="en-US" altLang="zh-CN" smtClean="0"/>
              <a:t>Redis </a:t>
            </a:r>
            <a:r>
              <a:rPr lang="zh-CN" altLang="en-US" smtClean="0"/>
              <a:t>是一个高性能的</a:t>
            </a:r>
            <a:r>
              <a:rPr lang="en-US" altLang="zh-CN" smtClean="0"/>
              <a:t>key-value</a:t>
            </a:r>
            <a:r>
              <a:rPr lang="zh-CN" altLang="en-US" smtClean="0"/>
              <a:t>存储系统</a:t>
            </a:r>
            <a:endParaRPr lang="en-US" altLang="zh-CN" smtClean="0"/>
          </a:p>
          <a:p>
            <a:r>
              <a:rPr lang="zh-CN" altLang="en-US" smtClean="0"/>
              <a:t>和</a:t>
            </a:r>
            <a:r>
              <a:rPr lang="en-US" altLang="zh-CN" smtClean="0"/>
              <a:t>Memcached</a:t>
            </a:r>
            <a:r>
              <a:rPr lang="zh-CN" altLang="en-US" smtClean="0"/>
              <a:t>类似，它支持存储的</a:t>
            </a:r>
            <a:r>
              <a:rPr lang="en-US" altLang="zh-CN" smtClean="0"/>
              <a:t>value</a:t>
            </a:r>
            <a:r>
              <a:rPr lang="zh-CN" altLang="en-US" smtClean="0"/>
              <a:t>类型相对更多，包括</a:t>
            </a:r>
            <a:r>
              <a:rPr lang="en-US" altLang="zh-CN" b="1" smtClean="0">
                <a:solidFill>
                  <a:srgbClr val="FF0000"/>
                </a:solidFill>
              </a:rPr>
              <a:t>string</a:t>
            </a:r>
            <a:r>
              <a:rPr lang="en-US" altLang="zh-CN" smtClean="0"/>
              <a:t>(</a:t>
            </a:r>
            <a:r>
              <a:rPr lang="zh-CN" altLang="en-US" smtClean="0"/>
              <a:t>字符串</a:t>
            </a:r>
            <a:r>
              <a:rPr lang="en-US" altLang="zh-CN" smtClean="0"/>
              <a:t>)</a:t>
            </a:r>
            <a:r>
              <a:rPr lang="zh-CN" altLang="en-US" smtClean="0"/>
              <a:t>、</a:t>
            </a:r>
            <a:r>
              <a:rPr lang="en-US" altLang="zh-CN" b="1" smtClean="0">
                <a:solidFill>
                  <a:srgbClr val="FF0000"/>
                </a:solidFill>
              </a:rPr>
              <a:t>list</a:t>
            </a:r>
            <a:r>
              <a:rPr lang="en-US" altLang="zh-CN" smtClean="0"/>
              <a:t>(</a:t>
            </a:r>
            <a:r>
              <a:rPr lang="zh-CN" altLang="en-US" smtClean="0"/>
              <a:t>队列</a:t>
            </a:r>
            <a:r>
              <a:rPr lang="en-US" altLang="zh-CN" smtClean="0"/>
              <a:t>)</a:t>
            </a:r>
            <a:r>
              <a:rPr lang="zh-CN" altLang="en-US" smtClean="0"/>
              <a:t>、</a:t>
            </a:r>
            <a:r>
              <a:rPr lang="en-US" altLang="zh-CN" b="1" smtClean="0">
                <a:solidFill>
                  <a:srgbClr val="FF0000"/>
                </a:solidFill>
              </a:rPr>
              <a:t>set</a:t>
            </a:r>
            <a:r>
              <a:rPr lang="en-US" altLang="zh-CN" smtClean="0"/>
              <a:t>(</a:t>
            </a:r>
            <a:r>
              <a:rPr lang="zh-CN" altLang="en-US" smtClean="0"/>
              <a:t>集合</a:t>
            </a:r>
            <a:r>
              <a:rPr lang="en-US" altLang="zh-CN" smtClean="0"/>
              <a:t>)</a:t>
            </a:r>
            <a:r>
              <a:rPr lang="zh-CN" altLang="en-US" smtClean="0"/>
              <a:t>、</a:t>
            </a:r>
            <a:r>
              <a:rPr lang="en-US" altLang="zh-CN" b="1" smtClean="0">
                <a:solidFill>
                  <a:srgbClr val="FF0000"/>
                </a:solidFill>
              </a:rPr>
              <a:t>zset</a:t>
            </a:r>
            <a:r>
              <a:rPr lang="en-US" altLang="zh-CN" smtClean="0"/>
              <a:t>(sorted set --</a:t>
            </a:r>
            <a:r>
              <a:rPr lang="zh-CN" altLang="en-US" smtClean="0"/>
              <a:t>有序集合</a:t>
            </a:r>
            <a:r>
              <a:rPr lang="en-US" altLang="zh-CN" smtClean="0"/>
              <a:t>)</a:t>
            </a:r>
            <a:r>
              <a:rPr lang="zh-CN" altLang="en-US" smtClean="0"/>
              <a:t>和</a:t>
            </a:r>
            <a:r>
              <a:rPr lang="en-US" altLang="zh-CN" b="1" smtClean="0">
                <a:solidFill>
                  <a:srgbClr val="FF0000"/>
                </a:solidFill>
              </a:rPr>
              <a:t>hash</a:t>
            </a:r>
            <a:r>
              <a:rPr lang="zh-CN" altLang="en-US" smtClean="0"/>
              <a:t>（散列类型）</a:t>
            </a:r>
            <a:endParaRPr lang="en-US" altLang="zh-CN" smtClean="0"/>
          </a:p>
          <a:p>
            <a:r>
              <a:rPr lang="zh-CN" altLang="en-US" smtClean="0"/>
              <a:t>与</a:t>
            </a:r>
            <a:r>
              <a:rPr lang="en-US" altLang="zh-CN" smtClean="0"/>
              <a:t>Memcached</a:t>
            </a:r>
            <a:r>
              <a:rPr lang="zh-CN" altLang="en-US" smtClean="0"/>
              <a:t>一样，为了保证效率，数据都是缓存在内存中</a:t>
            </a:r>
            <a:endParaRPr lang="en-US" altLang="zh-CN" smtClean="0"/>
          </a:p>
          <a:p>
            <a:r>
              <a:rPr lang="zh-CN" altLang="en-US" smtClean="0"/>
              <a:t>区别是</a:t>
            </a:r>
            <a:r>
              <a:rPr lang="en-US" altLang="zh-CN" smtClean="0"/>
              <a:t>Redis</a:t>
            </a:r>
            <a:r>
              <a:rPr lang="zh-CN" altLang="en-US" smtClean="0"/>
              <a:t>会周期性的把更新的数据写入磁盘或者把修改操作写入追加的记录文件，并且在此基础上实现了</a:t>
            </a:r>
            <a:r>
              <a:rPr lang="en-US" altLang="zh-CN" smtClean="0"/>
              <a:t>master-slave(</a:t>
            </a:r>
            <a:r>
              <a:rPr lang="zh-CN" altLang="en-US" smtClean="0"/>
              <a:t>主从</a:t>
            </a:r>
            <a:r>
              <a:rPr lang="en-US" altLang="zh-CN" smtClean="0"/>
              <a:t>)</a:t>
            </a:r>
            <a:r>
              <a:rPr lang="zh-CN" altLang="en-US" smtClean="0"/>
              <a:t>同步。</a:t>
            </a:r>
            <a:endParaRPr lang="en-US" altLang="zh-CN" smtClean="0"/>
          </a:p>
          <a:p>
            <a:r>
              <a:rPr lang="en-US" altLang="zh-CN" smtClean="0"/>
              <a:t>https://redis.io/</a:t>
            </a:r>
            <a:endParaRPr lang="en-US" altLang="zh-CN" smtClean="0"/>
          </a:p>
          <a:p>
            <a:r>
              <a:rPr lang="zh-CN" altLang="en-US" smtClean="0"/>
              <a:t>目前，</a:t>
            </a:r>
            <a:r>
              <a:rPr lang="en-US" altLang="zh-CN" smtClean="0"/>
              <a:t>Vmware</a:t>
            </a:r>
            <a:r>
              <a:rPr lang="zh-CN" altLang="en-US" smtClean="0"/>
              <a:t>在资助着</a:t>
            </a:r>
            <a:r>
              <a:rPr lang="en-US" altLang="zh-CN" smtClean="0"/>
              <a:t>redis</a:t>
            </a:r>
            <a:r>
              <a:rPr lang="zh-CN" altLang="en-US" smtClean="0"/>
              <a:t>项目的开发和维护</a:t>
            </a:r>
            <a:r>
              <a:rPr lang="en-US" altLang="zh-CN" smtClean="0"/>
              <a:t>, redis</a:t>
            </a:r>
            <a:r>
              <a:rPr lang="zh-CN" altLang="en-US" smtClean="0"/>
              <a:t>的作者，叫</a:t>
            </a:r>
            <a:r>
              <a:rPr lang="en-US" altLang="zh-CN" smtClean="0"/>
              <a:t>Salvatore Sanfilippo</a:t>
            </a:r>
            <a:r>
              <a:rPr lang="zh-CN" altLang="en-US" smtClean="0"/>
              <a:t>，来自意大利的西西里岛</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3. Linux</a:t>
            </a:r>
            <a:r>
              <a:rPr lang="zh-CN" altLang="en-US" smtClean="0"/>
              <a:t>下安装</a:t>
            </a:r>
            <a:r>
              <a:rPr lang="en-US" altLang="zh-CN" smtClean="0"/>
              <a:t>redis</a:t>
            </a:r>
            <a:endParaRPr lang="zh-CN" altLang="en-US"/>
          </a:p>
        </p:txBody>
      </p:sp>
      <p:sp>
        <p:nvSpPr>
          <p:cNvPr id="3" name="内容占位符 2"/>
          <p:cNvSpPr>
            <a:spLocks noGrp="1"/>
          </p:cNvSpPr>
          <p:nvPr>
            <p:ph idx="1"/>
          </p:nvPr>
        </p:nvSpPr>
        <p:spPr>
          <a:xfrm>
            <a:off x="749935" y="1147445"/>
            <a:ext cx="10515600" cy="5233035"/>
          </a:xfrm>
        </p:spPr>
        <p:txBody>
          <a:bodyPr>
            <a:normAutofit fontScale="87500" lnSpcReduction="10000"/>
          </a:bodyPr>
          <a:lstStyle/>
          <a:p>
            <a:r>
              <a:rPr lang="zh-CN" altLang="zh-CN" smtClean="0"/>
              <a:t>下载</a:t>
            </a:r>
            <a:r>
              <a:rPr lang="en-US" altLang="zh-CN" smtClean="0"/>
              <a:t>redis</a:t>
            </a:r>
            <a:r>
              <a:rPr lang="zh-CN" altLang="en-US" smtClean="0"/>
              <a:t>安装包</a:t>
            </a:r>
            <a:endParaRPr lang="zh-CN" altLang="en-US" smtClean="0"/>
          </a:p>
          <a:p>
            <a:pPr lvl="1"/>
            <a:r>
              <a:rPr lang="en-US" altLang="zh-CN" smtClean="0"/>
              <a:t>wget http://download.redis.io/releases/redis-5.0.5.tar.gz</a:t>
            </a:r>
            <a:endParaRPr lang="en-US" altLang="zh-CN" smtClean="0"/>
          </a:p>
          <a:p>
            <a:r>
              <a:rPr lang="zh-CN" altLang="en-US" smtClean="0"/>
              <a:t>编译安装</a:t>
            </a:r>
            <a:endParaRPr lang="zh-CN" altLang="en-US" smtClean="0"/>
          </a:p>
          <a:p>
            <a:pPr lvl="1"/>
            <a:r>
              <a:rPr lang="en-US" altLang="zh-CN" smtClean="0"/>
              <a:t>make </a:t>
            </a:r>
            <a:endParaRPr lang="en-US" altLang="zh-CN" smtClean="0"/>
          </a:p>
          <a:p>
            <a:pPr lvl="1"/>
            <a:r>
              <a:rPr lang="en-US" altLang="zh-CN" smtClean="0"/>
              <a:t>cd src</a:t>
            </a:r>
            <a:endParaRPr lang="en-US" altLang="zh-CN" smtClean="0"/>
          </a:p>
          <a:p>
            <a:pPr lvl="1"/>
            <a:r>
              <a:rPr lang="en-US" altLang="zh-CN" smtClean="0"/>
              <a:t>make install</a:t>
            </a:r>
            <a:endParaRPr lang="en-US" altLang="zh-CN" smtClean="0"/>
          </a:p>
          <a:p>
            <a:r>
              <a:rPr lang="zh-CN" altLang="en-US" smtClean="0"/>
              <a:t>复制配置文件到指定目录</a:t>
            </a:r>
            <a:endParaRPr lang="zh-CN" altLang="en-US" smtClean="0"/>
          </a:p>
          <a:p>
            <a:pPr lvl="1"/>
            <a:r>
              <a:rPr lang="en-US" altLang="zh-CN" smtClean="0"/>
              <a:t>cp  redis.conf    /usr/local/etc/</a:t>
            </a:r>
            <a:endParaRPr lang="en-US" altLang="zh-CN" smtClean="0"/>
          </a:p>
          <a:p>
            <a:r>
              <a:rPr lang="zh-CN" altLang="en-US" smtClean="0"/>
              <a:t>使用配置文件启动</a:t>
            </a:r>
            <a:r>
              <a:rPr lang="en-US" altLang="zh-CN" smtClean="0"/>
              <a:t>redis</a:t>
            </a:r>
            <a:r>
              <a:rPr lang="zh-CN" altLang="en-US" smtClean="0"/>
              <a:t>服务</a:t>
            </a:r>
            <a:endParaRPr lang="zh-CN" altLang="en-US" smtClean="0"/>
          </a:p>
          <a:p>
            <a:pPr lvl="1"/>
            <a:r>
              <a:rPr lang="en-US" altLang="zh-CN" b="1" smtClean="0">
                <a:solidFill>
                  <a:srgbClr val="FF0000"/>
                </a:solidFill>
              </a:rPr>
              <a:t>redis-server   </a:t>
            </a:r>
            <a:r>
              <a:rPr lang="en-US" altLang="zh-CN" b="1" smtClean="0">
                <a:solidFill>
                  <a:srgbClr val="FF0000"/>
                </a:solidFill>
                <a:sym typeface="+mn-ea"/>
              </a:rPr>
              <a:t>/usr/local/etc/</a:t>
            </a:r>
            <a:r>
              <a:rPr lang="en-US" altLang="zh-CN" b="1" smtClean="0">
                <a:solidFill>
                  <a:srgbClr val="FF0000"/>
                </a:solidFill>
              </a:rPr>
              <a:t>redis.conf </a:t>
            </a:r>
            <a:r>
              <a:rPr lang="en-US" altLang="zh-CN" smtClean="0"/>
              <a:t> &amp;</a:t>
            </a:r>
            <a:endParaRPr lang="en-US" altLang="zh-CN" smtClean="0"/>
          </a:p>
          <a:p>
            <a:r>
              <a:rPr lang="zh-CN" altLang="zh-CN" smtClean="0"/>
              <a:t>使用</a:t>
            </a:r>
            <a:r>
              <a:rPr lang="en-US" altLang="zh-CN" smtClean="0"/>
              <a:t>redis</a:t>
            </a:r>
            <a:r>
              <a:rPr lang="zh-CN" altLang="en-US" smtClean="0"/>
              <a:t>客户端连接</a:t>
            </a:r>
            <a:r>
              <a:rPr lang="en-US" altLang="zh-CN" smtClean="0"/>
              <a:t>redis</a:t>
            </a:r>
            <a:endParaRPr lang="en-US" altLang="zh-CN" smtClean="0"/>
          </a:p>
          <a:p>
            <a:pPr lvl="1"/>
            <a:r>
              <a:rPr lang="en-US" altLang="zh-CN" b="1" smtClean="0">
                <a:solidFill>
                  <a:srgbClr val="FF0000"/>
                </a:solidFill>
              </a:rPr>
              <a:t>redis-cli</a:t>
            </a:r>
            <a:r>
              <a:rPr lang="en-US" altLang="zh-CN" smtClean="0"/>
              <a:t> -h  127.0.0.1  -p  6379</a:t>
            </a:r>
            <a:endParaRPr lang="en-US" altLang="zh-CN" smtClean="0"/>
          </a:p>
          <a:p>
            <a:pPr lvl="1"/>
            <a:r>
              <a:rPr lang="zh-CN" altLang="zh-CN" smtClean="0"/>
              <a:t>查看</a:t>
            </a:r>
            <a:r>
              <a:rPr lang="en-US" altLang="zh-CN" smtClean="0"/>
              <a:t>redis</a:t>
            </a:r>
            <a:r>
              <a:rPr lang="zh-CN" altLang="en-US" smtClean="0"/>
              <a:t>相关信息</a:t>
            </a:r>
            <a:endParaRPr lang="zh-CN" altLang="en-US" smtClean="0"/>
          </a:p>
          <a:p>
            <a:pPr lvl="2"/>
            <a:r>
              <a:rPr lang="en-US" altLang="zh-CN" smtClean="0"/>
              <a:t>info</a:t>
            </a:r>
            <a:endParaRPr lang="en-US" altLang="zh-CN" smtClean="0"/>
          </a:p>
          <a:p>
            <a:endParaRPr lang="en-US" altLang="zh-CN" smtClean="0"/>
          </a:p>
          <a:p>
            <a:endParaRPr lang="zh-CN" altLang="en-US"/>
          </a:p>
        </p:txBody>
      </p:sp>
      <p:sp>
        <p:nvSpPr>
          <p:cNvPr id="9218" name="AutoShape 2" descr="https://gss0.bdstatic.com/94o3dSag_xI4khGkpoWK1HF6hhy/baike/w%3D268%3Bg%3D0/sign=28fa0dc033adcbef01347900949449e0/aec379310a55b319139cb67141a98226cffc174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 </a:t>
            </a:r>
            <a:r>
              <a:rPr lang="zh-CN" altLang="en-US" smtClean="0"/>
              <a:t>配置文件</a:t>
            </a:r>
            <a:r>
              <a:rPr lang="en-US" altLang="zh-CN" smtClean="0"/>
              <a:t>redis.conf</a:t>
            </a:r>
            <a:endParaRPr lang="zh-CN" altLang="en-US"/>
          </a:p>
        </p:txBody>
      </p:sp>
      <p:sp>
        <p:nvSpPr>
          <p:cNvPr id="3" name="内容占位符 2"/>
          <p:cNvSpPr>
            <a:spLocks noGrp="1"/>
          </p:cNvSpPr>
          <p:nvPr>
            <p:ph idx="1"/>
          </p:nvPr>
        </p:nvSpPr>
        <p:spPr>
          <a:xfrm>
            <a:off x="838200" y="1157681"/>
            <a:ext cx="10515600" cy="5117284"/>
          </a:xfrm>
        </p:spPr>
        <p:txBody>
          <a:bodyPr>
            <a:normAutofit lnSpcReduction="10000"/>
          </a:bodyPr>
          <a:lstStyle/>
          <a:p>
            <a:r>
              <a:rPr lang="zh-CN" altLang="en-US" smtClean="0"/>
              <a:t>指定</a:t>
            </a:r>
            <a:r>
              <a:rPr lang="en-US" altLang="zh-CN" smtClean="0"/>
              <a:t>Redis</a:t>
            </a:r>
            <a:r>
              <a:rPr lang="zh-CN" altLang="en-US" smtClean="0"/>
              <a:t>监听端口</a:t>
            </a:r>
            <a:r>
              <a:rPr lang="en-US" altLang="zh-CN" smtClean="0"/>
              <a:t>,</a:t>
            </a:r>
            <a:r>
              <a:rPr lang="zh-CN" altLang="en-US" smtClean="0"/>
              <a:t>默认为</a:t>
            </a:r>
            <a:r>
              <a:rPr lang="en-US" altLang="zh-CN" smtClean="0"/>
              <a:t>6379</a:t>
            </a:r>
            <a:endParaRPr lang="en-US" altLang="zh-CN" smtClean="0"/>
          </a:p>
          <a:p>
            <a:pPr lvl="1"/>
            <a:r>
              <a:rPr lang="en-US" altLang="zh-CN" smtClean="0"/>
              <a:t>port 6379</a:t>
            </a:r>
            <a:endParaRPr lang="en-US" altLang="zh-CN" smtClean="0"/>
          </a:p>
          <a:p>
            <a:r>
              <a:rPr lang="zh-CN" altLang="en-US" smtClean="0"/>
              <a:t>指定多长时间内发生多少次更新操作，将数据同步到数据文件</a:t>
            </a:r>
            <a:endParaRPr lang="en-US" altLang="zh-CN" smtClean="0"/>
          </a:p>
          <a:p>
            <a:pPr lvl="1"/>
            <a:r>
              <a:rPr lang="en-US" altLang="zh-CN" smtClean="0"/>
              <a:t>save 900 1</a:t>
            </a:r>
            <a:endParaRPr lang="en-US" altLang="zh-CN" smtClean="0"/>
          </a:p>
          <a:p>
            <a:pPr lvl="1"/>
            <a:r>
              <a:rPr lang="en-US" altLang="zh-CN" smtClean="0"/>
              <a:t>save 300 10</a:t>
            </a:r>
            <a:endParaRPr lang="en-US" altLang="zh-CN" smtClean="0"/>
          </a:p>
          <a:p>
            <a:pPr lvl="1"/>
            <a:r>
              <a:rPr lang="en-US" altLang="zh-CN" smtClean="0"/>
              <a:t>save 60 10000</a:t>
            </a:r>
            <a:endParaRPr lang="en-US" altLang="zh-CN" smtClean="0"/>
          </a:p>
          <a:p>
            <a:r>
              <a:rPr lang="zh-CN" altLang="en-US" smtClean="0"/>
              <a:t>指定本地数据文件是否压缩</a:t>
            </a:r>
            <a:endParaRPr lang="en-US" altLang="zh-CN" smtClean="0"/>
          </a:p>
          <a:p>
            <a:pPr lvl="1"/>
            <a:r>
              <a:rPr lang="en-US" altLang="zh-CN" smtClean="0"/>
              <a:t>rdbcompression  yes</a:t>
            </a:r>
            <a:endParaRPr lang="en-US" altLang="zh-CN" smtClean="0"/>
          </a:p>
          <a:p>
            <a:r>
              <a:rPr lang="zh-CN" altLang="en-US" smtClean="0"/>
              <a:t>指定本地数据文件存放目录</a:t>
            </a:r>
            <a:endParaRPr lang="en-US" altLang="zh-CN" smtClean="0"/>
          </a:p>
          <a:p>
            <a:pPr lvl="1"/>
            <a:r>
              <a:rPr lang="en-US" altLang="zh-CN" smtClean="0"/>
              <a:t>dir ./</a:t>
            </a:r>
            <a:endParaRPr lang="en-US" altLang="zh-CN" smtClean="0"/>
          </a:p>
          <a:p>
            <a:r>
              <a:rPr lang="zh-CN" altLang="en-US" smtClean="0"/>
              <a:t>指定本地数据文件名</a:t>
            </a:r>
            <a:endParaRPr lang="en-US" altLang="zh-CN" smtClean="0"/>
          </a:p>
          <a:p>
            <a:pPr lvl="1"/>
            <a:r>
              <a:rPr lang="en-US" altLang="zh-CN" smtClean="0"/>
              <a:t>dbfilename dump.rdb</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mtClean="0"/>
              <a:t>设置当本机为从服务器时，主服务器的</a:t>
            </a:r>
            <a:r>
              <a:rPr lang="en-US" altLang="zh-CN" smtClean="0"/>
              <a:t>ip</a:t>
            </a:r>
            <a:r>
              <a:rPr lang="zh-CN" altLang="en-US" smtClean="0"/>
              <a:t>和端口，从服务器将自动从主服务器同步数据</a:t>
            </a:r>
            <a:endParaRPr lang="en-US" altLang="zh-CN" smtClean="0"/>
          </a:p>
          <a:p>
            <a:pPr lvl="1"/>
            <a:r>
              <a:rPr lang="en-US" altLang="zh-CN" smtClean="0"/>
              <a:t>slaveof &lt;masterip&gt; &lt;masterport&gt;</a:t>
            </a:r>
            <a:endParaRPr lang="en-US" altLang="zh-CN" smtClean="0"/>
          </a:p>
          <a:p>
            <a:r>
              <a:rPr lang="zh-CN" altLang="en-US" smtClean="0"/>
              <a:t>当主服务器设置密码时，需要配置主服务器的密码</a:t>
            </a:r>
            <a:endParaRPr lang="en-US" altLang="zh-CN" smtClean="0"/>
          </a:p>
          <a:p>
            <a:pPr lvl="1"/>
            <a:r>
              <a:rPr lang="en-US" altLang="zh-CN" smtClean="0"/>
              <a:t>masterauth &lt;master-password&gt;</a:t>
            </a:r>
            <a:endParaRPr lang="en-US" altLang="zh-CN" smtClean="0"/>
          </a:p>
          <a:p>
            <a:r>
              <a:rPr lang="zh-CN" altLang="en-US" smtClean="0"/>
              <a:t>设置本服务器密码</a:t>
            </a:r>
            <a:endParaRPr lang="en-US" altLang="zh-CN" smtClean="0"/>
          </a:p>
          <a:p>
            <a:pPr lvl="1"/>
            <a:r>
              <a:rPr lang="en-US" altLang="zh-CN" smtClean="0"/>
              <a:t>requirepass foobared</a:t>
            </a:r>
            <a:endParaRPr lang="en-US" altLang="zh-CN" smtClean="0"/>
          </a:p>
          <a:p>
            <a:r>
              <a:rPr lang="zh-CN" altLang="en-US" smtClean="0"/>
              <a:t>设置客户端最大并发连接数，默认无限制</a:t>
            </a:r>
            <a:endParaRPr lang="en-US" altLang="zh-CN" smtClean="0"/>
          </a:p>
          <a:p>
            <a:pPr lvl="1"/>
            <a:r>
              <a:rPr lang="en-US" altLang="zh-CN" smtClean="0"/>
              <a:t>clients 10000</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4. php</a:t>
            </a:r>
            <a:r>
              <a:rPr lang="zh-CN" altLang="en-US" smtClean="0"/>
              <a:t>操作</a:t>
            </a:r>
            <a:r>
              <a:rPr lang="en-US" altLang="zh-CN" smtClean="0"/>
              <a:t>redis</a:t>
            </a:r>
            <a:endParaRPr lang="zh-CN" altLang="en-US"/>
          </a:p>
        </p:txBody>
      </p:sp>
      <p:sp>
        <p:nvSpPr>
          <p:cNvPr id="3" name="内容占位符 2"/>
          <p:cNvSpPr>
            <a:spLocks noGrp="1"/>
          </p:cNvSpPr>
          <p:nvPr>
            <p:ph idx="1"/>
          </p:nvPr>
        </p:nvSpPr>
        <p:spPr/>
        <p:txBody>
          <a:bodyPr/>
          <a:lstStyle/>
          <a:p>
            <a:r>
              <a:rPr lang="zh-CN" altLang="en-US" smtClean="0"/>
              <a:t>安装</a:t>
            </a:r>
            <a:r>
              <a:rPr lang="en-US" altLang="zh-CN" smtClean="0"/>
              <a:t>redis</a:t>
            </a:r>
            <a:r>
              <a:rPr lang="zh-CN" altLang="en-US" smtClean="0"/>
              <a:t>扩展</a:t>
            </a:r>
            <a:endParaRPr lang="en-US" altLang="zh-CN" smtClean="0"/>
          </a:p>
          <a:p>
            <a:r>
              <a:rPr lang="zh-CN" altLang="en-US" smtClean="0"/>
              <a:t>连接</a:t>
            </a:r>
            <a:r>
              <a:rPr lang="en-US" altLang="zh-CN" smtClean="0"/>
              <a:t>redis</a:t>
            </a:r>
            <a:r>
              <a:rPr lang="zh-CN" altLang="en-US" smtClean="0"/>
              <a:t>服务器</a:t>
            </a:r>
            <a:endParaRPr lang="en-US" altLang="zh-CN" smtClean="0"/>
          </a:p>
          <a:p>
            <a:r>
              <a:rPr lang="zh-CN" altLang="en-US" smtClean="0"/>
              <a:t>操作</a:t>
            </a:r>
            <a:r>
              <a:rPr lang="en-US" altLang="zh-CN" smtClean="0"/>
              <a:t>string</a:t>
            </a:r>
            <a:r>
              <a:rPr lang="zh-CN" altLang="en-US" smtClean="0"/>
              <a:t>类型</a:t>
            </a:r>
            <a:endParaRPr lang="en-US" altLang="zh-CN" smtClean="0"/>
          </a:p>
          <a:p>
            <a:r>
              <a:rPr lang="zh-CN" altLang="en-US" smtClean="0"/>
              <a:t>操作</a:t>
            </a:r>
            <a:r>
              <a:rPr lang="en-US" altLang="zh-CN" smtClean="0"/>
              <a:t>list</a:t>
            </a:r>
            <a:r>
              <a:rPr lang="zh-CN" altLang="en-US" smtClean="0"/>
              <a:t>类型</a:t>
            </a:r>
            <a:endParaRPr lang="zh-CN" altLang="en-US" smtClean="0"/>
          </a:p>
          <a:p>
            <a:r>
              <a:rPr lang="zh-CN" altLang="en-US" smtClean="0"/>
              <a:t>操作</a:t>
            </a:r>
            <a:r>
              <a:rPr lang="en-US" altLang="zh-CN" smtClean="0"/>
              <a:t>set</a:t>
            </a:r>
            <a:r>
              <a:rPr lang="zh-CN" altLang="en-US" smtClean="0"/>
              <a:t>类型</a:t>
            </a:r>
            <a:endParaRPr lang="zh-CN" altLang="en-US" smtClean="0"/>
          </a:p>
          <a:p>
            <a:r>
              <a:rPr lang="zh-CN" altLang="en-US" smtClean="0"/>
              <a:t>操作</a:t>
            </a:r>
            <a:r>
              <a:rPr lang="en-US" altLang="zh-CN" smtClean="0"/>
              <a:t>hash</a:t>
            </a:r>
            <a:r>
              <a:rPr lang="zh-CN" altLang="en-US" smtClean="0"/>
              <a:t>类型</a:t>
            </a:r>
            <a:endParaRPr lang="zh-CN" altLang="en-US" smtClean="0"/>
          </a:p>
          <a:p>
            <a:r>
              <a:rPr lang="zh-CN" altLang="en-US" smtClean="0"/>
              <a:t>操作</a:t>
            </a:r>
            <a:r>
              <a:rPr lang="en-US" altLang="zh-CN" smtClean="0"/>
              <a:t>sort set</a:t>
            </a:r>
            <a:r>
              <a:rPr lang="zh-CN" altLang="en-US" smtClean="0"/>
              <a:t>类型</a:t>
            </a:r>
            <a:endParaRPr lang="zh-CN" altLang="en-US" smtClean="0"/>
          </a:p>
          <a:p>
            <a:endParaRPr lang="en-US" altLang="zh-CN"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4.1 </a:t>
            </a:r>
            <a:r>
              <a:rPr lang="zh-CN" altLang="en-US" smtClean="0"/>
              <a:t>安装</a:t>
            </a:r>
            <a:r>
              <a:rPr lang="en-US" altLang="zh-CN" smtClean="0"/>
              <a:t>redis</a:t>
            </a:r>
            <a:r>
              <a:rPr lang="zh-CN" altLang="en-US" smtClean="0"/>
              <a:t>扩展</a:t>
            </a:r>
            <a:endParaRPr lang="zh-CN" altLang="en-US"/>
          </a:p>
        </p:txBody>
      </p:sp>
      <p:sp>
        <p:nvSpPr>
          <p:cNvPr id="3" name="内容占位符 2"/>
          <p:cNvSpPr>
            <a:spLocks noGrp="1"/>
          </p:cNvSpPr>
          <p:nvPr>
            <p:ph idx="1"/>
          </p:nvPr>
        </p:nvSpPr>
        <p:spPr>
          <a:xfrm>
            <a:off x="838200" y="1157605"/>
            <a:ext cx="10515600" cy="4970145"/>
          </a:xfrm>
        </p:spPr>
        <p:txBody>
          <a:bodyPr>
            <a:normAutofit fontScale="82500" lnSpcReduction="20000"/>
          </a:bodyPr>
          <a:lstStyle/>
          <a:p>
            <a:r>
              <a:rPr lang="zh-CN" altLang="en-US" smtClean="0"/>
              <a:t>下载并编译安装</a:t>
            </a:r>
            <a:r>
              <a:rPr lang="en-US" altLang="zh-CN" smtClean="0"/>
              <a:t>phpredis3.1.2</a:t>
            </a:r>
            <a:r>
              <a:rPr lang="zh-CN" altLang="en-US" smtClean="0"/>
              <a:t>扩展包</a:t>
            </a:r>
            <a:endParaRPr lang="en-US" altLang="zh-CN" smtClean="0"/>
          </a:p>
          <a:p>
            <a:pPr lvl="1"/>
            <a:r>
              <a:rPr lang="en-US" altLang="zh-CN" smtClean="0"/>
              <a:t>wget  https://github.com/phpredis/phpredis/archive/3.1.2.tar.gz</a:t>
            </a:r>
            <a:endParaRPr lang="zh-CN" altLang="en-US" smtClean="0"/>
          </a:p>
          <a:p>
            <a:pPr lvl="1"/>
            <a:r>
              <a:rPr lang="en-US" altLang="zh-CN" smtClean="0"/>
              <a:t>tar zxvf 3.1.2.tar.gz</a:t>
            </a:r>
            <a:endParaRPr lang="en-US" altLang="zh-CN" smtClean="0"/>
          </a:p>
          <a:p>
            <a:pPr lvl="1"/>
            <a:r>
              <a:rPr lang="en-US" altLang="zh-CN" smtClean="0"/>
              <a:t>cd phpredis-3.1.2</a:t>
            </a:r>
            <a:endParaRPr lang="en-US" altLang="zh-CN" smtClean="0"/>
          </a:p>
          <a:p>
            <a:pPr lvl="1"/>
            <a:r>
              <a:rPr lang="en-US" altLang="zh-CN" smtClean="0"/>
              <a:t>phpize	</a:t>
            </a:r>
            <a:endParaRPr lang="en-US" altLang="zh-CN" smtClean="0"/>
          </a:p>
          <a:p>
            <a:pPr lvl="1"/>
            <a:r>
              <a:rPr lang="en-US" altLang="zh-CN" smtClean="0"/>
              <a:t>./configure --with-php-config=/usr/local/php/bin/php-config</a:t>
            </a:r>
            <a:endParaRPr lang="en-US" altLang="zh-CN" smtClean="0"/>
          </a:p>
          <a:p>
            <a:pPr lvl="1"/>
            <a:r>
              <a:rPr lang="en-US" altLang="zh-CN" smtClean="0"/>
              <a:t>make &amp;&amp; make install</a:t>
            </a:r>
            <a:endParaRPr lang="en-US" altLang="zh-CN" smtClean="0"/>
          </a:p>
          <a:p>
            <a:r>
              <a:rPr lang="en-US" altLang="zh-CN" smtClean="0"/>
              <a:t>php.ini</a:t>
            </a:r>
            <a:r>
              <a:rPr lang="zh-CN" altLang="zh-CN" smtClean="0"/>
              <a:t>中添加</a:t>
            </a:r>
            <a:r>
              <a:rPr lang="en-US" altLang="zh-CN" smtClean="0"/>
              <a:t>redis</a:t>
            </a:r>
            <a:r>
              <a:rPr lang="zh-CN" altLang="en-US" smtClean="0"/>
              <a:t>扩展</a:t>
            </a:r>
            <a:endParaRPr lang="zh-CN" altLang="en-US" smtClean="0"/>
          </a:p>
          <a:p>
            <a:pPr lvl="1"/>
            <a:r>
              <a:rPr lang="zh-CN" altLang="en-US" smtClean="0"/>
              <a:t>vim /usr/local/php/etc/php.ini</a:t>
            </a:r>
            <a:endParaRPr lang="zh-CN" altLang="en-US" smtClean="0"/>
          </a:p>
          <a:p>
            <a:pPr lvl="1"/>
            <a:r>
              <a:rPr lang="zh-CN" altLang="en-US" b="1" smtClean="0">
                <a:solidFill>
                  <a:srgbClr val="FF0000"/>
                </a:solidFill>
              </a:rPr>
              <a:t>extension=</a:t>
            </a:r>
            <a:r>
              <a:rPr lang="en-US" altLang="zh-CN" b="1" smtClean="0">
                <a:solidFill>
                  <a:srgbClr val="FF0000"/>
                </a:solidFill>
              </a:rPr>
              <a:t>redis</a:t>
            </a:r>
            <a:r>
              <a:rPr lang="zh-CN" altLang="en-US" b="1" smtClean="0">
                <a:solidFill>
                  <a:srgbClr val="FF0000"/>
                </a:solidFill>
              </a:rPr>
              <a:t>.so </a:t>
            </a:r>
            <a:endParaRPr lang="zh-CN" altLang="en-US" b="1" smtClean="0">
              <a:solidFill>
                <a:srgbClr val="FF0000"/>
              </a:solidFill>
            </a:endParaRPr>
          </a:p>
          <a:p>
            <a:pPr lvl="0"/>
            <a:r>
              <a:rPr lang="zh-CN" altLang="en-US" smtClean="0">
                <a:sym typeface="+mn-ea"/>
              </a:rPr>
              <a:t>重启服务</a:t>
            </a:r>
            <a:endParaRPr lang="zh-CN" altLang="en-US" smtClean="0">
              <a:sym typeface="+mn-ea"/>
            </a:endParaRPr>
          </a:p>
          <a:p>
            <a:pPr lvl="1"/>
            <a:r>
              <a:rPr lang="zh-CN" altLang="en-US" smtClean="0">
                <a:sym typeface="+mn-ea"/>
              </a:rPr>
              <a:t>service php-fpm restart</a:t>
            </a:r>
            <a:endParaRPr lang="zh-CN" altLang="en-US" smtClean="0"/>
          </a:p>
          <a:p>
            <a:pPr lvl="1"/>
            <a:r>
              <a:rPr lang="zh-CN" altLang="en-US" smtClean="0">
                <a:sym typeface="+mn-ea"/>
              </a:rPr>
              <a:t>service nginx restart</a:t>
            </a:r>
            <a:endParaRPr lang="zh-CN" altLang="en-US" smtClean="0">
              <a:sym typeface="+mn-ea"/>
            </a:endParaRPr>
          </a:p>
          <a:p>
            <a:pPr lvl="0"/>
            <a:r>
              <a:rPr lang="zh-CN" altLang="en-US" smtClean="0">
                <a:sym typeface="+mn-ea"/>
              </a:rPr>
              <a:t>查看扩展是否添加成功</a:t>
            </a:r>
            <a:endParaRPr lang="zh-CN" altLang="en-US" smtClean="0">
              <a:sym typeface="+mn-ea"/>
            </a:endParaRPr>
          </a:p>
          <a:p>
            <a:pPr lvl="1"/>
            <a:r>
              <a:rPr lang="en-US" altLang="zh-CN" smtClean="0">
                <a:sym typeface="+mn-ea"/>
              </a:rPr>
              <a:t>php -m |grep redis</a:t>
            </a:r>
            <a:endParaRPr lang="en-US" altLang="zh-CN" smtClean="0">
              <a:sym typeface="+mn-ea"/>
            </a:endParaRPr>
          </a:p>
          <a:p>
            <a:pPr lvl="1"/>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4.2 </a:t>
            </a:r>
            <a:r>
              <a:rPr lang="zh-CN" altLang="en-US" smtClean="0"/>
              <a:t>连接</a:t>
            </a:r>
            <a:r>
              <a:rPr lang="en-US" altLang="zh-CN" smtClean="0"/>
              <a:t>redis</a:t>
            </a:r>
            <a:r>
              <a:rPr lang="zh-CN" altLang="en-US" smtClean="0"/>
              <a:t>服务器</a:t>
            </a:r>
            <a:endParaRPr lang="zh-CN" altLang="en-US"/>
          </a:p>
        </p:txBody>
      </p:sp>
      <p:sp>
        <p:nvSpPr>
          <p:cNvPr id="3" name="内容占位符 2"/>
          <p:cNvSpPr>
            <a:spLocks noGrp="1"/>
          </p:cNvSpPr>
          <p:nvPr>
            <p:ph idx="1"/>
          </p:nvPr>
        </p:nvSpPr>
        <p:spPr/>
        <p:txBody>
          <a:bodyPr/>
          <a:lstStyle/>
          <a:p>
            <a:r>
              <a:rPr lang="en-US" altLang="zh-CN" smtClean="0"/>
              <a:t>$redis=new \Redis();</a:t>
            </a:r>
            <a:br>
              <a:rPr lang="en-US" altLang="zh-CN" smtClean="0"/>
            </a:br>
            <a:r>
              <a:rPr lang="en-US" altLang="zh-CN" smtClean="0"/>
              <a:t> $redis-&gt;</a:t>
            </a:r>
            <a:r>
              <a:rPr lang="en-US" altLang="zh-CN" b="1" smtClean="0">
                <a:solidFill>
                  <a:srgbClr val="FF0000"/>
                </a:solidFill>
              </a:rPr>
              <a:t>connect</a:t>
            </a:r>
            <a:r>
              <a:rPr lang="en-US" altLang="zh-CN" smtClean="0"/>
              <a:t>( '10.50.0.128' , 6379 );</a:t>
            </a:r>
            <a:endParaRPr lang="zh-CN" altLang="en-US"/>
          </a:p>
        </p:txBody>
      </p:sp>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5179</Words>
  <Application>WPS 演示</Application>
  <PresentationFormat>自定义</PresentationFormat>
  <Paragraphs>306</Paragraphs>
  <Slides>27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微软雅黑</vt:lpstr>
      <vt:lpstr>Heiti SC Light</vt:lpstr>
      <vt:lpstr>Wingdings</vt:lpstr>
      <vt:lpstr>Arial</vt:lpstr>
      <vt:lpstr>Calibri</vt:lpstr>
      <vt:lpstr>Impact</vt:lpstr>
      <vt:lpstr>Arial Unicode MS</vt:lpstr>
      <vt:lpstr>云和</vt:lpstr>
      <vt:lpstr>PowerPoint 演示文稿</vt:lpstr>
      <vt:lpstr>1. NoSQL</vt:lpstr>
      <vt:lpstr>2. Redis概念</vt:lpstr>
      <vt:lpstr>3. Linux下安装redis</vt:lpstr>
      <vt:lpstr>4. 配置文件redis.conf</vt:lpstr>
      <vt:lpstr>配置文件2</vt:lpstr>
      <vt:lpstr>6. php操作redis</vt:lpstr>
      <vt:lpstr>6.1 安装redis扩展</vt:lpstr>
      <vt:lpstr>6.2 连接redis服务器</vt:lpstr>
      <vt:lpstr>5. Redis的5大数据类型</vt:lpstr>
      <vt:lpstr>5.1 String</vt:lpstr>
      <vt:lpstr>6.3 操作string类型</vt:lpstr>
      <vt:lpstr>5.2 List</vt:lpstr>
      <vt:lpstr>6.4 操作list类型</vt:lpstr>
      <vt:lpstr>5.3 Set</vt:lpstr>
      <vt:lpstr>6.5 操作set类型</vt:lpstr>
      <vt:lpstr>5.4 Hash</vt:lpstr>
      <vt:lpstr>6.6 操作hash类型1</vt:lpstr>
      <vt:lpstr>操作hash类型2</vt:lpstr>
      <vt:lpstr>5.5 sort set</vt:lpstr>
      <vt:lpstr>6.7 操作sort set类型1</vt:lpstr>
      <vt:lpstr>操作sort set类型2</vt:lpstr>
      <vt:lpstr>redis管理操作</vt:lpstr>
      <vt:lpstr>缓存处理</vt:lpstr>
      <vt:lpstr>任务队列</vt:lpstr>
      <vt:lpstr>任务队列demo-闪购</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854</cp:revision>
  <dcterms:created xsi:type="dcterms:W3CDTF">2016-09-06T02:25:00Z</dcterms:created>
  <dcterms:modified xsi:type="dcterms:W3CDTF">2019-11-30T19:51:00Z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