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56" r:id="rId3"/>
    <p:sldId id="272" r:id="rId5"/>
    <p:sldId id="271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9" r:id="rId14"/>
    <p:sldId id="270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6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73"/>
    <p:restoredTop sz="90295"/>
  </p:normalViewPr>
  <p:slideViewPr>
    <p:cSldViewPr snapToGrid="0" snapToObjects="1">
      <p:cViewPr varScale="1">
        <p:scale>
          <a:sx n="114" d="100"/>
          <a:sy n="114" d="100"/>
        </p:scale>
        <p:origin x="-912" y="-96"/>
      </p:cViewPr>
      <p:guideLst>
        <p:guide orient="horz" pos="21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2605" y="16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67636" y="3213000"/>
            <a:ext cx="7294880" cy="1322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8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微信公众号开发</a:t>
            </a:r>
            <a:endParaRPr lang="en-US" altLang="zh-CN" sz="8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申请公众号账号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7880"/>
            <a:ext cx="10515600" cy="4351338"/>
          </a:xfrm>
        </p:spPr>
        <p:txBody>
          <a:bodyPr/>
          <a:lstStyle/>
          <a:p>
            <a:r>
              <a:rPr lang="zh-CN" altLang="en-US" smtClean="0"/>
              <a:t>通过邮箱可以申请微信公众号</a:t>
            </a:r>
            <a:endParaRPr lang="zh-CN" altLang="en-US" smtClean="0"/>
          </a:p>
          <a:p>
            <a:pPr lvl="1"/>
            <a:r>
              <a:rPr lang="en-US" altLang="zh-CN" smtClean="0"/>
              <a:t>http://mp.weixin.qq.com</a:t>
            </a:r>
            <a:endParaRPr lang="en-US" altLang="zh-CN" smtClean="0"/>
          </a:p>
          <a:p>
            <a:pPr lvl="1"/>
            <a:r>
              <a:rPr lang="zh-CN" altLang="en-US" smtClean="0"/>
              <a:t>注意：请填写未被微信公众平台注册，未被微信开放平台注册，未被个人微信号绑定的邮箱</a:t>
            </a:r>
            <a:endParaRPr lang="zh-CN" altLang="en-US" smtClean="0"/>
          </a:p>
          <a:p>
            <a:pPr lvl="1"/>
            <a:r>
              <a:rPr lang="zh-CN" altLang="en-US" smtClean="0"/>
              <a:t>一个微信号最多只能绑定</a:t>
            </a:r>
            <a:r>
              <a:rPr lang="en-US" altLang="zh-CN" smtClean="0"/>
              <a:t>5</a:t>
            </a:r>
            <a:r>
              <a:rPr lang="zh-CN" altLang="en-US" smtClean="0"/>
              <a:t>个公众号，</a:t>
            </a:r>
            <a:endParaRPr lang="zh-CN" altLang="en-US" smtClean="0"/>
          </a:p>
          <a:p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3477260"/>
            <a:ext cx="5400040" cy="2987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登录公众号平台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5025" y="1343025"/>
            <a:ext cx="68510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启用开发者模式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7880"/>
            <a:ext cx="10515600" cy="4351338"/>
          </a:xfrm>
        </p:spPr>
        <p:txBody>
          <a:bodyPr/>
          <a:lstStyle/>
          <a:p>
            <a:r>
              <a:rPr lang="zh-CN" altLang="en-US"/>
              <a:t>基本设置</a:t>
            </a:r>
            <a:r>
              <a:rPr lang="en-US" altLang="zh-CN"/>
              <a:t>-&gt;</a:t>
            </a:r>
            <a:r>
              <a:rPr lang="zh-CN" altLang="en-US"/>
              <a:t>服务器配置</a:t>
            </a:r>
            <a:r>
              <a:rPr lang="en-US" altLang="zh-CN"/>
              <a:t>-&gt;</a:t>
            </a:r>
            <a:r>
              <a:rPr lang="zh-CN" altLang="en-US"/>
              <a:t>修改配置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0790" y="1573530"/>
            <a:ext cx="6372225" cy="49041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接入微信公众平台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2605" y="1200150"/>
            <a:ext cx="10903585" cy="5157470"/>
          </a:xfrm>
        </p:spPr>
        <p:txBody>
          <a:bodyPr>
            <a:normAutofit fontScale="90000" lnSpcReduction="10000"/>
          </a:bodyPr>
          <a:lstStyle/>
          <a:p>
            <a:pPr>
              <a:lnSpc>
                <a:spcPct val="60000"/>
              </a:lnSpc>
            </a:pPr>
            <a:r>
              <a:rPr lang="zh-CN" altLang="en-US"/>
              <a:t>接入微信公众平台开发，开发者需要按照如下步骤完成：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/>
              <a:t>1、填写服务器配置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/>
              <a:t>2、</a:t>
            </a:r>
            <a:r>
              <a:rPr lang="zh-CN" altLang="en-US" b="1">
                <a:solidFill>
                  <a:srgbClr val="FF0000"/>
                </a:solidFill>
              </a:rPr>
              <a:t>验证服务器地址的有效性</a:t>
            </a:r>
            <a:endParaRPr lang="zh-CN" altLang="en-US" b="1">
              <a:solidFill>
                <a:srgbClr val="FF0000"/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altLang="zh-CN">
                <a:sym typeface="+mn-ea"/>
              </a:rPr>
              <a:t>开发者提交信息后，微信服务器将发送GET请求到填写的服务器地址URL上，GET请求携带参数如下表所示：</a:t>
            </a:r>
            <a:endParaRPr lang="zh-CN" altLang="en-US" sz="2000" b="1">
              <a:solidFill>
                <a:srgbClr val="FF0000"/>
              </a:solidFill>
              <a:sym typeface="+mn-ea"/>
            </a:endParaRPr>
          </a:p>
          <a:p>
            <a:pPr lvl="2">
              <a:lnSpc>
                <a:spcPct val="110000"/>
              </a:lnSpc>
            </a:pPr>
            <a:endParaRPr lang="zh-CN" altLang="en-US" sz="2000" b="1">
              <a:solidFill>
                <a:srgbClr val="FF0000"/>
              </a:solidFill>
            </a:endParaRPr>
          </a:p>
          <a:p>
            <a:pPr lvl="2">
              <a:lnSpc>
                <a:spcPct val="110000"/>
              </a:lnSpc>
            </a:pPr>
            <a:endParaRPr lang="zh-CN" altLang="en-US" sz="2000" b="1">
              <a:solidFill>
                <a:srgbClr val="FF0000"/>
              </a:solidFill>
            </a:endParaRPr>
          </a:p>
          <a:p>
            <a:pPr lvl="2">
              <a:lnSpc>
                <a:spcPct val="110000"/>
              </a:lnSpc>
            </a:pPr>
            <a:endParaRPr lang="zh-CN" altLang="en-US" sz="2000" b="1">
              <a:solidFill>
                <a:srgbClr val="FF0000"/>
              </a:solidFill>
            </a:endParaRPr>
          </a:p>
          <a:p>
            <a:pPr lvl="2">
              <a:lnSpc>
                <a:spcPct val="110000"/>
              </a:lnSpc>
            </a:pPr>
            <a:endParaRPr lang="zh-CN" altLang="en-US" sz="2000" b="1">
              <a:solidFill>
                <a:srgbClr val="FF0000"/>
              </a:solidFill>
            </a:endParaRPr>
          </a:p>
          <a:p>
            <a:pPr lvl="2">
              <a:lnSpc>
                <a:spcPct val="110000"/>
              </a:lnSpc>
            </a:pPr>
            <a:endParaRPr lang="zh-CN" altLang="en-US" sz="2000" b="1">
              <a:solidFill>
                <a:srgbClr val="FF0000"/>
              </a:solidFill>
            </a:endParaRPr>
          </a:p>
          <a:p>
            <a:pPr lvl="2">
              <a:lnSpc>
                <a:spcPct val="110000"/>
              </a:lnSpc>
            </a:pPr>
            <a:endParaRPr lang="zh-CN" altLang="en-US" sz="2000" b="1">
              <a:solidFill>
                <a:srgbClr val="FF0000"/>
              </a:solidFill>
            </a:endParaRPr>
          </a:p>
          <a:p>
            <a:pPr lvl="2">
              <a:lnSpc>
                <a:spcPct val="110000"/>
              </a:lnSpc>
            </a:pPr>
            <a:endParaRPr lang="zh-CN" altLang="en-US" sz="2000" b="1">
              <a:solidFill>
                <a:srgbClr val="FF0000"/>
              </a:solidFill>
            </a:endParaRPr>
          </a:p>
          <a:p>
            <a:pPr lvl="2">
              <a:lnSpc>
                <a:spcPct val="110000"/>
              </a:lnSpc>
            </a:pPr>
            <a:endParaRPr lang="zh-CN" altLang="en-US" sz="2000" b="1">
              <a:solidFill>
                <a:srgbClr val="FF0000"/>
              </a:solidFill>
            </a:endParaRPr>
          </a:p>
          <a:p>
            <a:pPr lvl="2">
              <a:lnSpc>
                <a:spcPct val="110000"/>
              </a:lnSpc>
            </a:pPr>
            <a:endParaRPr lang="zh-CN" altLang="en-US" sz="2000" b="1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/>
              <a:t>3、依据接口文档实现业务逻辑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1160" y="3122208"/>
            <a:ext cx="8626475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5">
                    <a:lumMod val="75000"/>
                  </a:schemeClr>
                </a:solidFill>
                <a:sym typeface="+mn-ea"/>
              </a:rPr>
              <a:t>验证服务器地址的有效性</a:t>
            </a:r>
            <a:endParaRPr lang="zh-CN" altLang="en-US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开发者通过检验signature对请求进行校验（下面有校验方式）。若确认此次GET请求来自微信服务器，请原样返回echostr参数内容，则接入生效，成为开发者成功，否则接入失败。加密/校验流程如下：</a:t>
            </a:r>
            <a:endParaRPr lang="zh-CN" altLang="en-US"/>
          </a:p>
          <a:p>
            <a:pPr lvl="1"/>
            <a:r>
              <a:rPr lang="zh-CN" altLang="en-US"/>
              <a:t>1）将token、timestamp、nonce三个参数进行字典序排序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2）将三个参数字符串拼接成一个字符串进行sha1加密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3）开发者获得加密后的字符串可与signature对比，标识该请求来源于微</a:t>
            </a:r>
            <a:r>
              <a:rPr lang="zh-CN" altLang="en-US" smtClean="0"/>
              <a:t>信，原样返回</a:t>
            </a:r>
            <a:r>
              <a:rPr lang="en-US" altLang="zh-CN" smtClean="0"/>
              <a:t>echostr</a:t>
            </a:r>
            <a:r>
              <a:rPr lang="zh-CN" altLang="en-US" smtClean="0"/>
              <a:t>参数内容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code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1721" y="918315"/>
            <a:ext cx="6379845" cy="5397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提交</a:t>
            </a:r>
            <a:r>
              <a:rPr lang="en-US" altLang="zh-CN">
                <a:sym typeface="+mn-ea"/>
              </a:rPr>
              <a:t>-&gt;</a:t>
            </a:r>
            <a:r>
              <a:rPr lang="zh-CN" altLang="en-US">
                <a:sym typeface="+mn-ea"/>
              </a:rPr>
              <a:t>启用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提交代码至公众号服务器，并启用，如提示不成功可多提交几次</a:t>
            </a:r>
            <a:endParaRPr lang="zh-CN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8245" y="2081530"/>
            <a:ext cx="7886065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开发者文档与接口权限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公众号的开发主要依据公众平台的开发者文档</a:t>
            </a:r>
            <a:endParaRPr lang="zh-CN" altLang="en-US"/>
          </a:p>
          <a:p>
            <a:pPr lvl="1"/>
            <a:r>
              <a:rPr lang="zh-CN" altLang="en-US"/>
              <a:t>http://mp.weixin.qq.com/wiki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2545" y="2312670"/>
            <a:ext cx="6709410" cy="40944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实例：关注微信公号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步骤：</a:t>
            </a:r>
            <a:endParaRPr lang="zh-CN" altLang="en-US"/>
          </a:p>
          <a:p>
            <a:pPr lvl="1"/>
            <a:r>
              <a:rPr lang="zh-CN" altLang="en-US"/>
              <a:t>用户关注我的公众号</a:t>
            </a:r>
            <a:endParaRPr lang="zh-CN" altLang="en-US"/>
          </a:p>
          <a:p>
            <a:pPr lvl="1"/>
            <a:r>
              <a:rPr lang="zh-CN" altLang="en-US"/>
              <a:t>公众号调用微信接口回复消息</a:t>
            </a:r>
            <a:endParaRPr lang="zh-CN" altLang="en-US"/>
          </a:p>
          <a:p>
            <a:pPr lvl="0"/>
            <a:r>
              <a:rPr lang="zh-CN" altLang="en-US"/>
              <a:t>问题</a:t>
            </a:r>
            <a:endParaRPr lang="zh-CN" altLang="en-US"/>
          </a:p>
          <a:p>
            <a:pPr lvl="1"/>
            <a:r>
              <a:rPr lang="zh-CN" altLang="en-US"/>
              <a:t>如何接收用户消息</a:t>
            </a:r>
            <a:r>
              <a:rPr lang="en-US" altLang="zh-CN"/>
              <a:t>?</a:t>
            </a:r>
            <a:endParaRPr lang="en-US" altLang="zh-CN"/>
          </a:p>
          <a:p>
            <a:pPr lvl="1"/>
            <a:r>
              <a:rPr lang="zh-CN" altLang="zh-CN"/>
              <a:t>如何回复用户消息</a:t>
            </a:r>
            <a:r>
              <a:rPr lang="en-US" altLang="zh-CN"/>
              <a:t>?</a:t>
            </a:r>
            <a:endParaRPr lang="en-US" altLang="zh-CN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接收用户消息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用户发送的消息实际上是发送给了微信服务器</a:t>
            </a:r>
            <a:endParaRPr lang="zh-CN" altLang="en-US"/>
          </a:p>
          <a:p>
            <a:r>
              <a:rPr lang="zh-CN" altLang="en-US"/>
              <a:t>然后再由微信服务器推送给我们的公众号服务器</a:t>
            </a:r>
            <a:endParaRPr lang="zh-CN" altLang="en-US"/>
          </a:p>
          <a:p>
            <a:r>
              <a:rPr lang="zh-CN" altLang="en-US"/>
              <a:t>而且推送的数据格式为</a:t>
            </a:r>
            <a:r>
              <a:rPr lang="en-US" altLang="zh-CN"/>
              <a:t>XML</a:t>
            </a:r>
            <a:r>
              <a:rPr lang="zh-CN" altLang="en-US"/>
              <a:t>格式</a:t>
            </a:r>
            <a:endParaRPr lang="zh-CN" altLang="en-US"/>
          </a:p>
          <a:p>
            <a:r>
              <a:rPr lang="zh-CN" altLang="en-US"/>
              <a:t>接收数据</a:t>
            </a:r>
            <a:endParaRPr lang="zh-CN" altLang="en-US"/>
          </a:p>
          <a:p>
            <a:pPr lvl="1"/>
            <a:r>
              <a:rPr lang="zh-CN" altLang="en-US"/>
              <a:t>获取微信服务器推送过来的POST数据(XML格式)</a:t>
            </a:r>
            <a:endParaRPr lang="zh-CN" altLang="en-US"/>
          </a:p>
          <a:p>
            <a:pPr lvl="2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$postXML = 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</a:rPr>
              <a:t>$GLOBALS['HTTP_RAW_POST_DATA']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;  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//php7</a:t>
            </a:r>
            <a:r>
              <a:rPr lang="zh-CN" altLang="zh-CN">
                <a:solidFill>
                  <a:schemeClr val="bg1">
                    <a:lumMod val="50000"/>
                  </a:schemeClr>
                </a:solidFill>
              </a:rPr>
              <a:t>之前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$postXML </a:t>
            </a:r>
            <a:r>
              <a:rPr lang="zh-CN" altLang="en-US"/>
              <a:t>= </a:t>
            </a:r>
            <a:r>
              <a:rPr lang="zh-CN" altLang="en-US" b="1">
                <a:solidFill>
                  <a:srgbClr val="FF0000"/>
                </a:solidFill>
              </a:rPr>
              <a:t>file_get_contents('php://input');</a:t>
            </a:r>
            <a:endParaRPr lang="zh-CN" altLang="en-US"/>
          </a:p>
          <a:p>
            <a:pPr lvl="1"/>
            <a:r>
              <a:rPr lang="zh-CN" altLang="en-US"/>
              <a:t>将XML转成对象</a:t>
            </a:r>
            <a:endParaRPr lang="zh-CN" altLang="en-US"/>
          </a:p>
          <a:p>
            <a:pPr lvl="2"/>
            <a:r>
              <a:rPr lang="zh-CN" altLang="en-US"/>
              <a:t>$postObj = </a:t>
            </a:r>
            <a:r>
              <a:rPr lang="zh-CN" altLang="en-US" b="1">
                <a:solidFill>
                  <a:srgbClr val="FF0000"/>
                </a:solidFill>
              </a:rPr>
              <a:t>simplexml_load_string($postXML)</a:t>
            </a:r>
            <a:r>
              <a:rPr lang="zh-CN" altLang="en-US"/>
              <a:t>;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微信公众号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342493"/>
            <a:ext cx="10705050" cy="5021477"/>
          </a:xfrm>
        </p:spPr>
        <p:txBody>
          <a:bodyPr/>
          <a:lstStyle/>
          <a:p>
            <a:r>
              <a:rPr lang="en-US" altLang="zh-CN"/>
              <a:t>微信公众号是开发者或商家在微信公众平台上申请的应用账号</a:t>
            </a:r>
            <a:endParaRPr lang="en-US" altLang="zh-CN"/>
          </a:p>
          <a:p>
            <a:r>
              <a:rPr lang="en-US" altLang="zh-CN"/>
              <a:t>通过公众号，商家可在微信平台上实现和特定群体的文字、图片、语音、视频的全方位沟通、互动 。</a:t>
            </a:r>
            <a:endParaRPr lang="en-US" altLang="zh-CN"/>
          </a:p>
          <a:p>
            <a:r>
              <a:rPr lang="en-US" altLang="zh-CN"/>
              <a:t>形成了一种主流的线上线下</a:t>
            </a:r>
            <a:r>
              <a:rPr lang="zh-CN" altLang="zh-CN" b="1">
                <a:solidFill>
                  <a:srgbClr val="FF0000"/>
                </a:solidFill>
              </a:rPr>
              <a:t>自媒体</a:t>
            </a:r>
            <a:r>
              <a:rPr lang="en-US" altLang="zh-CN"/>
              <a:t>互动营销方式。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6025" y="3354070"/>
            <a:ext cx="4572635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接收到的关注事件的</a:t>
            </a:r>
            <a:r>
              <a:rPr lang="en-US" altLang="zh-CN"/>
              <a:t>XML</a:t>
            </a:r>
            <a:r>
              <a:rPr lang="zh-CN" altLang="en-US"/>
              <a:t>内容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800" y="1218565"/>
            <a:ext cx="6532880" cy="2400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3731260"/>
            <a:ext cx="6532880" cy="24974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被动回复消息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根据接收到的消息 </a:t>
            </a:r>
            <a:endParaRPr lang="zh-CN" altLang="en-US"/>
          </a:p>
          <a:p>
            <a:pPr lvl="1"/>
            <a:r>
              <a:rPr lang="zh-CN" altLang="en-US"/>
              <a:t>判断消息类型</a:t>
            </a:r>
            <a:endParaRPr lang="zh-CN" altLang="en-US"/>
          </a:p>
          <a:p>
            <a:pPr lvl="2"/>
            <a:r>
              <a:rPr lang="zh-CN" altLang="en-US"/>
              <a:t>strtolower($postObj-&gt;</a:t>
            </a:r>
            <a:r>
              <a:rPr lang="zh-CN" altLang="en-US" b="1">
                <a:solidFill>
                  <a:srgbClr val="FF0000"/>
                </a:solidFill>
              </a:rPr>
              <a:t>MsgType</a:t>
            </a:r>
            <a:r>
              <a:rPr lang="zh-CN" altLang="en-US"/>
              <a:t>)=='</a:t>
            </a:r>
            <a:r>
              <a:rPr lang="zh-CN" altLang="en-US" b="1">
                <a:solidFill>
                  <a:srgbClr val="FF0000"/>
                </a:solidFill>
              </a:rPr>
              <a:t>event</a:t>
            </a:r>
            <a:r>
              <a:rPr lang="zh-CN" altLang="en-US"/>
              <a:t>'</a:t>
            </a:r>
            <a:endParaRPr lang="zh-CN" altLang="en-US"/>
          </a:p>
          <a:p>
            <a:pPr lvl="1"/>
            <a:r>
              <a:rPr lang="zh-CN" altLang="en-US"/>
              <a:t>判断事件类型</a:t>
            </a:r>
            <a:endParaRPr lang="zh-CN" altLang="en-US"/>
          </a:p>
          <a:p>
            <a:pPr lvl="2"/>
            <a:r>
              <a:rPr lang="zh-CN" altLang="en-US"/>
              <a:t>strtolower($postObj-&gt;</a:t>
            </a:r>
            <a:r>
              <a:rPr lang="zh-CN" altLang="en-US" b="1">
                <a:solidFill>
                  <a:srgbClr val="FF0000"/>
                </a:solidFill>
              </a:rPr>
              <a:t>Event</a:t>
            </a:r>
            <a:r>
              <a:rPr lang="zh-CN" altLang="en-US"/>
              <a:t>)=='</a:t>
            </a:r>
            <a:r>
              <a:rPr lang="zh-CN" altLang="en-US" b="1">
                <a:solidFill>
                  <a:srgbClr val="FF0000"/>
                </a:solidFill>
              </a:rPr>
              <a:t>subscribe</a:t>
            </a:r>
            <a:r>
              <a:rPr lang="zh-CN" altLang="en-US"/>
              <a:t>'</a:t>
            </a:r>
            <a:endParaRPr lang="zh-CN" altLang="en-US"/>
          </a:p>
          <a:p>
            <a:pPr lvl="1"/>
            <a:r>
              <a:rPr lang="zh-CN" altLang="en-US"/>
              <a:t>进行回复</a:t>
            </a:r>
            <a:endParaRPr lang="zh-CN" altLang="en-US"/>
          </a:p>
          <a:p>
            <a:pPr lvl="2"/>
            <a:r>
              <a:rPr lang="zh-CN" altLang="en-US"/>
              <a:t>根据接口进行消息回复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回复文本消息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280" y="1115695"/>
            <a:ext cx="5403215" cy="2910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" y="3965575"/>
            <a:ext cx="8550275" cy="25831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code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880" y="2450465"/>
            <a:ext cx="7773670" cy="39141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45" y="1066165"/>
            <a:ext cx="7774305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微信公众号开发原理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69130" y="1709420"/>
            <a:ext cx="1774825" cy="3391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黑体" panose="02010609060101010101" charset="-122"/>
                <a:ea typeface="黑体" panose="02010609060101010101" charset="-122"/>
              </a:rPr>
              <a:t>微信服务器</a:t>
            </a:r>
            <a:endParaRPr lang="zh-CN" altLang="en-US" sz="2000" b="1">
              <a:latin typeface="黑体" panose="02010609060101010101" charset="-122"/>
              <a:ea typeface="黑体" panose="02010609060101010101" charset="-122"/>
            </a:endParaRPr>
          </a:p>
          <a:p>
            <a:pPr algn="ctr"/>
            <a:r>
              <a:rPr lang="zh-CN" altLang="en-US" sz="2000" b="1"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zh-CN" altLang="en-US" sz="1600" b="1">
                <a:latin typeface="黑体" panose="02010609060101010101" charset="-122"/>
                <a:ea typeface="黑体" panose="02010609060101010101" charset="-122"/>
              </a:rPr>
              <a:t>提供公众号</a:t>
            </a:r>
            <a:r>
              <a:rPr lang="en-US" altLang="zh-CN" sz="1600" b="1">
                <a:latin typeface="黑体" panose="02010609060101010101" charset="-122"/>
                <a:ea typeface="黑体" panose="02010609060101010101" charset="-122"/>
              </a:rPr>
              <a:t>API</a:t>
            </a:r>
            <a:r>
              <a:rPr lang="zh-CN" altLang="en-US" sz="1600" b="1">
                <a:latin typeface="黑体" panose="02010609060101010101" charset="-122"/>
                <a:ea typeface="黑体" panose="02010609060101010101" charset="-122"/>
              </a:rPr>
              <a:t>、验证公众号服务器</a:t>
            </a:r>
            <a:r>
              <a:rPr lang="en-US" altLang="zh-CN" sz="2000" b="1">
                <a:latin typeface="黑体" panose="02010609060101010101" charset="-122"/>
                <a:ea typeface="黑体" panose="02010609060101010101" charset="-122"/>
              </a:rPr>
              <a:t>)</a:t>
            </a:r>
            <a:endParaRPr lang="en-US" altLang="zh-CN" sz="20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86495" y="1709420"/>
            <a:ext cx="1866265" cy="3391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黑体" panose="02010609060101010101" charset="-122"/>
                <a:ea typeface="黑体" panose="02010609060101010101" charset="-122"/>
              </a:rPr>
              <a:t>公众号服务器</a:t>
            </a:r>
            <a:endParaRPr lang="zh-CN" altLang="en-US" sz="2000" b="1">
              <a:latin typeface="黑体" panose="02010609060101010101" charset="-122"/>
              <a:ea typeface="黑体" panose="02010609060101010101" charset="-122"/>
            </a:endParaRPr>
          </a:p>
          <a:p>
            <a:pPr algn="ctr"/>
            <a:r>
              <a:rPr lang="en-US" altLang="zh-CN" sz="2000" b="1">
                <a:latin typeface="黑体" panose="02010609060101010101" charset="-122"/>
                <a:ea typeface="黑体" panose="02010609060101010101" charset="-122"/>
              </a:rPr>
              <a:t>(</a:t>
            </a:r>
            <a:r>
              <a:rPr lang="zh-CN" altLang="zh-CN" sz="1600" b="1">
                <a:latin typeface="黑体" panose="02010609060101010101" charset="-122"/>
                <a:ea typeface="黑体" panose="02010609060101010101" charset="-122"/>
              </a:rPr>
              <a:t>提供公众号站点存放开发代码</a:t>
            </a:r>
            <a:r>
              <a:rPr lang="en-US" altLang="zh-CN" sz="2000" b="1">
                <a:latin typeface="黑体" panose="02010609060101010101" charset="-122"/>
                <a:ea typeface="黑体" panose="02010609060101010101" charset="-122"/>
              </a:rPr>
              <a:t>)</a:t>
            </a:r>
            <a:endParaRPr lang="en-US" altLang="zh-CN" sz="20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5005" y="1709420"/>
            <a:ext cx="1652270" cy="3391535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黑体" panose="02010609060101010101" charset="-122"/>
                <a:ea typeface="黑体" panose="02010609060101010101" charset="-122"/>
              </a:rPr>
              <a:t>用户设备</a:t>
            </a:r>
            <a:endParaRPr lang="zh-CN" altLang="en-US" sz="2000" b="1">
              <a:latin typeface="黑体" panose="02010609060101010101" charset="-122"/>
              <a:ea typeface="黑体" panose="02010609060101010101" charset="-122"/>
            </a:endParaRPr>
          </a:p>
          <a:p>
            <a:pPr algn="ctr"/>
            <a:r>
              <a:rPr lang="zh-CN" altLang="en-US" sz="2000" b="1"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zh-CN" altLang="en-US" sz="1600" b="1">
                <a:latin typeface="黑体" panose="02010609060101010101" charset="-122"/>
                <a:ea typeface="黑体" panose="02010609060101010101" charset="-122"/>
              </a:rPr>
              <a:t>安装微信客户端的手机、</a:t>
            </a:r>
            <a:r>
              <a:rPr lang="en-US" altLang="zh-CN" sz="1600" b="1">
                <a:latin typeface="黑体" panose="02010609060101010101" charset="-122"/>
                <a:ea typeface="黑体" panose="02010609060101010101" charset="-122"/>
              </a:rPr>
              <a:t>pad...</a:t>
            </a:r>
            <a:r>
              <a:rPr lang="zh-CN" altLang="en-US" sz="2000" b="1"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US" sz="20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2541905" y="2235200"/>
            <a:ext cx="1735455" cy="520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/>
              <a:t>发起请求</a:t>
            </a:r>
            <a:endParaRPr lang="zh-CN" altLang="zh-CN"/>
          </a:p>
        </p:txBody>
      </p:sp>
      <p:sp>
        <p:nvSpPr>
          <p:cNvPr id="10" name="右箭头 9"/>
          <p:cNvSpPr/>
          <p:nvPr/>
        </p:nvSpPr>
        <p:spPr>
          <a:xfrm>
            <a:off x="6355080" y="2300605"/>
            <a:ext cx="2108835" cy="520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/>
              <a:t>转发请求</a:t>
            </a:r>
            <a:endParaRPr lang="zh-CN" altLang="zh-CN"/>
          </a:p>
        </p:txBody>
      </p:sp>
      <p:sp>
        <p:nvSpPr>
          <p:cNvPr id="11" name="左箭头 10"/>
          <p:cNvSpPr/>
          <p:nvPr/>
        </p:nvSpPr>
        <p:spPr>
          <a:xfrm>
            <a:off x="6355080" y="3827780"/>
            <a:ext cx="2108200" cy="612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处理请求并响应</a:t>
            </a:r>
            <a:endParaRPr lang="zh-CN" altLang="en-US"/>
          </a:p>
        </p:txBody>
      </p:sp>
      <p:sp>
        <p:nvSpPr>
          <p:cNvPr id="12" name="左箭头 11"/>
          <p:cNvSpPr/>
          <p:nvPr/>
        </p:nvSpPr>
        <p:spPr>
          <a:xfrm>
            <a:off x="2541905" y="3827780"/>
            <a:ext cx="1735455" cy="612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转发响应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准备工作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备过案的公网域名</a:t>
            </a:r>
            <a:endParaRPr lang="en-US" altLang="zh-CN" smtClean="0"/>
          </a:p>
          <a:p>
            <a:r>
              <a:rPr lang="zh-CN" altLang="en-US" smtClean="0"/>
              <a:t>能通过公网域名访问的在线</a:t>
            </a:r>
            <a:r>
              <a:rPr lang="en-US" altLang="zh-CN" smtClean="0"/>
              <a:t>web</a:t>
            </a:r>
            <a:r>
              <a:rPr lang="zh-CN" altLang="en-US" smtClean="0"/>
              <a:t>站点</a:t>
            </a:r>
            <a:endParaRPr lang="en-US" altLang="zh-CN" smtClean="0"/>
          </a:p>
          <a:p>
            <a:r>
              <a:rPr lang="zh-CN" altLang="en-US" smtClean="0"/>
              <a:t>如果以上条件尚不满足可借助新浪</a:t>
            </a:r>
            <a:r>
              <a:rPr lang="en-US" altLang="zh-CN" smtClean="0"/>
              <a:t>SAE</a:t>
            </a:r>
            <a:endParaRPr lang="en-US" altLang="zh-CN" smtClean="0"/>
          </a:p>
          <a:p>
            <a:pPr lvl="1"/>
            <a:r>
              <a:rPr lang="en-US" altLang="zh-CN" smtClean="0"/>
              <a:t>https://sae.sina.com.cn/</a:t>
            </a:r>
            <a:endParaRPr lang="en-US" altLang="zh-CN" smtClean="0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通过新浪微博账号登录</a:t>
            </a:r>
            <a:endParaRPr lang="en-US" altLang="zh-CN" smtClean="0"/>
          </a:p>
          <a:p>
            <a:r>
              <a:rPr lang="zh-CN" altLang="en-US" smtClean="0"/>
              <a:t>申请实名认证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52551" y="2782410"/>
            <a:ext cx="5266364" cy="348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创建云应用，注意要选择标准环境</a:t>
            </a:r>
            <a:endParaRPr lang="en-US" altLang="zh-CN" smtClean="0"/>
          </a:p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31815" y="2659547"/>
            <a:ext cx="4624728" cy="2650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89028" y="2659547"/>
            <a:ext cx="6193915" cy="2830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进入代码管理，创建一个</a:t>
            </a:r>
            <a:r>
              <a:rPr lang="en-US" altLang="zh-CN" smtClean="0"/>
              <a:t>svn</a:t>
            </a:r>
            <a:r>
              <a:rPr lang="zh-CN" altLang="en-US" smtClean="0"/>
              <a:t>版本</a:t>
            </a:r>
            <a:r>
              <a:rPr lang="en-US" altLang="zh-CN" smtClean="0"/>
              <a:t>1</a:t>
            </a:r>
            <a:endParaRPr lang="en-US" altLang="zh-CN" smtClean="0"/>
          </a:p>
          <a:p>
            <a:r>
              <a:rPr lang="zh-CN" altLang="en-US" smtClean="0"/>
              <a:t>在本地就可以通过</a:t>
            </a:r>
            <a:r>
              <a:rPr lang="en-US" altLang="zh-CN" smtClean="0"/>
              <a:t>svn</a:t>
            </a:r>
            <a:r>
              <a:rPr lang="zh-CN" altLang="en-US" smtClean="0"/>
              <a:t>进行代码的更新和提交了</a:t>
            </a:r>
            <a:endParaRPr lang="en-US" altLang="zh-CN" smtClean="0"/>
          </a:p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9115" y="2495246"/>
            <a:ext cx="6787480" cy="181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9115" y="4473786"/>
            <a:ext cx="8549081" cy="173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15855" y="2495245"/>
            <a:ext cx="4021316" cy="332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</a:t>
            </a:r>
            <a:r>
              <a:rPr lang="en-US" altLang="zh-CN"/>
              <a:t>Memcache</a:t>
            </a:r>
            <a:r>
              <a:rPr lang="zh-CN" altLang="zh-CN"/>
              <a:t>实例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因为</a:t>
            </a:r>
            <a:r>
              <a:rPr lang="en-US" altLang="zh-CN"/>
              <a:t>sae</a:t>
            </a:r>
            <a:r>
              <a:rPr lang="zh-CN" altLang="en-US"/>
              <a:t>不允许直接操作硬盘，所有必须要创建缓存实例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1415" y="2058035"/>
            <a:ext cx="8794115" cy="38487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通过域名访问新浪云上的网站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将网站页面通过</a:t>
            </a:r>
            <a:r>
              <a:rPr lang="en-US" altLang="zh-CN"/>
              <a:t>SVN</a:t>
            </a:r>
            <a:r>
              <a:rPr lang="zh-CN" altLang="en-US"/>
              <a:t>提交至</a:t>
            </a:r>
            <a:r>
              <a:rPr lang="en-US" altLang="zh-CN"/>
              <a:t>SAE</a:t>
            </a:r>
            <a:endParaRPr lang="en-US" altLang="zh-CN"/>
          </a:p>
          <a:p>
            <a:pPr lvl="1"/>
            <a:r>
              <a:rPr lang="zh-CN" altLang="en-US"/>
              <a:t>如果是</a:t>
            </a:r>
            <a:r>
              <a:rPr lang="en-US" altLang="zh-CN"/>
              <a:t>TP</a:t>
            </a:r>
            <a:r>
              <a:rPr lang="zh-CN" altLang="en-US"/>
              <a:t>，则需自动生成项目目录后再提交到</a:t>
            </a:r>
            <a:r>
              <a:rPr lang="en-US" altLang="zh-CN"/>
              <a:t>SAE</a:t>
            </a:r>
            <a:endParaRPr lang="en-US" altLang="zh-CN"/>
          </a:p>
          <a:p>
            <a:pPr lvl="0"/>
            <a:r>
              <a:rPr lang="zh-CN" altLang="zh-CN"/>
              <a:t>通过域名进行访问</a:t>
            </a:r>
            <a:endParaRPr lang="zh-CN" altLang="zh-CN"/>
          </a:p>
          <a:p>
            <a:pPr lvl="1"/>
            <a:r>
              <a:rPr lang="zh-CN" altLang="zh-CN"/>
              <a:t>http://yhphper.applinzi.com/</a:t>
            </a:r>
            <a:endParaRPr lang="zh-CN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0650" y="3292475"/>
            <a:ext cx="5076190" cy="2870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1488</Words>
  <Application>WPS 演示</Application>
  <PresentationFormat>自定义</PresentationFormat>
  <Paragraphs>154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Heiti SC Light</vt:lpstr>
      <vt:lpstr>Wingdings</vt:lpstr>
      <vt:lpstr>Arial</vt:lpstr>
      <vt:lpstr>Calibri</vt:lpstr>
      <vt:lpstr>Impact</vt:lpstr>
      <vt:lpstr>黑体</vt:lpstr>
      <vt:lpstr>Arial Unicode MS</vt:lpstr>
      <vt:lpstr>云和</vt:lpstr>
      <vt:lpstr>PowerPoint 演示文稿</vt:lpstr>
      <vt:lpstr>微信公众号</vt:lpstr>
      <vt:lpstr>微信公众号开发原理</vt:lpstr>
      <vt:lpstr>准备工作</vt:lpstr>
      <vt:lpstr>SAE</vt:lpstr>
      <vt:lpstr>PowerPoint 演示文稿</vt:lpstr>
      <vt:lpstr>PowerPoint 演示文稿</vt:lpstr>
      <vt:lpstr>创建Memcache实例</vt:lpstr>
      <vt:lpstr>通过域名访问新浪云上的网站</vt:lpstr>
      <vt:lpstr>申请公众号账号</vt:lpstr>
      <vt:lpstr>登录公众号平台</vt:lpstr>
      <vt:lpstr>启用开发者模式</vt:lpstr>
      <vt:lpstr>接入微信公众平台</vt:lpstr>
      <vt:lpstr>验证服务器地址的有效性</vt:lpstr>
      <vt:lpstr>code</vt:lpstr>
      <vt:lpstr>提交-&gt;启用</vt:lpstr>
      <vt:lpstr>开发者文档与接口权限</vt:lpstr>
      <vt:lpstr>实例：关注微信公号</vt:lpstr>
      <vt:lpstr>接收用户消息</vt:lpstr>
      <vt:lpstr>接收到的关注事件的XML内容</vt:lpstr>
      <vt:lpstr>被动回复消息</vt:lpstr>
      <vt:lpstr>回复文本消息</vt:lpstr>
      <vt:lpstr>code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1045</cp:revision>
  <dcterms:created xsi:type="dcterms:W3CDTF">2016-09-06T02:25:00Z</dcterms:created>
  <dcterms:modified xsi:type="dcterms:W3CDTF">2019-12-02T04:21:40Z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