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2"/>
  </p:handoutMasterIdLst>
  <p:sldIdLst>
    <p:sldId id="256" r:id="rId3"/>
    <p:sldId id="313" r:id="rId5"/>
    <p:sldId id="314" r:id="rId6"/>
    <p:sldId id="295" r:id="rId7"/>
    <p:sldId id="311" r:id="rId8"/>
    <p:sldId id="312" r:id="rId9"/>
    <p:sldId id="296" r:id="rId10"/>
    <p:sldId id="297" r:id="rId11"/>
    <p:sldId id="298" r:id="rId12"/>
    <p:sldId id="299" r:id="rId13"/>
    <p:sldId id="300" r:id="rId14"/>
    <p:sldId id="302" r:id="rId15"/>
    <p:sldId id="308" r:id="rId16"/>
    <p:sldId id="303" r:id="rId17"/>
    <p:sldId id="306" r:id="rId18"/>
    <p:sldId id="307" r:id="rId19"/>
    <p:sldId id="301" r:id="rId20"/>
    <p:sldId id="26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73"/>
    <p:restoredTop sz="90295"/>
  </p:normalViewPr>
  <p:slideViewPr>
    <p:cSldViewPr snapToGrid="0" snapToObjects="1">
      <p:cViewPr varScale="1">
        <p:scale>
          <a:sx n="114" d="100"/>
          <a:sy n="114" d="100"/>
        </p:scale>
        <p:origin x="-912" y="-96"/>
      </p:cViewPr>
      <p:guideLst>
        <p:guide orient="horz" pos="21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PHP于1994年由Rasmus Lerdorf（</a:t>
            </a:r>
            <a:r>
              <a:rPr lang="en-US" altLang="zh-CN"/>
              <a:t>1958</a:t>
            </a:r>
            <a:r>
              <a:rPr lang="zh-CN" altLang="en-US"/>
              <a:t>）创建  personal home page</a:t>
            </a:r>
            <a:endParaRPr lang="zh-CN" altLang="en-US"/>
          </a:p>
          <a:p>
            <a:endParaRPr lang="zh-CN" altLang="en-US"/>
          </a:p>
          <a:p>
            <a:r>
              <a:rPr lang="en-US" altLang="zh-CN">
                <a:sym typeface="+mn-ea"/>
              </a:rPr>
              <a:t>1983</a:t>
            </a:r>
            <a:r>
              <a:rPr lang="zh-CN" altLang="en-US"/>
              <a:t>惠新宸 百度</a:t>
            </a:r>
            <a:r>
              <a:rPr lang="en-US" altLang="zh-CN"/>
              <a:t>yaf  新浪微博Vegetable BirdPHP开发组核心成员</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2605" y="16930"/>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chemeClr val="accent5">
              <a:lumMod val="75000"/>
            </a:schemeClr>
          </a:solidFill>
          <a:latin typeface="微软雅黑" panose="020B0503020204020204" pitchFamily="34" charset="-122"/>
          <a:ea typeface="微软雅黑" panose="020B0503020204020204" pitchFamily="34" charset="-122"/>
          <a:cs typeface="Heiti SC Light" charset="-122"/>
        </a:defRPr>
      </a:lvl1pPr>
    </p:titleStyle>
    <p:body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34156" y="2699285"/>
            <a:ext cx="2980055" cy="1322070"/>
          </a:xfrm>
          <a:prstGeom prst="rect">
            <a:avLst/>
          </a:prstGeom>
          <a:noFill/>
        </p:spPr>
        <p:txBody>
          <a:bodyPr wrap="none">
            <a:spAutoFit/>
          </a:bodyPr>
          <a:lstStyle/>
          <a:p>
            <a:pPr algn="l">
              <a:defRPr/>
            </a:pPr>
            <a:r>
              <a:rPr lang="en-US" sz="8000" b="1" smtClean="0">
                <a:solidFill>
                  <a:schemeClr val="tx1">
                    <a:lumMod val="65000"/>
                    <a:lumOff val="35000"/>
                  </a:schemeClr>
                </a:solidFill>
                <a:latin typeface="微软雅黑" panose="020B0503020204020204" pitchFamily="34" charset="-122"/>
                <a:ea typeface="微软雅黑" panose="020B0503020204020204" pitchFamily="34" charset="-122"/>
              </a:rPr>
              <a:t>PHP7</a:t>
            </a:r>
            <a:endParaRPr lang="en-US" sz="8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Null合并运算符</a:t>
            </a:r>
            <a:endParaRPr lang="zh-CN" altLang="en-US"/>
          </a:p>
        </p:txBody>
      </p:sp>
      <p:sp>
        <p:nvSpPr>
          <p:cNvPr id="3" name="内容占位符 2"/>
          <p:cNvSpPr>
            <a:spLocks noGrp="1"/>
          </p:cNvSpPr>
          <p:nvPr>
            <p:ph idx="1"/>
          </p:nvPr>
        </p:nvSpPr>
        <p:spPr>
          <a:xfrm>
            <a:off x="838200" y="1111250"/>
            <a:ext cx="10515600" cy="2042795"/>
          </a:xfrm>
        </p:spPr>
        <p:txBody>
          <a:bodyPr/>
          <a:lstStyle/>
          <a:p>
            <a:r>
              <a:rPr lang="zh-CN" altLang="en-US"/>
              <a:t>空合并运算符(</a:t>
            </a:r>
            <a:r>
              <a:rPr lang="zh-CN" altLang="en-US" b="1">
                <a:solidFill>
                  <a:srgbClr val="FF0000"/>
                </a:solidFill>
              </a:rPr>
              <a:t>??</a:t>
            </a:r>
            <a:r>
              <a:rPr lang="zh-CN" altLang="en-US"/>
              <a:t>)已被引入。它被用来代替三元运算</a:t>
            </a:r>
            <a:r>
              <a:rPr lang="zh-CN" altLang="en-US" b="1">
                <a:solidFill>
                  <a:srgbClr val="FF0000"/>
                </a:solidFill>
              </a:rPr>
              <a:t>并与 isset()函数功能结合</a:t>
            </a:r>
            <a:r>
              <a:rPr lang="zh-CN" altLang="en-US"/>
              <a:t>一起使用</a:t>
            </a:r>
            <a:endParaRPr lang="zh-CN" altLang="en-US"/>
          </a:p>
          <a:p>
            <a:r>
              <a:rPr lang="zh-CN" altLang="en-US"/>
              <a:t>如果它存在并且它不是空的，空合并运算符返回它的第一个操作数;否则返回第二个操作数</a:t>
            </a:r>
            <a:endParaRPr lang="zh-CN" altLang="en-US"/>
          </a:p>
        </p:txBody>
      </p:sp>
      <p:sp>
        <p:nvSpPr>
          <p:cNvPr id="4" name="文本框 3"/>
          <p:cNvSpPr txBox="1"/>
          <p:nvPr/>
        </p:nvSpPr>
        <p:spPr>
          <a:xfrm>
            <a:off x="1043940" y="3420745"/>
            <a:ext cx="9199245" cy="230695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a:t> $username = isset($_GET['username']) ? $_GET['username'] : 'not passed';</a:t>
            </a:r>
            <a:endParaRPr lang="zh-CN" altLang="en-US"/>
          </a:p>
          <a:p>
            <a:r>
              <a:rPr lang="zh-CN" altLang="en-US"/>
              <a:t> var_dump($username);</a:t>
            </a:r>
            <a:endParaRPr lang="zh-CN" altLang="en-US"/>
          </a:p>
          <a:p>
            <a:endParaRPr lang="zh-CN" altLang="en-US"/>
          </a:p>
          <a:p>
            <a:r>
              <a:rPr lang="zh-CN" altLang="en-US"/>
              <a:t> $username = $_GET['username'] ?? $_POST['username'] ?? 'not passed';</a:t>
            </a:r>
            <a:endParaRPr lang="zh-CN" altLang="en-US"/>
          </a:p>
          <a:p>
            <a:r>
              <a:rPr lang="zh-CN" altLang="en-US"/>
              <a:t> var_dump($username);</a:t>
            </a:r>
            <a:endParaRPr lang="zh-CN" altLang="en-US"/>
          </a:p>
          <a:p>
            <a:endParaRPr lang="zh-CN" altLang="en-US"/>
          </a:p>
          <a:p>
            <a:r>
              <a:rPr lang="zh-CN" altLang="en-US"/>
              <a:t> $username = $_GET['username'] ?? 'not passed';</a:t>
            </a:r>
            <a:endParaRPr lang="zh-CN" altLang="en-US"/>
          </a:p>
          <a:p>
            <a:r>
              <a:rPr lang="zh-CN" altLang="en-US"/>
              <a:t> var_dump($username);</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飞船操作符</a:t>
            </a:r>
            <a:endParaRPr lang="zh-CN" altLang="en-US"/>
          </a:p>
        </p:txBody>
      </p:sp>
      <p:sp>
        <p:nvSpPr>
          <p:cNvPr id="3" name="内容占位符 2"/>
          <p:cNvSpPr>
            <a:spLocks noGrp="1"/>
          </p:cNvSpPr>
          <p:nvPr>
            <p:ph idx="1"/>
          </p:nvPr>
        </p:nvSpPr>
        <p:spPr/>
        <p:txBody>
          <a:bodyPr/>
          <a:lstStyle/>
          <a:p>
            <a:r>
              <a:rPr lang="zh-CN" altLang="en-US"/>
              <a:t>飞船操作符</a:t>
            </a:r>
            <a:r>
              <a:rPr lang="zh-CN" altLang="en-US" b="1">
                <a:solidFill>
                  <a:srgbClr val="FF0000"/>
                </a:solidFill>
                <a:sym typeface="+mn-ea"/>
              </a:rPr>
              <a:t>&lt;=&gt;</a:t>
            </a:r>
            <a:r>
              <a:rPr lang="zh-CN" altLang="en-US"/>
              <a:t>是用于比较两个表达式。当第一个表达式比第二个表达式分别小于，等于或大于它返回-1，0或1。</a:t>
            </a:r>
            <a:endParaRPr lang="zh-CN" altLang="en-US"/>
          </a:p>
        </p:txBody>
      </p:sp>
      <p:sp>
        <p:nvSpPr>
          <p:cNvPr id="4" name="文本框 3"/>
          <p:cNvSpPr txBox="1"/>
          <p:nvPr/>
        </p:nvSpPr>
        <p:spPr>
          <a:xfrm>
            <a:off x="1153160" y="2500630"/>
            <a:ext cx="5565140" cy="258445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a:t>  </a:t>
            </a:r>
            <a:r>
              <a:rPr lang="zh-CN" altLang="en-US"/>
              <a:t>//整数比较</a:t>
            </a:r>
            <a:endParaRPr lang="zh-CN" altLang="en-US"/>
          </a:p>
          <a:p>
            <a:r>
              <a:rPr lang="zh-CN" altLang="en-US"/>
              <a:t>   var_dump( 1 &lt;=&gt; 1);    </a:t>
            </a:r>
            <a:r>
              <a:rPr lang="en-US" altLang="zh-CN"/>
              <a:t>//0</a:t>
            </a:r>
            <a:endParaRPr lang="en-US" altLang="zh-CN"/>
          </a:p>
          <a:p>
            <a:r>
              <a:rPr lang="zh-CN" altLang="en-US"/>
              <a:t>   var_dump( 1 &lt;=&gt; 2);    </a:t>
            </a:r>
            <a:r>
              <a:rPr lang="en-US" altLang="zh-CN"/>
              <a:t>//-1</a:t>
            </a:r>
            <a:endParaRPr lang="en-US" altLang="zh-CN"/>
          </a:p>
          <a:p>
            <a:r>
              <a:rPr lang="zh-CN" altLang="en-US"/>
              <a:t>   var_dump( 2 &lt;=&gt; 1);    </a:t>
            </a:r>
            <a:r>
              <a:rPr lang="en-US" altLang="zh-CN"/>
              <a:t>//1</a:t>
            </a:r>
            <a:endParaRPr lang="en-US" altLang="zh-CN"/>
          </a:p>
          <a:p>
            <a:endParaRPr lang="zh-CN" altLang="en-US"/>
          </a:p>
          <a:p>
            <a:r>
              <a:rPr lang="zh-CN" altLang="en-US"/>
              <a:t>   //字符串比较</a:t>
            </a:r>
            <a:endParaRPr lang="zh-CN" altLang="en-US"/>
          </a:p>
          <a:p>
            <a:r>
              <a:rPr lang="zh-CN" altLang="en-US"/>
              <a:t>   var_dump( "a" &lt;=&gt; "a");  </a:t>
            </a:r>
            <a:r>
              <a:rPr lang="en-US" altLang="zh-CN"/>
              <a:t>//0</a:t>
            </a:r>
            <a:endParaRPr lang="en-US" altLang="zh-CN"/>
          </a:p>
          <a:p>
            <a:r>
              <a:rPr lang="zh-CN" altLang="en-US"/>
              <a:t>   var_dump( "a" &lt;=&gt; "b");  </a:t>
            </a:r>
            <a:r>
              <a:rPr lang="en-US" altLang="zh-CN"/>
              <a:t>//-1</a:t>
            </a:r>
            <a:endParaRPr lang="en-US" altLang="zh-CN"/>
          </a:p>
          <a:p>
            <a:r>
              <a:rPr lang="zh-CN" altLang="en-US"/>
              <a:t>   var_dump( "b" &lt;=&gt; "a");  </a:t>
            </a:r>
            <a:r>
              <a:rPr lang="en-US" altLang="zh-CN"/>
              <a:t>//1</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常量数组</a:t>
            </a:r>
            <a:endParaRPr lang="zh-CN" altLang="en-US"/>
          </a:p>
        </p:txBody>
      </p:sp>
      <p:sp>
        <p:nvSpPr>
          <p:cNvPr id="3" name="内容占位符 2"/>
          <p:cNvSpPr>
            <a:spLocks noGrp="1"/>
          </p:cNvSpPr>
          <p:nvPr>
            <p:ph idx="1"/>
          </p:nvPr>
        </p:nvSpPr>
        <p:spPr/>
        <p:txBody>
          <a:bodyPr/>
          <a:lstStyle/>
          <a:p>
            <a:r>
              <a:rPr lang="zh-CN" altLang="en-US"/>
              <a:t>数组常量现在可以使用 define() 函数定义。 在PHP5.6，它们只能使用 const 关键字定义</a:t>
            </a:r>
            <a:endParaRPr lang="zh-CN" altLang="en-US"/>
          </a:p>
        </p:txBody>
      </p:sp>
      <p:sp>
        <p:nvSpPr>
          <p:cNvPr id="4" name="文本框 3"/>
          <p:cNvSpPr txBox="1"/>
          <p:nvPr/>
        </p:nvSpPr>
        <p:spPr>
          <a:xfrm>
            <a:off x="1224915" y="2764790"/>
            <a:ext cx="7055485" cy="267652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sz="2400"/>
              <a:t>//PHP5.6</a:t>
            </a:r>
            <a:endParaRPr lang="en-US" altLang="zh-CN" sz="2400"/>
          </a:p>
          <a:p>
            <a:r>
              <a:rPr lang="en-US" altLang="zh-CN" sz="2400"/>
              <a:t>const animals = </a:t>
            </a:r>
            <a:r>
              <a:rPr lang="zh-CN" altLang="en-US" sz="2400">
                <a:sym typeface="+mn-ea"/>
              </a:rPr>
              <a:t>['dog', 'cat','bird']</a:t>
            </a:r>
            <a:r>
              <a:rPr lang="en-US" altLang="zh-CN" sz="2400">
                <a:sym typeface="+mn-ea"/>
              </a:rPr>
              <a:t>;</a:t>
            </a:r>
            <a:endParaRPr lang="en-US" altLang="zh-CN" sz="2400">
              <a:sym typeface="+mn-ea"/>
            </a:endParaRPr>
          </a:p>
          <a:p>
            <a:r>
              <a:rPr lang="zh-CN" altLang="en-US" sz="2400">
                <a:sym typeface="+mn-ea"/>
              </a:rPr>
              <a:t>var_dump(animals[1]);  </a:t>
            </a:r>
            <a:r>
              <a:rPr lang="en-US" altLang="zh-CN" sz="2400">
                <a:sym typeface="+mn-ea"/>
              </a:rPr>
              <a:t>//cat</a:t>
            </a:r>
            <a:endParaRPr lang="en-US" altLang="zh-CN" sz="2400">
              <a:sym typeface="+mn-ea"/>
            </a:endParaRPr>
          </a:p>
          <a:p>
            <a:endParaRPr lang="en-US" altLang="zh-CN" sz="2400"/>
          </a:p>
          <a:p>
            <a:r>
              <a:rPr lang="en-US" altLang="zh-CN" sz="2400"/>
              <a:t>//PHP7</a:t>
            </a:r>
            <a:endParaRPr lang="en-US" altLang="zh-CN" sz="2400"/>
          </a:p>
          <a:p>
            <a:r>
              <a:rPr lang="zh-CN" altLang="en-US" sz="2400"/>
              <a:t>define('animals', ['dog', 'cat','bird']);</a:t>
            </a:r>
            <a:endParaRPr lang="zh-CN" altLang="en-US" sz="2400"/>
          </a:p>
          <a:p>
            <a:r>
              <a:rPr lang="zh-CN" altLang="en-US" sz="2400"/>
              <a:t>var_dump(animals[1]);  </a:t>
            </a:r>
            <a:r>
              <a:rPr lang="en-US" altLang="zh-CN" sz="2400"/>
              <a:t>//cat</a:t>
            </a:r>
            <a:endParaRPr lang="en-US" altLang="zh-CN"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整数除法函数</a:t>
            </a:r>
            <a:endParaRPr lang="zh-CN" altLang="en-US"/>
          </a:p>
        </p:txBody>
      </p:sp>
      <p:sp>
        <p:nvSpPr>
          <p:cNvPr id="3" name="内容占位符 2"/>
          <p:cNvSpPr>
            <a:spLocks noGrp="1"/>
          </p:cNvSpPr>
          <p:nvPr>
            <p:ph idx="1"/>
          </p:nvPr>
        </p:nvSpPr>
        <p:spPr/>
        <p:txBody>
          <a:bodyPr/>
          <a:lstStyle/>
          <a:p>
            <a:r>
              <a:rPr lang="zh-CN" altLang="en-US"/>
              <a:t>PHP7引入了intdiv()的新函数，它执行操作数的整数除法并返回结果为 int 类型</a:t>
            </a:r>
            <a:endParaRPr lang="zh-CN" altLang="en-US"/>
          </a:p>
        </p:txBody>
      </p:sp>
      <p:sp>
        <p:nvSpPr>
          <p:cNvPr id="4" name="文本框 3"/>
          <p:cNvSpPr txBox="1"/>
          <p:nvPr/>
        </p:nvSpPr>
        <p:spPr>
          <a:xfrm>
            <a:off x="838218" y="2888615"/>
            <a:ext cx="5217795" cy="230695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sz="2000"/>
              <a:t>$value1 = 13.6/3;</a:t>
            </a:r>
            <a:endParaRPr lang="zh-CN" altLang="en-US" sz="2000"/>
          </a:p>
          <a:p>
            <a:r>
              <a:rPr lang="zh-CN" altLang="en-US" sz="2000"/>
              <a:t>$value2 = floor(13.6/3);</a:t>
            </a:r>
            <a:endParaRPr lang="zh-CN" altLang="en-US" sz="2000"/>
          </a:p>
          <a:p>
            <a:r>
              <a:rPr lang="zh-CN" altLang="en-US" sz="2000"/>
              <a:t>$value3 = intdiv(13,3);</a:t>
            </a:r>
            <a:endParaRPr lang="zh-CN" altLang="en-US" sz="2000"/>
          </a:p>
          <a:p>
            <a:endParaRPr lang="zh-CN" altLang="en-US" sz="2400"/>
          </a:p>
          <a:p>
            <a:r>
              <a:rPr lang="zh-CN" altLang="en-US" sz="2000"/>
              <a:t>var_dump($value1);</a:t>
            </a:r>
            <a:endParaRPr lang="zh-CN" altLang="en-US" sz="2000"/>
          </a:p>
          <a:p>
            <a:r>
              <a:rPr lang="zh-CN" altLang="en-US" sz="2000"/>
              <a:t>var_dump($value2);</a:t>
            </a:r>
            <a:endParaRPr lang="zh-CN" altLang="en-US" sz="2000"/>
          </a:p>
          <a:p>
            <a:r>
              <a:rPr lang="zh-CN" altLang="en-US" sz="2000"/>
              <a:t>var_dump($value3);</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匿名类</a:t>
            </a:r>
            <a:endParaRPr lang="zh-CN" altLang="en-US"/>
          </a:p>
        </p:txBody>
      </p:sp>
      <p:sp>
        <p:nvSpPr>
          <p:cNvPr id="3" name="内容占位符 2"/>
          <p:cNvSpPr>
            <a:spLocks noGrp="1"/>
          </p:cNvSpPr>
          <p:nvPr>
            <p:ph idx="1"/>
          </p:nvPr>
        </p:nvSpPr>
        <p:spPr/>
        <p:txBody>
          <a:bodyPr/>
          <a:lstStyle/>
          <a:p>
            <a:r>
              <a:rPr lang="zh-CN" altLang="en-US"/>
              <a:t>匿名类现在可以使用 </a:t>
            </a:r>
            <a:r>
              <a:rPr lang="zh-CN" altLang="en-US" b="1">
                <a:solidFill>
                  <a:srgbClr val="FF0000"/>
                </a:solidFill>
              </a:rPr>
              <a:t>new class</a:t>
            </a:r>
            <a:r>
              <a:rPr lang="zh-CN" altLang="en-US"/>
              <a:t> 来定义。匿名类可以使用来代替完整的类定义</a:t>
            </a:r>
            <a:endParaRPr lang="zh-CN" altLang="en-US"/>
          </a:p>
        </p:txBody>
      </p:sp>
      <p:sp>
        <p:nvSpPr>
          <p:cNvPr id="4" name="文本框 3"/>
          <p:cNvSpPr txBox="1"/>
          <p:nvPr/>
        </p:nvSpPr>
        <p:spPr>
          <a:xfrm>
            <a:off x="1071245" y="2407920"/>
            <a:ext cx="7545705" cy="34163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a:t>class Dog{</a:t>
            </a:r>
            <a:endParaRPr lang="zh-CN" altLang="en-US"/>
          </a:p>
          <a:p>
            <a:r>
              <a:rPr lang="zh-CN" altLang="en-US"/>
              <a:t>    public $name;</a:t>
            </a:r>
            <a:endParaRPr lang="zh-CN" altLang="en-US"/>
          </a:p>
          <a:p>
            <a:r>
              <a:rPr lang="zh-CN" altLang="en-US"/>
              <a:t>}</a:t>
            </a:r>
            <a:endParaRPr lang="zh-CN" altLang="en-US"/>
          </a:p>
          <a:p>
            <a:r>
              <a:rPr lang="zh-CN" altLang="en-US"/>
              <a:t>class Person{</a:t>
            </a:r>
            <a:endParaRPr lang="zh-CN" altLang="en-US"/>
          </a:p>
          <a:p>
            <a:r>
              <a:rPr lang="zh-CN" altLang="en-US"/>
              <a:t>    public static function playWithDog(Dog $dog){</a:t>
            </a:r>
            <a:endParaRPr lang="zh-CN" altLang="en-US"/>
          </a:p>
          <a:p>
            <a:r>
              <a:rPr lang="zh-CN" altLang="en-US"/>
              <a:t>        echo 'play with a dog named '.$dog-&gt;name;</a:t>
            </a:r>
            <a:endParaRPr lang="zh-CN" altLang="en-US"/>
          </a:p>
          <a:p>
            <a:r>
              <a:rPr lang="zh-CN" altLang="en-US"/>
              <a:t>    }</a:t>
            </a:r>
            <a:endParaRPr lang="zh-CN" altLang="en-US"/>
          </a:p>
          <a:p>
            <a:r>
              <a:rPr lang="zh-CN" altLang="en-US"/>
              <a:t>}</a:t>
            </a:r>
            <a:endParaRPr lang="zh-CN" altLang="en-US"/>
          </a:p>
          <a:p>
            <a:endParaRPr lang="zh-CN" altLang="en-US"/>
          </a:p>
          <a:p>
            <a:r>
              <a:rPr lang="en-US" altLang="zh-CN" smtClean="0"/>
              <a:t>Person::playWithDog(</a:t>
            </a:r>
            <a:r>
              <a:rPr lang="en-US" altLang="zh-CN" b="1" smtClean="0">
                <a:solidFill>
                  <a:srgbClr val="FF0000"/>
                </a:solidFill>
              </a:rPr>
              <a:t>new</a:t>
            </a:r>
            <a:r>
              <a:rPr lang="en-US" altLang="zh-CN" smtClean="0"/>
              <a:t> </a:t>
            </a:r>
            <a:r>
              <a:rPr lang="en-US" altLang="zh-CN" b="1" smtClean="0">
                <a:solidFill>
                  <a:srgbClr val="FF0000"/>
                </a:solidFill>
              </a:rPr>
              <a:t>Class</a:t>
            </a:r>
            <a:r>
              <a:rPr lang="en-US" altLang="zh-CN" smtClean="0"/>
              <a:t> extends Dog{</a:t>
            </a:r>
            <a:br>
              <a:rPr lang="en-US" altLang="zh-CN" smtClean="0"/>
            </a:br>
            <a:r>
              <a:rPr lang="en-US" altLang="zh-CN" smtClean="0"/>
              <a:t>    public $name='XiaoHei';</a:t>
            </a:r>
            <a:br>
              <a:rPr lang="en-US" altLang="zh-CN" smtClean="0"/>
            </a:br>
            <a:r>
              <a:rPr lang="en-US" altLang="zh-CN" smtClean="0"/>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use批量声明</a:t>
            </a:r>
            <a:endParaRPr lang="en-US" altLang="zh-CN"/>
          </a:p>
        </p:txBody>
      </p:sp>
      <p:sp>
        <p:nvSpPr>
          <p:cNvPr id="3" name="内容占位符 2"/>
          <p:cNvSpPr>
            <a:spLocks noGrp="1"/>
          </p:cNvSpPr>
          <p:nvPr>
            <p:ph idx="1"/>
          </p:nvPr>
        </p:nvSpPr>
        <p:spPr/>
        <p:txBody>
          <a:bodyPr/>
          <a:lstStyle/>
          <a:p>
            <a:r>
              <a:rPr lang="zh-CN" altLang="en-US"/>
              <a:t>单次使用 use 语句可以用来从同一个命名空间导入类，函数和常量(而不用多次使用 use 语句)</a:t>
            </a:r>
            <a:endParaRPr lang="zh-CN" altLang="en-US"/>
          </a:p>
        </p:txBody>
      </p:sp>
      <p:sp>
        <p:nvSpPr>
          <p:cNvPr id="4" name="文本框 3"/>
          <p:cNvSpPr txBox="1"/>
          <p:nvPr/>
        </p:nvSpPr>
        <p:spPr>
          <a:xfrm>
            <a:off x="1203960" y="2724785"/>
            <a:ext cx="6535420" cy="203009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a:t>//PHP7</a:t>
            </a:r>
            <a:r>
              <a:rPr lang="zh-CN" altLang="zh-CN"/>
              <a:t>之前</a:t>
            </a:r>
            <a:endParaRPr lang="zh-CN" altLang="zh-CN"/>
          </a:p>
          <a:p>
            <a:r>
              <a:rPr lang="zh-CN" altLang="en-US"/>
              <a:t>use yhit\ClassA;</a:t>
            </a:r>
            <a:endParaRPr lang="zh-CN" altLang="en-US"/>
          </a:p>
          <a:p>
            <a:r>
              <a:rPr lang="zh-CN" altLang="en-US"/>
              <a:t>use yhit\ClassB;</a:t>
            </a:r>
            <a:endParaRPr lang="zh-CN" altLang="en-US"/>
          </a:p>
          <a:p>
            <a:r>
              <a:rPr lang="zh-CN" altLang="en-US"/>
              <a:t>use yhit\ClassC;</a:t>
            </a:r>
            <a:endParaRPr lang="zh-CN" altLang="en-US"/>
          </a:p>
          <a:p>
            <a:endParaRPr lang="zh-CN" altLang="en-US"/>
          </a:p>
          <a:p>
            <a:r>
              <a:rPr lang="en-US" altLang="zh-CN"/>
              <a:t>//PHP7</a:t>
            </a:r>
            <a:endParaRPr lang="en-US" altLang="zh-CN"/>
          </a:p>
          <a:p>
            <a:r>
              <a:rPr lang="zh-CN" altLang="en-US"/>
              <a:t>use yhit\{ClassA,ClassB,ClassC};</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错误处理</a:t>
            </a:r>
            <a:endParaRPr lang="zh-CN" altLang="en-US"/>
          </a:p>
        </p:txBody>
      </p:sp>
      <p:sp>
        <p:nvSpPr>
          <p:cNvPr id="3" name="内容占位符 2"/>
          <p:cNvSpPr>
            <a:spLocks noGrp="1"/>
          </p:cNvSpPr>
          <p:nvPr>
            <p:ph idx="1"/>
          </p:nvPr>
        </p:nvSpPr>
        <p:spPr>
          <a:xfrm>
            <a:off x="664845" y="1057910"/>
            <a:ext cx="6636385" cy="5412740"/>
          </a:xfrm>
        </p:spPr>
        <p:txBody>
          <a:bodyPr>
            <a:normAutofit fontScale="97500"/>
            <a:scene3d>
              <a:camera prst="orthographicFront"/>
              <a:lightRig rig="threePt" dir="t"/>
            </a:scene3d>
          </a:bodyPr>
          <a:lstStyle/>
          <a:p>
            <a:pPr>
              <a:lnSpc>
                <a:spcPct val="130000"/>
              </a:lnSpc>
            </a:pPr>
            <a:r>
              <a:rPr lang="zh-CN" altLang="en-US">
                <a:solidFill>
                  <a:schemeClr val="tx1"/>
                </a:solidFill>
                <a:effectLst/>
              </a:rPr>
              <a:t>PHP 7 改变了大多数错误的报告方式。不同于 PHP 5 的传统错误报告机制，现在大多数错误被作为 </a:t>
            </a:r>
            <a:r>
              <a:rPr lang="zh-CN" altLang="en-US" b="1">
                <a:solidFill>
                  <a:srgbClr val="FF0000"/>
                </a:solidFill>
                <a:effectLst/>
              </a:rPr>
              <a:t>Error </a:t>
            </a:r>
            <a:r>
              <a:rPr lang="zh-CN" altLang="en-US">
                <a:solidFill>
                  <a:schemeClr val="tx1"/>
                </a:solidFill>
                <a:effectLst/>
              </a:rPr>
              <a:t>异常抛出。</a:t>
            </a:r>
            <a:endParaRPr lang="zh-CN" altLang="en-US">
              <a:solidFill>
                <a:schemeClr val="tx1"/>
              </a:solidFill>
              <a:effectLst/>
            </a:endParaRPr>
          </a:p>
          <a:p>
            <a:pPr>
              <a:lnSpc>
                <a:spcPct val="130000"/>
              </a:lnSpc>
            </a:pPr>
            <a:r>
              <a:rPr lang="zh-CN" altLang="en-US">
                <a:solidFill>
                  <a:schemeClr val="tx1"/>
                </a:solidFill>
                <a:effectLst/>
              </a:rPr>
              <a:t>这种 Error 异常可以像普通异常一样被 try / catch 块所捕获</a:t>
            </a:r>
            <a:r>
              <a:rPr lang="zh-CN" altLang="en-US" smtClean="0">
                <a:solidFill>
                  <a:schemeClr val="tx1"/>
                </a:solidFill>
                <a:effectLst/>
              </a:rPr>
              <a:t>。</a:t>
            </a:r>
            <a:endParaRPr lang="zh-CN" altLang="en-US">
              <a:solidFill>
                <a:schemeClr val="tx1"/>
              </a:solidFill>
              <a:effectLst/>
            </a:endParaRPr>
          </a:p>
          <a:p>
            <a:pPr>
              <a:lnSpc>
                <a:spcPct val="130000"/>
              </a:lnSpc>
            </a:pPr>
            <a:r>
              <a:rPr lang="zh-CN" altLang="en-US">
                <a:solidFill>
                  <a:schemeClr val="tx1"/>
                </a:solidFill>
                <a:effectLst/>
              </a:rPr>
              <a:t>Error 类并不是从 Exception 类 扩展出来的，所以用 catch (Exception $e) { ... } 这样的代码是捕获不 到 Error 的。你可以用 catch (Error $e) { ... } 这样的代</a:t>
            </a:r>
            <a:r>
              <a:rPr lang="zh-CN" altLang="en-US" smtClean="0">
                <a:solidFill>
                  <a:schemeClr val="tx1"/>
                </a:solidFill>
                <a:effectLst/>
              </a:rPr>
              <a:t>码</a:t>
            </a:r>
            <a:endParaRPr lang="zh-CN" altLang="en-US">
              <a:solidFill>
                <a:schemeClr val="tx1"/>
              </a:solidFill>
              <a:effectLst/>
            </a:endParaRPr>
          </a:p>
        </p:txBody>
      </p:sp>
      <p:sp>
        <p:nvSpPr>
          <p:cNvPr id="4" name="文本框 3"/>
          <p:cNvSpPr txBox="1"/>
          <p:nvPr/>
        </p:nvSpPr>
        <p:spPr>
          <a:xfrm>
            <a:off x="7301230" y="2408555"/>
            <a:ext cx="4534535" cy="230695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a:t> try {</a:t>
            </a:r>
            <a:endParaRPr lang="zh-CN" altLang="en-US"/>
          </a:p>
          <a:p>
            <a:r>
              <a:rPr lang="zh-CN" altLang="en-US"/>
              <a:t>          // 求余数运算，除数为 0，抛出异常</a:t>
            </a:r>
            <a:endParaRPr lang="zh-CN" altLang="en-US"/>
          </a:p>
          <a:p>
            <a:r>
              <a:rPr lang="zh-CN" altLang="en-US"/>
              <a:t>         $value = 10 % 0;</a:t>
            </a:r>
            <a:endParaRPr lang="zh-CN" altLang="en-US"/>
          </a:p>
          <a:p>
            <a:r>
              <a:rPr lang="zh-CN" altLang="en-US"/>
              <a:t>          //语法异常</a:t>
            </a:r>
            <a:endParaRPr lang="zh-CN" altLang="en-US"/>
          </a:p>
          <a:p>
            <a:r>
              <a:rPr lang="zh-CN" altLang="en-US"/>
              <a:t>          prt($value);</a:t>
            </a:r>
            <a:endParaRPr lang="zh-CN" altLang="en-US"/>
          </a:p>
          <a:p>
            <a:r>
              <a:rPr lang="zh-CN" altLang="en-US"/>
              <a:t>      } catch (Error $e) {</a:t>
            </a:r>
            <a:endParaRPr lang="zh-CN" altLang="en-US"/>
          </a:p>
          <a:p>
            <a:r>
              <a:rPr lang="zh-CN" altLang="en-US"/>
              <a:t>           echo $e-&gt;getMessage();</a:t>
            </a:r>
            <a:endParaRPr lang="zh-CN" altLang="en-US"/>
          </a:p>
          <a:p>
            <a:r>
              <a:rPr lang="zh-CN" altLang="en-US"/>
              <a:t>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PHP7</a:t>
            </a:r>
            <a:r>
              <a:rPr lang="zh-CN" altLang="zh-CN"/>
              <a:t>弃用的功能</a:t>
            </a:r>
            <a:endParaRPr lang="zh-CN" altLang="zh-CN"/>
          </a:p>
        </p:txBody>
      </p:sp>
      <p:sp>
        <p:nvSpPr>
          <p:cNvPr id="3" name="内容占位符 2"/>
          <p:cNvSpPr>
            <a:spLocks noGrp="1"/>
          </p:cNvSpPr>
          <p:nvPr>
            <p:ph idx="1"/>
          </p:nvPr>
        </p:nvSpPr>
        <p:spPr>
          <a:xfrm>
            <a:off x="756285" y="1108360"/>
            <a:ext cx="10515600" cy="2842855"/>
          </a:xfrm>
        </p:spPr>
        <p:txBody>
          <a:bodyPr>
            <a:normAutofit lnSpcReduction="10000"/>
          </a:bodyPr>
          <a:lstStyle/>
          <a:p>
            <a:r>
              <a:rPr lang="zh-CN" altLang="en-US"/>
              <a:t>PHP4风格的构造函数</a:t>
            </a:r>
            <a:endParaRPr lang="zh-CN" altLang="en-US"/>
          </a:p>
          <a:p>
            <a:r>
              <a:rPr lang="zh-CN" altLang="en-US"/>
              <a:t>静态调用非静态方法</a:t>
            </a:r>
            <a:endParaRPr lang="zh-CN" altLang="en-US"/>
          </a:p>
          <a:p>
            <a:r>
              <a:rPr lang="zh-CN" altLang="en-US"/>
              <a:t>password_hash() - salt 选项</a:t>
            </a:r>
            <a:endParaRPr lang="zh-CN" altLang="en-US"/>
          </a:p>
          <a:p>
            <a:r>
              <a:rPr lang="zh-CN" altLang="en-US"/>
              <a:t>capture_session_meta SSL上下文选项</a:t>
            </a:r>
            <a:endParaRPr lang="zh-CN" altLang="en-US"/>
          </a:p>
          <a:p>
            <a:r>
              <a:rPr lang="zh-CN" altLang="en-US"/>
              <a:t>移除了一些老的不在支持的SAPI（服务器端应用编程端口）和扩展</a:t>
            </a:r>
            <a:endParaRPr lang="zh-CN" altLang="en-US"/>
          </a:p>
        </p:txBody>
      </p:sp>
      <p:sp>
        <p:nvSpPr>
          <p:cNvPr id="4" name="文本框 3"/>
          <p:cNvSpPr txBox="1"/>
          <p:nvPr/>
        </p:nvSpPr>
        <p:spPr>
          <a:xfrm>
            <a:off x="1000125" y="4103370"/>
            <a:ext cx="2780030" cy="230695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l"/>
            <a:r>
              <a:rPr lang="en-US" altLang="zh-CN"/>
              <a:t>//PHP4</a:t>
            </a:r>
            <a:r>
              <a:rPr lang="zh-CN" altLang="en-US"/>
              <a:t>风格的构造函数</a:t>
            </a:r>
            <a:endParaRPr lang="zh-CN" altLang="en-US"/>
          </a:p>
          <a:p>
            <a:pPr algn="l"/>
            <a:r>
              <a:rPr lang="zh-CN" altLang="en-US"/>
              <a:t>class A {</a:t>
            </a:r>
            <a:endParaRPr lang="zh-CN" altLang="en-US"/>
          </a:p>
          <a:p>
            <a:pPr algn="l"/>
            <a:r>
              <a:rPr lang="zh-CN" altLang="en-US"/>
              <a:t>   function A() {</a:t>
            </a:r>
            <a:endParaRPr lang="zh-CN" altLang="en-US"/>
          </a:p>
          <a:p>
            <a:pPr algn="l"/>
            <a:r>
              <a:rPr lang="zh-CN" altLang="en-US"/>
              <a:t>      print('</a:t>
            </a:r>
            <a:r>
              <a:rPr lang="en-US" altLang="zh-CN"/>
              <a:t>error</a:t>
            </a:r>
            <a:r>
              <a:rPr lang="zh-CN" altLang="en-US"/>
              <a:t>');</a:t>
            </a:r>
            <a:endParaRPr lang="zh-CN" altLang="en-US"/>
          </a:p>
          <a:p>
            <a:pPr algn="l"/>
            <a:r>
              <a:rPr lang="zh-CN" altLang="en-US"/>
              <a:t>   }</a:t>
            </a:r>
            <a:endParaRPr lang="zh-CN" altLang="en-US"/>
          </a:p>
          <a:p>
            <a:pPr algn="l"/>
            <a:r>
              <a:rPr lang="zh-CN" altLang="en-US"/>
              <a:t>}</a:t>
            </a:r>
            <a:endParaRPr lang="zh-CN" altLang="en-US"/>
          </a:p>
          <a:p>
            <a:pPr algn="l"/>
            <a:endParaRPr lang="zh-CN" altLang="en-US"/>
          </a:p>
          <a:p>
            <a:pPr algn="l"/>
            <a:r>
              <a:rPr lang="zh-CN" altLang="en-US"/>
              <a:t>new A;</a:t>
            </a:r>
            <a:endParaRPr lang="zh-CN" altLang="en-US"/>
          </a:p>
        </p:txBody>
      </p:sp>
      <p:sp>
        <p:nvSpPr>
          <p:cNvPr id="5" name="文本框 4"/>
          <p:cNvSpPr txBox="1"/>
          <p:nvPr/>
        </p:nvSpPr>
        <p:spPr>
          <a:xfrm>
            <a:off x="4390390" y="4103370"/>
            <a:ext cx="2780030" cy="230695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l"/>
            <a:r>
              <a:t>//静态调用非静态方法</a:t>
            </a:r>
          </a:p>
          <a:p>
            <a:pPr algn="l"/>
            <a:r>
              <a:t>class B {</a:t>
            </a:r>
          </a:p>
          <a:p>
            <a:pPr algn="l"/>
            <a:r>
              <a:t>    function b() {</a:t>
            </a:r>
          </a:p>
          <a:p>
            <a:pPr algn="l"/>
            <a:r>
              <a:t>        print('Non-static call');</a:t>
            </a:r>
          </a:p>
          <a:p>
            <a:pPr algn="l"/>
            <a:r>
              <a:t>    }</a:t>
            </a:r>
          </a:p>
          <a:p>
            <a:pPr algn="l"/>
            <a:r>
              <a:t>}</a:t>
            </a:r>
          </a:p>
          <a:p>
            <a:pPr algn="l"/>
          </a:p>
          <a:p>
            <a:pPr algn="l"/>
            <a:r>
              <a:t>B::b();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605" y="17145"/>
            <a:ext cx="10515600" cy="1019810"/>
          </a:xfrm>
        </p:spPr>
        <p:txBody>
          <a:bodyPr/>
          <a:lstStyle/>
          <a:p>
            <a:r>
              <a:rPr lang="zh-CN" altLang="en-US">
                <a:sym typeface="+mn-ea"/>
              </a:rPr>
              <a:t>引子</a:t>
            </a:r>
            <a:endParaRPr lang="zh-CN" altLang="zh-CN"/>
          </a:p>
        </p:txBody>
      </p:sp>
      <p:sp>
        <p:nvSpPr>
          <p:cNvPr id="3" name="内容占位符 2"/>
          <p:cNvSpPr>
            <a:spLocks noGrp="1"/>
          </p:cNvSpPr>
          <p:nvPr>
            <p:ph idx="1"/>
          </p:nvPr>
        </p:nvSpPr>
        <p:spPr>
          <a:xfrm>
            <a:off x="838200" y="904875"/>
            <a:ext cx="8683305" cy="2455545"/>
          </a:xfrm>
        </p:spPr>
        <p:txBody>
          <a:bodyPr>
            <a:normAutofit fontScale="87500" lnSpcReduction="10000"/>
          </a:bodyPr>
          <a:lstStyle/>
          <a:p>
            <a:r>
              <a:rPr lang="zh-CN" altLang="en-US"/>
              <a:t>82%的Web站点有使用</a:t>
            </a:r>
            <a:r>
              <a:rPr lang="zh-CN" altLang="en-US" smtClean="0"/>
              <a:t>PHP作</a:t>
            </a:r>
            <a:r>
              <a:rPr lang="zh-CN" altLang="en-US"/>
              <a:t>为开发语言</a:t>
            </a:r>
            <a:r>
              <a:rPr lang="en-US" altLang="zh-CN"/>
              <a:t>	</a:t>
            </a:r>
            <a:endParaRPr lang="en-US" altLang="zh-CN" smtClean="0"/>
          </a:p>
          <a:p>
            <a:pPr lvl="1"/>
            <a:r>
              <a:rPr lang="en-US" altLang="zh-CN" smtClean="0"/>
              <a:t>注</a:t>
            </a:r>
            <a:r>
              <a:rPr lang="en-US" altLang="zh-CN"/>
              <a:t>：一个web站点可以会使用多种语言作为它的开发语言</a:t>
            </a:r>
            <a:endParaRPr lang="en-US" altLang="zh-CN"/>
          </a:p>
          <a:p>
            <a:pPr lvl="0"/>
            <a:r>
              <a:rPr lang="en-US" altLang="zh-CN"/>
              <a:t>2004年7月13日，PHP5.0发布</a:t>
            </a:r>
            <a:endParaRPr lang="en-US" altLang="zh-CN"/>
          </a:p>
          <a:p>
            <a:pPr lvl="0"/>
            <a:r>
              <a:rPr lang="en-US" altLang="zh-CN"/>
              <a:t>2015年6月11日</a:t>
            </a:r>
            <a:r>
              <a:rPr lang="zh-CN" altLang="en-US"/>
              <a:t>，</a:t>
            </a:r>
            <a:r>
              <a:rPr lang="en-US" altLang="zh-CN"/>
              <a:t>正式公开发布PHP7第一版的alpha版本</a:t>
            </a:r>
            <a:endParaRPr lang="en-US" altLang="zh-CN"/>
          </a:p>
          <a:p>
            <a:pPr lvl="0"/>
            <a:r>
              <a:rPr lang="en-US" altLang="zh-CN"/>
              <a:t>2016年01月06日，PHP 7.0.2 正式版发布</a:t>
            </a:r>
            <a:endParaRPr lang="en-US" altLang="zh-CN"/>
          </a:p>
          <a:p>
            <a:pPr lvl="0"/>
            <a:r>
              <a:rPr lang="en-US" altLang="zh-CN"/>
              <a:t>2017年02月17日，PHP 7.1.2发布</a:t>
            </a:r>
            <a:endParaRPr lang="en-US" altLang="zh-CN"/>
          </a:p>
        </p:txBody>
      </p:sp>
      <p:pic>
        <p:nvPicPr>
          <p:cNvPr id="5" name="图片 4"/>
          <p:cNvPicPr>
            <a:picLocks noChangeAspect="1"/>
          </p:cNvPicPr>
          <p:nvPr/>
        </p:nvPicPr>
        <p:blipFill>
          <a:blip r:embed="rId1"/>
          <a:stretch>
            <a:fillRect/>
          </a:stretch>
        </p:blipFill>
        <p:spPr>
          <a:xfrm>
            <a:off x="1173819" y="3360420"/>
            <a:ext cx="4815922" cy="2964180"/>
          </a:xfrm>
          <a:prstGeom prst="rect">
            <a:avLst/>
          </a:prstGeom>
        </p:spPr>
      </p:pic>
      <p:pic>
        <p:nvPicPr>
          <p:cNvPr id="6" name="图片 5"/>
          <p:cNvPicPr>
            <a:picLocks noChangeAspect="1"/>
          </p:cNvPicPr>
          <p:nvPr/>
        </p:nvPicPr>
        <p:blipFill>
          <a:blip r:embed="rId2"/>
          <a:stretch>
            <a:fillRect/>
          </a:stretch>
        </p:blipFill>
        <p:spPr>
          <a:xfrm>
            <a:off x="9331197" y="904875"/>
            <a:ext cx="2626360" cy="3937635"/>
          </a:xfrm>
          <a:prstGeom prst="rect">
            <a:avLst/>
          </a:prstGeom>
        </p:spPr>
      </p:pic>
      <p:pic>
        <p:nvPicPr>
          <p:cNvPr id="7" name="图片 6"/>
          <p:cNvPicPr>
            <a:picLocks noChangeAspect="1"/>
          </p:cNvPicPr>
          <p:nvPr/>
        </p:nvPicPr>
        <p:blipFill>
          <a:blip r:embed="rId3"/>
          <a:stretch>
            <a:fillRect/>
          </a:stretch>
        </p:blipFill>
        <p:spPr>
          <a:xfrm>
            <a:off x="6146165" y="2999340"/>
            <a:ext cx="2922270" cy="2929255"/>
          </a:xfrm>
          <a:prstGeom prst="rect">
            <a:avLst/>
          </a:prstGeom>
        </p:spPr>
      </p:pic>
      <p:sp>
        <p:nvSpPr>
          <p:cNvPr id="8" name="TextBox 7"/>
          <p:cNvSpPr txBox="1"/>
          <p:nvPr/>
        </p:nvSpPr>
        <p:spPr>
          <a:xfrm>
            <a:off x="9521505" y="4966283"/>
            <a:ext cx="1832295" cy="369332"/>
          </a:xfrm>
          <a:prstGeom prst="rect">
            <a:avLst/>
          </a:prstGeom>
          <a:noFill/>
        </p:spPr>
        <p:txBody>
          <a:bodyPr wrap="square" rtlCol="0">
            <a:spAutoFit/>
          </a:bodyPr>
          <a:lstStyle/>
          <a:p>
            <a:r>
              <a:rPr lang="en-US" altLang="zh-CN" smtClean="0"/>
              <a:t>Rasmus Lerdorf</a:t>
            </a:r>
            <a:endParaRPr lang="zh-CN" altLang="en-US"/>
          </a:p>
        </p:txBody>
      </p:sp>
      <p:sp>
        <p:nvSpPr>
          <p:cNvPr id="9" name="TextBox 8"/>
          <p:cNvSpPr txBox="1"/>
          <p:nvPr/>
        </p:nvSpPr>
        <p:spPr>
          <a:xfrm>
            <a:off x="7088698" y="6000988"/>
            <a:ext cx="1518407" cy="369332"/>
          </a:xfrm>
          <a:prstGeom prst="rect">
            <a:avLst/>
          </a:prstGeom>
          <a:noFill/>
        </p:spPr>
        <p:txBody>
          <a:bodyPr wrap="square" rtlCol="0">
            <a:spAutoFit/>
          </a:bodyPr>
          <a:lstStyle/>
          <a:p>
            <a:r>
              <a:rPr lang="zh-CN" altLang="en-US" smtClean="0"/>
              <a:t>惠新宸</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为啥没有php6</a:t>
            </a:r>
            <a:r>
              <a:rPr lang="en-US" altLang="zh-CN"/>
              <a:t>?</a:t>
            </a:r>
            <a:endParaRPr lang="en-US" altLang="zh-CN"/>
          </a:p>
        </p:txBody>
      </p:sp>
      <p:sp>
        <p:nvSpPr>
          <p:cNvPr id="3" name="内容占位符 2"/>
          <p:cNvSpPr>
            <a:spLocks noGrp="1"/>
          </p:cNvSpPr>
          <p:nvPr>
            <p:ph idx="1"/>
          </p:nvPr>
        </p:nvSpPr>
        <p:spPr>
          <a:xfrm>
            <a:off x="623569" y="914400"/>
            <a:ext cx="10726735" cy="5280025"/>
          </a:xfrm>
        </p:spPr>
        <p:txBody>
          <a:bodyPr>
            <a:noAutofit/>
          </a:bodyPr>
          <a:lstStyle/>
          <a:p>
            <a:pPr>
              <a:lnSpc>
                <a:spcPct val="140000"/>
              </a:lnSpc>
            </a:pPr>
            <a:r>
              <a:rPr lang="zh-CN" altLang="en-US" sz="2400"/>
              <a:t>早在2005年的时候，PHP社区发起了PHP6的项目，这个项目旨在为 PHP提供完全内置的unicode的支持</a:t>
            </a:r>
            <a:r>
              <a:rPr lang="en-US" altLang="zh-CN" sz="2400"/>
              <a:t>,但由于种种困难，该项目最终于2010年取消</a:t>
            </a:r>
            <a:endParaRPr lang="en-US" altLang="zh-CN" sz="2400"/>
          </a:p>
          <a:p>
            <a:pPr>
              <a:lnSpc>
                <a:spcPct val="140000"/>
              </a:lnSpc>
            </a:pPr>
            <a:r>
              <a:rPr lang="en-US" altLang="zh-CN" sz="2400"/>
              <a:t>PHP5.x 版本中</a:t>
            </a:r>
            <a:r>
              <a:rPr lang="en-US" altLang="zh-CN" sz="2400">
                <a:sym typeface="+mn-ea"/>
              </a:rPr>
              <a:t>大量的功能已经在</a:t>
            </a:r>
            <a:r>
              <a:rPr lang="en-US" altLang="zh-CN" sz="2400"/>
              <a:t>得以实现。这里面最重要的就是OOP方面的提升。这也帮助PHP实现了从面向过程到面向对象编程的跨越</a:t>
            </a:r>
            <a:endParaRPr lang="en-US" altLang="zh-CN" sz="2400"/>
          </a:p>
          <a:p>
            <a:pPr>
              <a:lnSpc>
                <a:spcPct val="140000"/>
              </a:lnSpc>
            </a:pPr>
            <a:r>
              <a:rPr lang="en-US" altLang="zh-CN" sz="2400"/>
              <a:t>后来鸟哥加入到了PHP核心开发项目，鸟哥发起了PHP解释引擎重构的项目，叫做PHPNG,很快鸟哥的项目组取得了非凡的成就，获得了PHP开发社区的的认可，合并到了PHP的主干，也就是我们现在说的PHP7版本</a:t>
            </a:r>
            <a:endParaRPr lang="en-US" altLang="zh-CN" sz="2400"/>
          </a:p>
          <a:p>
            <a:pPr>
              <a:lnSpc>
                <a:spcPct val="140000"/>
              </a:lnSpc>
            </a:pPr>
            <a:r>
              <a:rPr lang="en-US" altLang="zh-CN" sz="2400"/>
              <a:t>版本跳跃在开源软件和商业软件里面也经常见</a:t>
            </a:r>
            <a:endParaRPr lang="en-US" altLang="zh-CN" sz="2400"/>
          </a:p>
          <a:p>
            <a:pPr lvl="1">
              <a:lnSpc>
                <a:spcPct val="140000"/>
              </a:lnSpc>
            </a:pPr>
            <a:r>
              <a:rPr lang="en-US" altLang="zh-CN" sz="2000"/>
              <a:t>windows 9 </a:t>
            </a:r>
            <a:r>
              <a:rPr lang="zh-CN" altLang="zh-CN" sz="2000"/>
              <a:t>在哪</a:t>
            </a:r>
            <a:r>
              <a:rPr lang="en-US" altLang="zh-CN" sz="2000"/>
              <a:t>?</a:t>
            </a:r>
            <a:endParaRPr lang="en-US" altLang="zh-CN"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t="3395" b="13598"/>
          <a:stretch>
            <a:fillRect/>
          </a:stretch>
        </p:blipFill>
        <p:spPr>
          <a:xfrm>
            <a:off x="399415" y="1429385"/>
            <a:ext cx="10761980" cy="5002530"/>
          </a:xfrm>
          <a:prstGeom prst="rect">
            <a:avLst/>
          </a:prstGeom>
        </p:spPr>
      </p:pic>
      <p:sp>
        <p:nvSpPr>
          <p:cNvPr id="2" name="标题 1"/>
          <p:cNvSpPr>
            <a:spLocks noGrp="1"/>
          </p:cNvSpPr>
          <p:nvPr>
            <p:ph type="title"/>
          </p:nvPr>
        </p:nvSpPr>
        <p:spPr/>
        <p:txBody>
          <a:bodyPr/>
          <a:lstStyle/>
          <a:p>
            <a:r>
              <a:rPr lang="zh-CN" altLang="en-US">
                <a:sym typeface="+mn-ea"/>
              </a:rPr>
              <a:t>PHP7高性能原因</a:t>
            </a:r>
            <a:endParaRPr lang="zh-CN" altLang="en-US"/>
          </a:p>
        </p:txBody>
      </p:sp>
      <p:sp>
        <p:nvSpPr>
          <p:cNvPr id="3" name="内容占位符 2"/>
          <p:cNvSpPr>
            <a:spLocks noGrp="1"/>
          </p:cNvSpPr>
          <p:nvPr>
            <p:ph idx="1"/>
          </p:nvPr>
        </p:nvSpPr>
        <p:spPr>
          <a:xfrm>
            <a:off x="838200" y="1184910"/>
            <a:ext cx="10515600" cy="2324100"/>
          </a:xfrm>
        </p:spPr>
        <p:txBody>
          <a:bodyPr/>
          <a:lstStyle/>
          <a:p>
            <a:r>
              <a:rPr lang="zh-CN" altLang="en-US"/>
              <a:t>PHP7使用新的 Zend Engine 3.0</a:t>
            </a:r>
            <a:r>
              <a:rPr lang="en-US" altLang="zh-CN"/>
              <a:t>,</a:t>
            </a:r>
            <a:r>
              <a:rPr lang="zh-CN" altLang="en-US"/>
              <a:t> </a:t>
            </a:r>
            <a:r>
              <a:rPr lang="zh-CN" altLang="en-US">
                <a:sym typeface="+mn-ea"/>
              </a:rPr>
              <a:t>比PHP5.6</a:t>
            </a:r>
            <a:r>
              <a:rPr lang="zh-CN" altLang="en-US" b="1">
                <a:solidFill>
                  <a:srgbClr val="FF0000"/>
                </a:solidFill>
              </a:rPr>
              <a:t>性能</a:t>
            </a:r>
            <a:r>
              <a:rPr lang="zh-CN" altLang="en-US" b="1">
                <a:solidFill>
                  <a:srgbClr val="FF0000"/>
                </a:solidFill>
                <a:sym typeface="+mn-ea"/>
              </a:rPr>
              <a:t>提高</a:t>
            </a:r>
            <a:r>
              <a:rPr lang="zh-CN" altLang="en-US" b="1">
                <a:solidFill>
                  <a:srgbClr val="FF0000"/>
                </a:solidFill>
              </a:rPr>
              <a:t>两倍</a:t>
            </a:r>
            <a:r>
              <a:rPr lang="zh-CN" altLang="en-US"/>
              <a:t>， </a:t>
            </a:r>
            <a:r>
              <a:rPr lang="zh-CN" altLang="en-US" b="1">
                <a:solidFill>
                  <a:srgbClr val="FF0000"/>
                </a:solidFill>
              </a:rPr>
              <a:t>降低了 50％ 的内存消耗</a:t>
            </a:r>
            <a:r>
              <a:rPr lang="zh-CN" altLang="en-US"/>
              <a:t>。 它可以服务于更多的并发用户，无需任何额外的硬件</a:t>
            </a:r>
            <a:endParaRPr lang="zh-CN" altLang="en-US"/>
          </a:p>
          <a:p>
            <a:r>
              <a:rPr lang="zh-CN" altLang="en-US">
                <a:sym typeface="+mn-ea"/>
              </a:rPr>
              <a:t>PHP7减少了内存分配次数，更多的使用栈内存，缓存数组hash值，使用大块连续内存代替小块碎片内存</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让 PHP7 达到最高性能的几个建议</a:t>
            </a:r>
            <a:r>
              <a:rPr lang="en-US" altLang="zh-CN"/>
              <a:t>1</a:t>
            </a:r>
            <a:endParaRPr lang="en-US" altLang="zh-CN"/>
          </a:p>
        </p:txBody>
      </p:sp>
      <p:sp>
        <p:nvSpPr>
          <p:cNvPr id="3" name="内容占位符 2"/>
          <p:cNvSpPr>
            <a:spLocks noGrp="1"/>
          </p:cNvSpPr>
          <p:nvPr>
            <p:ph idx="1"/>
          </p:nvPr>
        </p:nvSpPr>
        <p:spPr>
          <a:xfrm>
            <a:off x="838200" y="1118870"/>
            <a:ext cx="10515600" cy="5412105"/>
          </a:xfrm>
        </p:spPr>
        <p:txBody>
          <a:bodyPr>
            <a:noAutofit/>
          </a:bodyPr>
          <a:lstStyle/>
          <a:p>
            <a:pPr>
              <a:lnSpc>
                <a:spcPct val="150000"/>
              </a:lnSpc>
            </a:pPr>
            <a:r>
              <a:rPr lang="zh-CN" altLang="en-US" sz="2000"/>
              <a:t>启用Zend Opcache</a:t>
            </a:r>
            <a:endParaRPr lang="zh-CN" altLang="en-US" sz="2000"/>
          </a:p>
          <a:p>
            <a:pPr lvl="1">
              <a:lnSpc>
                <a:spcPct val="150000"/>
              </a:lnSpc>
            </a:pPr>
            <a:r>
              <a:rPr lang="zh-CN" altLang="en-US" sz="1800"/>
              <a:t>OPcache 通过将 PHP 脚本预编译的字节码存储到共享内存中来提升 PHP 的性能， 存储预编译字节码的好处就是 省去了每次加载和解析 PHP 脚本的开销</a:t>
            </a:r>
            <a:endParaRPr lang="zh-CN" altLang="en-US" sz="1800"/>
          </a:p>
          <a:p>
            <a:pPr lvl="1">
              <a:lnSpc>
                <a:spcPct val="150000"/>
              </a:lnSpc>
            </a:pPr>
            <a:r>
              <a:rPr lang="zh-CN" altLang="en-US" sz="2000"/>
              <a:t>在php.ini配置文件中加入</a:t>
            </a:r>
            <a:endParaRPr lang="zh-CN" altLang="en-US" sz="2000"/>
          </a:p>
          <a:p>
            <a:pPr lvl="2">
              <a:lnSpc>
                <a:spcPct val="150000"/>
              </a:lnSpc>
            </a:pPr>
            <a:r>
              <a:rPr lang="zh-CN" altLang="en-US" sz="1800" smtClean="0"/>
              <a:t>zend_extension=opcache.</a:t>
            </a:r>
            <a:r>
              <a:rPr lang="en-US" altLang="zh-CN" sz="1800" smtClean="0"/>
              <a:t>so</a:t>
            </a:r>
            <a:endParaRPr lang="zh-CN" altLang="en-US" sz="1800"/>
          </a:p>
          <a:p>
            <a:pPr lvl="2">
              <a:lnSpc>
                <a:spcPct val="150000"/>
              </a:lnSpc>
            </a:pPr>
            <a:r>
              <a:rPr lang="zh-CN" altLang="en-US" sz="1800"/>
              <a:t>opcache.enable=1</a:t>
            </a:r>
            <a:endParaRPr lang="zh-CN" altLang="en-US" sz="1800"/>
          </a:p>
          <a:p>
            <a:pPr lvl="2">
              <a:lnSpc>
                <a:spcPct val="150000"/>
              </a:lnSpc>
            </a:pPr>
            <a:r>
              <a:rPr lang="zh-CN" altLang="en-US" sz="1800"/>
              <a:t>opcache.enable_cli=1"</a:t>
            </a:r>
            <a:endParaRPr lang="zh-CN" altLang="en-US" sz="1800"/>
          </a:p>
          <a:p>
            <a:pPr>
              <a:lnSpc>
                <a:spcPct val="150000"/>
              </a:lnSpc>
            </a:pPr>
            <a:r>
              <a:rPr lang="zh-CN" altLang="en-US" sz="2000"/>
              <a:t>使用新的编译器，</a:t>
            </a:r>
            <a:r>
              <a:rPr lang="zh-CN" altLang="en-US" sz="1800">
                <a:sym typeface="+mn-ea"/>
              </a:rPr>
              <a:t>推荐GCC 4.8以上</a:t>
            </a:r>
            <a:endParaRPr lang="zh-CN" altLang="en-US" sz="1800">
              <a:sym typeface="+mn-ea"/>
            </a:endParaRPr>
          </a:p>
          <a:p>
            <a:pPr lvl="1">
              <a:lnSpc>
                <a:spcPct val="150000"/>
              </a:lnSpc>
            </a:pPr>
            <a:r>
              <a:rPr lang="zh-CN" altLang="en-US" sz="1540">
                <a:sym typeface="+mn-ea"/>
              </a:rPr>
              <a:t>使用新一点的编译器, 推荐GCC 4.8以上, 因为只有GCC 4.8以上PHP才会开启Global Register for opline and execute_data支持, 这个会带来5%左右的性能提升</a:t>
            </a:r>
            <a:endParaRPr lang="zh-CN" altLang="en-US" sz="154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让 PHP7 达到最高性能的几个建议</a:t>
            </a:r>
            <a:r>
              <a:rPr lang="en-US" altLang="zh-CN"/>
              <a:t>2</a:t>
            </a:r>
            <a:endParaRPr lang="en-US" altLang="zh-CN"/>
          </a:p>
        </p:txBody>
      </p:sp>
      <p:sp>
        <p:nvSpPr>
          <p:cNvPr id="3" name="内容占位符 2"/>
          <p:cNvSpPr>
            <a:spLocks noGrp="1"/>
          </p:cNvSpPr>
          <p:nvPr>
            <p:ph idx="1"/>
          </p:nvPr>
        </p:nvSpPr>
        <p:spPr>
          <a:xfrm>
            <a:off x="838200" y="1118870"/>
            <a:ext cx="10515600" cy="5412105"/>
          </a:xfrm>
        </p:spPr>
        <p:txBody>
          <a:bodyPr>
            <a:noAutofit/>
          </a:bodyPr>
          <a:lstStyle/>
          <a:p>
            <a:pPr>
              <a:lnSpc>
                <a:spcPct val="80000"/>
              </a:lnSpc>
            </a:pPr>
            <a:endParaRPr lang="zh-CN" altLang="en-US" sz="1060">
              <a:sym typeface="+mn-ea"/>
            </a:endParaRPr>
          </a:p>
          <a:p>
            <a:pPr>
              <a:lnSpc>
                <a:spcPct val="140000"/>
              </a:lnSpc>
            </a:pPr>
            <a:r>
              <a:rPr lang="zh-CN" altLang="en-US" sz="2000"/>
              <a:t>开启HugePages</a:t>
            </a:r>
            <a:r>
              <a:rPr lang="en-US" altLang="zh-CN" sz="2000"/>
              <a:t>(</a:t>
            </a:r>
            <a:r>
              <a:rPr lang="zh-CN" altLang="zh-CN" sz="2000"/>
              <a:t>大内存页</a:t>
            </a:r>
            <a:r>
              <a:rPr lang="en-US" altLang="zh-CN" sz="2000"/>
              <a:t>)</a:t>
            </a:r>
            <a:endParaRPr lang="en-US" altLang="zh-CN" sz="2000"/>
          </a:p>
          <a:p>
            <a:pPr lvl="1">
              <a:lnSpc>
                <a:spcPct val="140000"/>
              </a:lnSpc>
            </a:pPr>
            <a:r>
              <a:rPr lang="en-US" altLang="zh-CN" sz="1800"/>
              <a:t>HugePages是Linux内核的一个特性,使用hugepage可以用更大的内存页来取代传统的4K页面</a:t>
            </a:r>
            <a:r>
              <a:rPr lang="zh-CN" altLang="en-US" sz="1800"/>
              <a:t>，使得管理虚拟地址数变少，加快了从虚拟地址到物理地址的映射以及通过摒弃内存页面的换入换出以提高内存的整体性能</a:t>
            </a:r>
            <a:endParaRPr lang="zh-CN" altLang="en-US" sz="1800"/>
          </a:p>
          <a:p>
            <a:pPr lvl="1">
              <a:lnSpc>
                <a:spcPct val="140000"/>
              </a:lnSpc>
            </a:pPr>
            <a:r>
              <a:rPr lang="zh-CN" altLang="en-US" sz="1800" smtClean="0"/>
              <a:t>sysctl vm.nr_hugepages=512</a:t>
            </a:r>
            <a:endParaRPr lang="zh-CN" altLang="en-US" sz="1800" smtClean="0"/>
          </a:p>
          <a:p>
            <a:pPr lvl="1">
              <a:lnSpc>
                <a:spcPct val="140000"/>
              </a:lnSpc>
            </a:pPr>
            <a:r>
              <a:rPr lang="zh-CN" altLang="en-US" sz="1800" smtClean="0"/>
              <a:t>然后在php.ini中加入opcache.huge_code_pages=1</a:t>
            </a:r>
            <a:endParaRPr lang="zh-CN" altLang="en-US" sz="1800" smtClean="0"/>
          </a:p>
          <a:p>
            <a:pPr lvl="0">
              <a:lnSpc>
                <a:spcPct val="140000"/>
              </a:lnSpc>
            </a:pPr>
            <a:r>
              <a:rPr lang="zh-CN" altLang="en-US" sz="2000" smtClean="0"/>
              <a:t>开</a:t>
            </a:r>
            <a:r>
              <a:rPr lang="zh-CN" altLang="en-US" sz="2000"/>
              <a:t>启Opcache File Cache</a:t>
            </a:r>
            <a:endParaRPr lang="zh-CN" altLang="en-US" sz="2000"/>
          </a:p>
          <a:p>
            <a:pPr lvl="1">
              <a:lnSpc>
                <a:spcPct val="140000"/>
              </a:lnSpc>
            </a:pPr>
            <a:r>
              <a:rPr lang="zh-CN" altLang="en-US" sz="1800"/>
              <a:t>在php.ini中加入opcache.file_cache=/tmp</a:t>
            </a:r>
            <a:endParaRPr lang="zh-CN" altLang="en-US" sz="1800"/>
          </a:p>
          <a:p>
            <a:pPr lvl="1">
              <a:lnSpc>
                <a:spcPct val="140000"/>
              </a:lnSpc>
            </a:pPr>
            <a:r>
              <a:rPr lang="zh-CN" altLang="en-US" sz="1800"/>
              <a:t>可以让Opcache把opcode缓存缓存到外部文件中，对于一些脚本，会有很明显的性能提升</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PHP7新增特性</a:t>
            </a:r>
            <a:endParaRPr lang="zh-CN" altLang="en-US"/>
          </a:p>
        </p:txBody>
      </p:sp>
      <p:sp>
        <p:nvSpPr>
          <p:cNvPr id="3" name="内容占位符 2"/>
          <p:cNvSpPr>
            <a:spLocks noGrp="1"/>
          </p:cNvSpPr>
          <p:nvPr>
            <p:ph idx="1"/>
          </p:nvPr>
        </p:nvSpPr>
        <p:spPr>
          <a:xfrm>
            <a:off x="767080" y="1138840"/>
            <a:ext cx="10515600" cy="4351338"/>
          </a:xfrm>
        </p:spPr>
        <p:txBody>
          <a:bodyPr>
            <a:normAutofit lnSpcReduction="10000"/>
          </a:bodyPr>
          <a:lstStyle/>
          <a:p>
            <a:pPr marL="0" indent="0">
              <a:buNone/>
            </a:pPr>
            <a:endParaRPr lang="zh-CN" altLang="en-US"/>
          </a:p>
          <a:p>
            <a:r>
              <a:rPr lang="zh-CN" altLang="en-US">
                <a:sym typeface="+mn-ea"/>
              </a:rPr>
              <a:t>新增加了标量类型声明</a:t>
            </a:r>
            <a:endParaRPr lang="zh-CN" altLang="en-US">
              <a:sym typeface="+mn-ea"/>
            </a:endParaRPr>
          </a:p>
          <a:p>
            <a:r>
              <a:rPr lang="zh-CN" altLang="en-US">
                <a:sym typeface="+mn-ea"/>
              </a:rPr>
              <a:t>新增加了函数的返回类型声明</a:t>
            </a:r>
            <a:endParaRPr lang="en-US" altLang="zh-CN">
              <a:sym typeface="+mn-ea"/>
            </a:endParaRPr>
          </a:p>
          <a:p>
            <a:r>
              <a:rPr lang="zh-CN" altLang="en-US"/>
              <a:t>新增了空接合操作符</a:t>
            </a:r>
            <a:endParaRPr lang="zh-CN" altLang="en-US"/>
          </a:p>
          <a:p>
            <a:r>
              <a:rPr lang="zh-CN" altLang="en-US"/>
              <a:t>新增加了结合比较运算符</a:t>
            </a:r>
            <a:endParaRPr lang="zh-CN" altLang="en-US"/>
          </a:p>
          <a:p>
            <a:r>
              <a:rPr lang="zh-CN" altLang="en-US"/>
              <a:t>新增加匿名类</a:t>
            </a:r>
            <a:endParaRPr lang="zh-CN" altLang="en-US"/>
          </a:p>
          <a:p>
            <a:r>
              <a:rPr lang="zh-CN" altLang="en-US">
                <a:sym typeface="+mn-ea"/>
              </a:rPr>
              <a:t>致命错误，现在改成抛出异常</a:t>
            </a:r>
            <a:endParaRPr lang="zh-CN" altLang="en-US">
              <a:sym typeface="+mn-ea"/>
            </a:endParaRPr>
          </a:p>
          <a:p>
            <a:r>
              <a:rPr lang="zh-CN" altLang="en-US">
                <a:sym typeface="+mn-ea"/>
              </a:rPr>
              <a:t>全面一致的64位支持</a:t>
            </a:r>
            <a:endParaRPr lang="zh-CN" altLang="en-US">
              <a:sym typeface="+mn-ea"/>
            </a:endParaRPr>
          </a:p>
          <a:p>
            <a:r>
              <a:rPr lang="en-US" altLang="zh-CN"/>
              <a: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标量类型声明</a:t>
            </a:r>
            <a:endParaRPr lang="zh-CN" altLang="en-US"/>
          </a:p>
        </p:txBody>
      </p:sp>
      <p:sp>
        <p:nvSpPr>
          <p:cNvPr id="3" name="内容占位符 2"/>
          <p:cNvSpPr>
            <a:spLocks noGrp="1"/>
          </p:cNvSpPr>
          <p:nvPr>
            <p:ph idx="1"/>
          </p:nvPr>
        </p:nvSpPr>
        <p:spPr>
          <a:xfrm>
            <a:off x="838200" y="1190275"/>
            <a:ext cx="10515600" cy="4351338"/>
          </a:xfrm>
        </p:spPr>
        <p:txBody>
          <a:bodyPr/>
          <a:lstStyle/>
          <a:p>
            <a:r>
              <a:rPr lang="zh-CN" altLang="en-US"/>
              <a:t>标量类型声明有两种选择方式</a:t>
            </a:r>
            <a:endParaRPr lang="zh-CN" altLang="en-US"/>
          </a:p>
          <a:p>
            <a:pPr lvl="1"/>
            <a:r>
              <a:rPr lang="zh-CN" altLang="en-US"/>
              <a:t>强制方式- </a:t>
            </a:r>
            <a:r>
              <a:rPr lang="zh-CN" altLang="en-US" b="1">
                <a:solidFill>
                  <a:srgbClr val="FF0000"/>
                </a:solidFill>
              </a:rPr>
              <a:t>强制性是默认模式</a:t>
            </a:r>
            <a:r>
              <a:rPr lang="zh-CN" altLang="en-US"/>
              <a:t>，不需要指定，会</a:t>
            </a:r>
            <a:r>
              <a:rPr lang="zh-CN" altLang="en-US" b="1">
                <a:solidFill>
                  <a:srgbClr val="FF0000"/>
                </a:solidFill>
              </a:rPr>
              <a:t>自动强制转换类型</a:t>
            </a:r>
            <a:endParaRPr lang="zh-CN" altLang="en-US" b="1">
              <a:solidFill>
                <a:srgbClr val="FF0000"/>
              </a:solidFill>
            </a:endParaRPr>
          </a:p>
          <a:p>
            <a:pPr lvl="1"/>
            <a:r>
              <a:rPr lang="zh-CN" altLang="en-US"/>
              <a:t>严格方式 - 严格模式有明确的暗示 </a:t>
            </a:r>
            <a:endParaRPr lang="zh-CN" altLang="en-US"/>
          </a:p>
          <a:p>
            <a:pPr lvl="2"/>
            <a:r>
              <a:rPr lang="zh-CN" altLang="en-US" b="1">
                <a:solidFill>
                  <a:srgbClr val="FF0000"/>
                </a:solidFill>
                <a:sym typeface="+mn-ea"/>
              </a:rPr>
              <a:t>declare(strict_types=1);</a:t>
            </a:r>
            <a:endParaRPr lang="zh-CN" altLang="en-US" b="1">
              <a:solidFill>
                <a:srgbClr val="FF0000"/>
              </a:solidFill>
              <a:sym typeface="+mn-ea"/>
            </a:endParaRPr>
          </a:p>
          <a:p>
            <a:pPr lvl="2"/>
            <a:r>
              <a:rPr lang="zh-CN" altLang="en-US" b="1">
                <a:solidFill>
                  <a:srgbClr val="FF0000"/>
                </a:solidFill>
                <a:sym typeface="+mn-ea"/>
              </a:rPr>
              <a:t>要在文档最开始声明</a:t>
            </a:r>
            <a:endParaRPr lang="zh-CN" altLang="en-US" b="1">
              <a:solidFill>
                <a:srgbClr val="FF0000"/>
              </a:solidFill>
              <a:sym typeface="+mn-ea"/>
            </a:endParaRPr>
          </a:p>
          <a:p>
            <a:pPr lvl="1"/>
            <a:r>
              <a:rPr lang="zh-CN" altLang="en-US">
                <a:sym typeface="+mn-ea"/>
              </a:rPr>
              <a:t>以下类型可以用来作为类型声明：</a:t>
            </a:r>
            <a:endParaRPr lang="zh-CN" altLang="en-US"/>
          </a:p>
          <a:p>
            <a:pPr lvl="2"/>
            <a:r>
              <a:rPr>
                <a:sym typeface="+mn-ea"/>
              </a:rPr>
              <a:t>字符串(string), 整数 (int), 浮点数 (float), 以及布尔值 (bool)。它们扩充了PHP5中引入的其他类型：类名，接口，数组和 回调类型</a:t>
            </a:r>
            <a:endParaRPr>
              <a:sym typeface="+mn-ea"/>
            </a:endParaRPr>
          </a:p>
        </p:txBody>
      </p:sp>
      <p:sp>
        <p:nvSpPr>
          <p:cNvPr id="4" name="文本框 3"/>
          <p:cNvSpPr txBox="1"/>
          <p:nvPr/>
        </p:nvSpPr>
        <p:spPr>
          <a:xfrm>
            <a:off x="1651635" y="4411345"/>
            <a:ext cx="3665855" cy="175323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a:t>//</a:t>
            </a:r>
            <a:r>
              <a:rPr lang="zh-CN" altLang="en-US"/>
              <a:t>强制模式 </a:t>
            </a:r>
            <a:endParaRPr lang="zh-CN" altLang="en-US"/>
          </a:p>
          <a:p>
            <a:r>
              <a:rPr lang="zh-CN" altLang="en-US"/>
              <a:t>function sum(int ... $ints) {</a:t>
            </a:r>
            <a:endParaRPr lang="zh-CN" altLang="en-US"/>
          </a:p>
          <a:p>
            <a:r>
              <a:rPr lang="zh-CN" altLang="en-US"/>
              <a:t>      return array_sum($ints);</a:t>
            </a:r>
            <a:endParaRPr lang="zh-CN" altLang="en-US"/>
          </a:p>
          <a:p>
            <a:r>
              <a:rPr lang="zh-CN" altLang="en-US"/>
              <a:t>}</a:t>
            </a:r>
            <a:endParaRPr lang="zh-CN" altLang="en-US"/>
          </a:p>
          <a:p>
            <a:r>
              <a:rPr lang="zh-CN" altLang="en-US" smtClean="0"/>
              <a:t>var_dump(sum(2</a:t>
            </a:r>
            <a:r>
              <a:rPr lang="zh-CN" altLang="en-US"/>
              <a:t>, '3', 4.1));   </a:t>
            </a:r>
            <a:r>
              <a:rPr lang="en-US" altLang="zh-CN"/>
              <a:t>//9</a:t>
            </a:r>
            <a:endParaRPr lang="en-US" altLang="zh-CN"/>
          </a:p>
          <a:p>
            <a:endParaRPr lang="en-US" altLang="zh-CN"/>
          </a:p>
        </p:txBody>
      </p:sp>
      <p:sp>
        <p:nvSpPr>
          <p:cNvPr id="5" name="文本框 4"/>
          <p:cNvSpPr txBox="1"/>
          <p:nvPr/>
        </p:nvSpPr>
        <p:spPr>
          <a:xfrm>
            <a:off x="5481320" y="4411345"/>
            <a:ext cx="3746500" cy="203009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a:t>  //</a:t>
            </a:r>
            <a:r>
              <a:rPr lang="zh-CN" altLang="en-US"/>
              <a:t>严格模式 </a:t>
            </a:r>
            <a:endParaRPr lang="zh-CN" altLang="en-US"/>
          </a:p>
          <a:p>
            <a:r>
              <a:rPr lang="zh-CN" altLang="en-US"/>
              <a:t>   </a:t>
            </a:r>
            <a:r>
              <a:rPr lang="zh-CN" altLang="en-US" b="1">
                <a:solidFill>
                  <a:srgbClr val="FF0000"/>
                </a:solidFill>
              </a:rPr>
              <a:t>declare(strict_types=1);</a:t>
            </a:r>
            <a:endParaRPr lang="zh-CN" altLang="en-US" b="1">
              <a:solidFill>
                <a:srgbClr val="FF0000"/>
              </a:solidFill>
            </a:endParaRPr>
          </a:p>
          <a:p>
            <a:r>
              <a:rPr lang="zh-CN" altLang="en-US"/>
              <a:t>   function sum(int ... $ints) {</a:t>
            </a:r>
            <a:endParaRPr lang="zh-CN" altLang="en-US"/>
          </a:p>
          <a:p>
            <a:r>
              <a:rPr lang="zh-CN" altLang="en-US"/>
              <a:t>      return array_sum($ints);</a:t>
            </a:r>
            <a:endParaRPr lang="zh-CN" altLang="en-US"/>
          </a:p>
          <a:p>
            <a:r>
              <a:rPr lang="zh-CN" altLang="en-US"/>
              <a:t>   }</a:t>
            </a:r>
            <a:endParaRPr lang="zh-CN" altLang="en-US"/>
          </a:p>
          <a:p>
            <a:r>
              <a:rPr lang="zh-CN" altLang="en-US"/>
              <a:t>   var_dump(sum(2, '3', 4.1)); </a:t>
            </a:r>
            <a:r>
              <a:rPr lang="en-US" altLang="zh-CN"/>
              <a:t>//</a:t>
            </a:r>
            <a:r>
              <a:rPr lang="zh-CN" altLang="zh-CN"/>
              <a:t>报致命错误</a:t>
            </a:r>
            <a:endParaRPr lang="zh-CN" altLang="zh-CN"/>
          </a:p>
        </p:txBody>
      </p:sp>
      <p:sp>
        <p:nvSpPr>
          <p:cNvPr id="6" name="线形标注 1 5"/>
          <p:cNvSpPr/>
          <p:nvPr/>
        </p:nvSpPr>
        <p:spPr>
          <a:xfrm>
            <a:off x="8719185" y="4481195"/>
            <a:ext cx="3571240" cy="54102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使用 ... 运算符定义变长参数函数</a:t>
            </a:r>
            <a:endParaRPr lang="zh-CN" altLang="en-US"/>
          </a:p>
          <a:p>
            <a:pPr algn="ctr"/>
            <a:r>
              <a:rPr lang="zh-CN" altLang="en-US"/>
              <a:t>(PHP 5 &gt;= 5.6.0, PHP 7)</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返回类型声明</a:t>
            </a:r>
            <a:endParaRPr lang="zh-CN" altLang="en-US"/>
          </a:p>
        </p:txBody>
      </p:sp>
      <p:sp>
        <p:nvSpPr>
          <p:cNvPr id="3" name="内容占位符 2"/>
          <p:cNvSpPr>
            <a:spLocks noGrp="1"/>
          </p:cNvSpPr>
          <p:nvPr>
            <p:ph idx="1"/>
          </p:nvPr>
        </p:nvSpPr>
        <p:spPr>
          <a:xfrm>
            <a:off x="838200" y="1097915"/>
            <a:ext cx="10791190" cy="1553210"/>
          </a:xfrm>
        </p:spPr>
        <p:txBody>
          <a:bodyPr>
            <a:normAutofit/>
          </a:bodyPr>
          <a:lstStyle/>
          <a:p>
            <a:r>
              <a:rPr lang="zh-CN" altLang="en-US"/>
              <a:t>返回类型声明指定的一个函数返回值的类型</a:t>
            </a:r>
            <a:endParaRPr lang="zh-CN" altLang="en-US"/>
          </a:p>
          <a:p>
            <a:r>
              <a:rPr lang="zh-CN" altLang="en-US"/>
              <a:t>以下类型可以用来作为返回类型声明：</a:t>
            </a:r>
            <a:endParaRPr lang="zh-CN" altLang="en-US"/>
          </a:p>
          <a:p>
            <a:pPr lvl="1"/>
            <a:r>
              <a:rPr lang="en-US" altLang="zh-CN"/>
              <a:t>int</a:t>
            </a:r>
            <a:r>
              <a:rPr lang="zh-CN" altLang="en-US"/>
              <a:t>、</a:t>
            </a:r>
            <a:r>
              <a:rPr lang="en-US" altLang="zh-CN"/>
              <a:t>float</a:t>
            </a:r>
            <a:r>
              <a:rPr lang="zh-CN" altLang="en-US"/>
              <a:t>、</a:t>
            </a:r>
            <a:r>
              <a:rPr lang="en-US" altLang="zh-CN"/>
              <a:t>bool</a:t>
            </a:r>
            <a:r>
              <a:rPr lang="zh-CN" altLang="en-US"/>
              <a:t>、</a:t>
            </a:r>
            <a:r>
              <a:rPr lang="en-US" altLang="zh-CN"/>
              <a:t>string</a:t>
            </a:r>
            <a:r>
              <a:rPr lang="zh-CN" altLang="en-US"/>
              <a:t>、</a:t>
            </a:r>
            <a:r>
              <a:rPr lang="en-US" altLang="zh-CN"/>
              <a:t>interface</a:t>
            </a:r>
            <a:r>
              <a:rPr lang="zh-CN" altLang="en-US"/>
              <a:t>、</a:t>
            </a:r>
            <a:r>
              <a:rPr lang="en-US" altLang="zh-CN"/>
              <a:t>array</a:t>
            </a:r>
            <a:r>
              <a:rPr lang="zh-CN" altLang="en-US"/>
              <a:t>、</a:t>
            </a:r>
            <a:r>
              <a:rPr lang="en-US" altLang="zh-CN"/>
              <a:t>callable</a:t>
            </a:r>
            <a:endParaRPr lang="en-US" altLang="zh-CN"/>
          </a:p>
        </p:txBody>
      </p:sp>
      <p:sp>
        <p:nvSpPr>
          <p:cNvPr id="4" name="文本框 3"/>
          <p:cNvSpPr txBox="1"/>
          <p:nvPr/>
        </p:nvSpPr>
        <p:spPr>
          <a:xfrm>
            <a:off x="1304925" y="2767965"/>
            <a:ext cx="4217670" cy="175323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a:t>//</a:t>
            </a:r>
            <a:r>
              <a:rPr lang="zh-CN" altLang="en-US"/>
              <a:t>例</a:t>
            </a:r>
            <a:r>
              <a:rPr lang="en-US" altLang="zh-CN"/>
              <a:t>1</a:t>
            </a:r>
            <a:r>
              <a:rPr lang="zh-CN" altLang="en-US"/>
              <a:t>：有效的返回类型</a:t>
            </a:r>
            <a:endParaRPr lang="zh-CN" altLang="en-US"/>
          </a:p>
          <a:p>
            <a:r>
              <a:rPr lang="zh-CN" altLang="en-US"/>
              <a:t>   declare(strict_types = 1); </a:t>
            </a:r>
            <a:endParaRPr lang="zh-CN" altLang="en-US"/>
          </a:p>
          <a:p>
            <a:r>
              <a:rPr lang="zh-CN" altLang="en-US"/>
              <a:t>   function returnIntValue(int $value)</a:t>
            </a:r>
            <a:r>
              <a:rPr lang="zh-CN" altLang="en-US" b="1">
                <a:solidFill>
                  <a:srgbClr val="FF0000"/>
                </a:solidFill>
              </a:rPr>
              <a:t>: int </a:t>
            </a:r>
            <a:r>
              <a:rPr lang="zh-CN" altLang="en-US"/>
              <a:t>{</a:t>
            </a:r>
            <a:endParaRPr lang="zh-CN" altLang="en-US"/>
          </a:p>
          <a:p>
            <a:r>
              <a:rPr lang="zh-CN" altLang="en-US"/>
              <a:t>      return $value</a:t>
            </a:r>
            <a:r>
              <a:rPr lang="en-US" altLang="zh-CN"/>
              <a:t>+10</a:t>
            </a:r>
            <a:r>
              <a:rPr lang="zh-CN" altLang="en-US"/>
              <a:t>;</a:t>
            </a:r>
            <a:endParaRPr lang="zh-CN" altLang="en-US"/>
          </a:p>
          <a:p>
            <a:r>
              <a:rPr lang="zh-CN" altLang="en-US"/>
              <a:t>   }</a:t>
            </a:r>
            <a:endParaRPr lang="zh-CN" altLang="en-US"/>
          </a:p>
          <a:p>
            <a:r>
              <a:rPr lang="zh-CN" altLang="en-US"/>
              <a:t>   var_dump(returnIntValue(5));  </a:t>
            </a:r>
            <a:r>
              <a:rPr lang="en-US" altLang="zh-CN"/>
              <a:t>//15</a:t>
            </a:r>
            <a:endParaRPr lang="en-US" altLang="zh-CN"/>
          </a:p>
        </p:txBody>
      </p:sp>
      <p:sp>
        <p:nvSpPr>
          <p:cNvPr id="5" name="文本框 4"/>
          <p:cNvSpPr txBox="1"/>
          <p:nvPr/>
        </p:nvSpPr>
        <p:spPr>
          <a:xfrm>
            <a:off x="5624194" y="2767965"/>
            <a:ext cx="4585207" cy="1754326"/>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a:t>//</a:t>
            </a:r>
            <a:r>
              <a:rPr lang="zh-CN" altLang="en-US"/>
              <a:t>例</a:t>
            </a:r>
            <a:r>
              <a:rPr lang="en-US" altLang="zh-CN"/>
              <a:t>2</a:t>
            </a:r>
            <a:r>
              <a:rPr lang="zh-CN" altLang="en-US"/>
              <a:t>：无效的返回类型</a:t>
            </a:r>
            <a:endParaRPr lang="zh-CN" altLang="en-US"/>
          </a:p>
          <a:p>
            <a:r>
              <a:rPr lang="zh-CN" altLang="en-US"/>
              <a:t>   </a:t>
            </a:r>
            <a:r>
              <a:rPr lang="zh-CN" altLang="en-US" smtClean="0"/>
              <a:t>declare(strict_types = 1); </a:t>
            </a:r>
            <a:r>
              <a:rPr lang="en-US" altLang="zh-CN" smtClean="0"/>
              <a:t>//</a:t>
            </a:r>
            <a:r>
              <a:rPr lang="zh-CN" altLang="zh-CN" smtClean="0"/>
              <a:t>严格模式</a:t>
            </a:r>
            <a:endParaRPr lang="zh-CN" altLang="zh-CN"/>
          </a:p>
          <a:p>
            <a:r>
              <a:rPr lang="zh-CN" altLang="en-US"/>
              <a:t>   function returnIntValue(int $value)</a:t>
            </a:r>
            <a:r>
              <a:rPr lang="zh-CN" altLang="en-US" b="1">
                <a:solidFill>
                  <a:srgbClr val="FF0000"/>
                </a:solidFill>
              </a:rPr>
              <a:t>: int </a:t>
            </a:r>
            <a:r>
              <a:rPr lang="zh-CN" altLang="en-US"/>
              <a:t>{</a:t>
            </a:r>
            <a:endParaRPr lang="zh-CN" altLang="en-US"/>
          </a:p>
          <a:p>
            <a:r>
              <a:rPr lang="zh-CN" altLang="en-US"/>
              <a:t>      return $value</a:t>
            </a:r>
            <a:r>
              <a:rPr lang="en-US" altLang="zh-CN"/>
              <a:t>+10.1</a:t>
            </a:r>
            <a:r>
              <a:rPr lang="zh-CN" altLang="en-US"/>
              <a:t>;</a:t>
            </a:r>
            <a:endParaRPr lang="zh-CN" altLang="en-US"/>
          </a:p>
          <a:p>
            <a:r>
              <a:rPr lang="zh-CN" altLang="en-US"/>
              <a:t>   }</a:t>
            </a:r>
            <a:endParaRPr lang="zh-CN" altLang="en-US"/>
          </a:p>
          <a:p>
            <a:r>
              <a:rPr lang="zh-CN" altLang="en-US"/>
              <a:t>   var_dump(returnIntValue(5));  </a:t>
            </a:r>
            <a:r>
              <a:rPr lang="en-US" altLang="zh-CN"/>
              <a:t>//</a:t>
            </a:r>
            <a:r>
              <a:rPr lang="zh-CN" altLang="zh-CN">
                <a:sym typeface="+mn-ea"/>
              </a:rPr>
              <a:t>报致命错误</a:t>
            </a:r>
            <a:endParaRPr lang="en-US" altLang="zh-CN"/>
          </a:p>
        </p:txBody>
      </p:sp>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4231</Words>
  <Application>WPS 演示</Application>
  <PresentationFormat>自定义</PresentationFormat>
  <Paragraphs>232</Paragraphs>
  <Slides>18</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微软雅黑</vt:lpstr>
      <vt:lpstr>Heiti SC Light</vt:lpstr>
      <vt:lpstr>Wingdings</vt:lpstr>
      <vt:lpstr>Arial</vt:lpstr>
      <vt:lpstr>Calibri</vt:lpstr>
      <vt:lpstr>Impact</vt:lpstr>
      <vt:lpstr>Arial Unicode MS</vt:lpstr>
      <vt:lpstr>云和</vt:lpstr>
      <vt:lpstr>PowerPoint 演示文稿</vt:lpstr>
      <vt:lpstr>引子</vt:lpstr>
      <vt:lpstr>为啥没有php6?</vt:lpstr>
      <vt:lpstr>PHP7高性能原因</vt:lpstr>
      <vt:lpstr>让 PHP7 达到最高性能的几个建议1</vt:lpstr>
      <vt:lpstr>让 PHP7 达到最高性能的几个建议2</vt:lpstr>
      <vt:lpstr>PHP7新增特性</vt:lpstr>
      <vt:lpstr>标量类型声明</vt:lpstr>
      <vt:lpstr>返回类型声明</vt:lpstr>
      <vt:lpstr>Null合并运算符</vt:lpstr>
      <vt:lpstr>飞船操作符</vt:lpstr>
      <vt:lpstr>常量数组</vt:lpstr>
      <vt:lpstr>整数除法函数</vt:lpstr>
      <vt:lpstr>匿名类</vt:lpstr>
      <vt:lpstr>use批量声明</vt:lpstr>
      <vt:lpstr>错误处理</vt:lpstr>
      <vt:lpstr>PHP7弃用的功能</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1279</cp:revision>
  <dcterms:created xsi:type="dcterms:W3CDTF">2016-09-06T02:25:00Z</dcterms:created>
  <dcterms:modified xsi:type="dcterms:W3CDTF">2019-12-08T06:38:15Z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