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256" r:id="rId3"/>
    <p:sldId id="330" r:id="rId5"/>
    <p:sldId id="331" r:id="rId6"/>
    <p:sldId id="332" r:id="rId7"/>
    <p:sldId id="333" r:id="rId8"/>
    <p:sldId id="334" r:id="rId9"/>
    <p:sldId id="335" r:id="rId10"/>
    <p:sldId id="338" r:id="rId11"/>
    <p:sldId id="336" r:id="rId12"/>
    <p:sldId id="346" r:id="rId13"/>
    <p:sldId id="337" r:id="rId14"/>
    <p:sldId id="339" r:id="rId15"/>
    <p:sldId id="340" r:id="rId16"/>
    <p:sldId id="341" r:id="rId17"/>
    <p:sldId id="342" r:id="rId18"/>
    <p:sldId id="26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73"/>
    <p:restoredTop sz="90295"/>
  </p:normalViewPr>
  <p:slideViewPr>
    <p:cSldViewPr snapToGrid="0" snapToObjects="1">
      <p:cViewPr varScale="1">
        <p:scale>
          <a:sx n="114" d="100"/>
          <a:sy n="114" d="100"/>
        </p:scale>
        <p:origin x="-912" y="-96"/>
      </p:cViewPr>
      <p:guideLst>
        <p:guide orient="horz" pos="212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AFE1F-002B-7B46-8355-500A6338E41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Fielding是一个非常重要的人，他是HTTP协议（1.0版和1.1版）的主要设计者、Apache服务器软件的作者之一、Apache基金会的第一任主席。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POSTMAN_DISABLE_GPU = true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3021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23021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717048" y="2327504"/>
            <a:ext cx="326243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1475720" y="6512560"/>
            <a:ext cx="65786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</a:fld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405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4202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53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4263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25024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263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5024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31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9255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74758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2605" y="169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5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65" y="5982120"/>
            <a:ext cx="2071558" cy="75606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9961" y="6468360"/>
            <a:ext cx="89964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13760" y="6468360"/>
            <a:ext cx="7200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5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B0F0"/>
        </a:buClr>
        <a:buFont typeface="Wingdings" panose="05000000000000000000" charset="0"/>
        <a:buChar char="v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Wingdings" panose="05000000000000000000" charset="0"/>
        <a:buChar char="ü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33776" y="3077745"/>
            <a:ext cx="5824220" cy="13220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8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 API</a:t>
            </a:r>
            <a:endParaRPr lang="en-US" sz="8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603914" y="1133687"/>
            <a:ext cx="3975100" cy="1944058"/>
            <a:chOff x="5908792" y="644194"/>
            <a:chExt cx="2306655" cy="1458043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908792" y="644194"/>
              <a:ext cx="2306655" cy="14580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37160" tIns="68580" rIns="137160" bIns="685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735" dirty="0">
                  <a:solidFill>
                    <a:schemeClr val="bg1"/>
                  </a:solidFill>
                  <a:latin typeface="Impact" panose="020B0806030902050204" pitchFamily="34" charset="0"/>
                </a:rPr>
                <a:t> PHP</a:t>
              </a:r>
              <a:endParaRPr lang="zh-CN" altLang="en-US" sz="1173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85061" y="857238"/>
              <a:ext cx="535786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接口测试工具</a:t>
            </a:r>
            <a:r>
              <a:rPr lang="en-US" altLang="zh-CN"/>
              <a:t>-</a:t>
            </a:r>
            <a:r>
              <a:rPr lang="en-US" altLang="zh-CN"/>
              <a:t>postman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安装</a:t>
            </a:r>
            <a:endParaRPr lang="zh-CN" altLang="en-US"/>
          </a:p>
          <a:p>
            <a:pPr lvl="1"/>
            <a:r>
              <a:rPr lang="zh-CN" altLang="en-US"/>
              <a:t>方式1：chrome浏览器postman 插件安装</a:t>
            </a:r>
            <a:endParaRPr lang="zh-CN" altLang="en-US"/>
          </a:p>
          <a:p>
            <a:pPr lvl="1"/>
            <a:r>
              <a:rPr lang="zh-CN" altLang="en-US"/>
              <a:t>方式2：Postman电脑客户端安装 </a:t>
            </a:r>
            <a:endParaRPr lang="zh-CN" altLang="en-US"/>
          </a:p>
          <a:p>
            <a:pPr lvl="2"/>
            <a:r>
              <a:rPr lang="zh-CN" altLang="en-US" sz="2000"/>
              <a:t>下载客户端</a:t>
            </a:r>
            <a:r>
              <a:rPr lang="en-US" altLang="zh-CN" sz="2000"/>
              <a:t>:</a:t>
            </a:r>
            <a:r>
              <a:rPr lang="zh-CN" altLang="en-US"/>
              <a:t>https://www.getpostman.com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demo: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使用</a:t>
            </a:r>
            <a:r>
              <a:rPr lang="en-US" altLang="zh-CN"/>
              <a:t>TP5</a:t>
            </a:r>
            <a:r>
              <a:rPr lang="zh-CN" altLang="en-US"/>
              <a:t>实现商品资源</a:t>
            </a:r>
            <a:r>
              <a:rPr lang="en-US" altLang="zh-CN"/>
              <a:t>API</a:t>
            </a:r>
            <a:r>
              <a:rPr lang="zh-CN" altLang="en-US"/>
              <a:t>接口</a:t>
            </a:r>
            <a:endParaRPr lang="zh-CN" altLang="en-US"/>
          </a:p>
          <a:p>
            <a:endParaRPr lang="zh-CN" altLang="en-US"/>
          </a:p>
          <a:p>
            <a:pPr lvl="1"/>
            <a:r>
              <a:rPr lang="zh-CN" altLang="en-US"/>
              <a:t>php think build --module </a:t>
            </a:r>
            <a:r>
              <a:rPr lang="en-US" altLang="zh-CN"/>
              <a:t>v1</a:t>
            </a:r>
            <a:r>
              <a:rPr lang="zh-CN" altLang="en-US"/>
              <a:t>                   </a:t>
            </a:r>
            <a:r>
              <a:rPr lang="en-US" altLang="zh-CN"/>
              <a:t>//</a:t>
            </a:r>
            <a:r>
              <a:rPr lang="zh-CN" altLang="en-US"/>
              <a:t>创建模块</a:t>
            </a:r>
            <a:endParaRPr lang="zh-CN" altLang="en-US" sz="2400"/>
          </a:p>
          <a:p>
            <a:pPr lvl="1"/>
            <a:r>
              <a:rPr lang="zh-CN" altLang="en-US"/>
              <a:t>php think make:controller </a:t>
            </a:r>
            <a:r>
              <a:rPr lang="en-US" altLang="zh-CN"/>
              <a:t>v1</a:t>
            </a:r>
            <a:r>
              <a:rPr lang="zh-CN" altLang="en-US"/>
              <a:t>/Goods     </a:t>
            </a:r>
            <a:r>
              <a:rPr lang="en-US" altLang="zh-CN"/>
              <a:t>//</a:t>
            </a:r>
            <a:r>
              <a:rPr lang="zh-CN" altLang="en-US"/>
              <a:t>创建控制器</a:t>
            </a:r>
            <a:endParaRPr lang="zh-CN" altLang="en-US"/>
          </a:p>
          <a:p>
            <a:pPr lvl="1"/>
            <a:r>
              <a:rPr lang="en-US" altLang="zh-CN" smtClean="0">
                <a:sym typeface="+mn-ea"/>
              </a:rPr>
              <a:t>php think make:model v1/Goods          //</a:t>
            </a:r>
            <a:r>
              <a:rPr lang="zh-CN" altLang="en-US" smtClean="0">
                <a:sym typeface="+mn-ea"/>
              </a:rPr>
              <a:t>创建模型</a:t>
            </a:r>
            <a:endParaRPr lang="zh-CN" altLang="en-US"/>
          </a:p>
          <a:p>
            <a:pPr lvl="1"/>
            <a:r>
              <a:rPr lang="zh-CN" altLang="en-US"/>
              <a:t>Route::resource('goods','</a:t>
            </a:r>
            <a:r>
              <a:rPr lang="en-US" altLang="zh-CN"/>
              <a:t>v1</a:t>
            </a:r>
            <a:r>
              <a:rPr lang="zh-CN" altLang="en-US"/>
              <a:t>/Goods');     </a:t>
            </a:r>
            <a:r>
              <a:rPr lang="en-US" altLang="zh-CN"/>
              <a:t>//</a:t>
            </a:r>
            <a:r>
              <a:rPr lang="zh-CN" altLang="en-US"/>
              <a:t>创建资源路由</a:t>
            </a:r>
            <a:endParaRPr lang="zh-CN" altLang="en-US"/>
          </a:p>
          <a:p>
            <a:pPr lvl="1"/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TP5</a:t>
            </a:r>
            <a:r>
              <a:rPr lang="zh-CN" altLang="en-US"/>
              <a:t>资源路由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资源路由设置后会自动注册7个路由规则，如下</a:t>
            </a:r>
            <a:endParaRPr lang="zh-CN" altLang="en-US"/>
          </a:p>
          <a:p>
            <a:pPr lvl="1"/>
            <a:r>
              <a:rPr lang="zh-CN" altLang="en-US"/>
              <a:t>Route::resource('blog','index/Blog');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0015" y="2378710"/>
            <a:ext cx="10794365" cy="31724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TP5</a:t>
            </a:r>
            <a:r>
              <a:rPr lang="zh-CN" altLang="en-US"/>
              <a:t>响应状态码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方法一</a:t>
            </a:r>
            <a:r>
              <a:rPr lang="en-US" altLang="zh-CN"/>
              <a:t>:</a:t>
            </a:r>
            <a:endParaRPr lang="en-US" altLang="zh-CN"/>
          </a:p>
          <a:p>
            <a:pPr lvl="1"/>
            <a:r>
              <a:rPr lang="en-US" altLang="zh-CN"/>
              <a:t>return json($data,201);</a:t>
            </a:r>
            <a:endParaRPr lang="en-US" altLang="zh-CN"/>
          </a:p>
          <a:p>
            <a:pPr lvl="0"/>
            <a:r>
              <a:rPr lang="zh-CN" altLang="en-US"/>
              <a:t>方法二</a:t>
            </a:r>
            <a:r>
              <a:rPr lang="en-US" altLang="zh-CN"/>
              <a:t>:</a:t>
            </a:r>
            <a:endParaRPr lang="en-US" altLang="zh-CN"/>
          </a:p>
          <a:p>
            <a:pPr lvl="1"/>
            <a:r>
              <a:rPr lang="en-US" altLang="zh-CN"/>
              <a:t>json($data)-&gt;code(201);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CURL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2307590" y="474980"/>
            <a:ext cx="8832215" cy="59080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/>
              <a:t>function curl($url, $type='get',$data = null){</a:t>
            </a:r>
            <a:endParaRPr lang="zh-CN" altLang="en-US"/>
          </a:p>
          <a:p>
            <a:r>
              <a:rPr lang="zh-CN" altLang="en-US"/>
              <a:t>    $curl = curl_init();</a:t>
            </a:r>
            <a:endParaRPr lang="zh-CN" altLang="en-US"/>
          </a:p>
          <a:p>
            <a:r>
              <a:rPr lang="zh-CN" altLang="en-US">
                <a:sym typeface="+mn-ea"/>
              </a:rPr>
              <a:t>    curl_setopt($curl, CURLOPT_RETURNTRANSFER, TRUE);</a:t>
            </a:r>
            <a:endParaRPr lang="zh-CN" altLang="en-US"/>
          </a:p>
          <a:p>
            <a:r>
              <a:rPr lang="zh-CN" altLang="en-US"/>
              <a:t>    curl_setopt($curl, CURLOPT_URL, $url);</a:t>
            </a:r>
            <a:endParaRPr lang="zh-CN" altLang="en-US"/>
          </a:p>
          <a:p>
            <a:r>
              <a:rPr lang="zh-CN" altLang="en-US"/>
              <a:t>    curl_setopt($curl, CURLOPT_SSL_VERIFYPEER, false);</a:t>
            </a:r>
            <a:endParaRPr lang="zh-CN" altLang="en-US"/>
          </a:p>
          <a:p>
            <a:r>
              <a:rPr lang="zh-CN" altLang="en-US"/>
              <a:t>    curl_setopt($curl, CURLOPT_SSL_VERIFYHOST, false);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if($type=='post'){</a:t>
            </a:r>
            <a:endParaRPr lang="zh-CN" altLang="en-US"/>
          </a:p>
          <a:p>
            <a:r>
              <a:rPr lang="zh-CN" altLang="en-US"/>
              <a:t>        curl_setopt($curl, CURLOPT_POST, 1);</a:t>
            </a:r>
            <a:endParaRPr lang="zh-CN" altLang="en-US"/>
          </a:p>
          <a:p>
            <a:r>
              <a:rPr lang="zh-CN" altLang="en-US"/>
              <a:t>        curl_setopt($curl, CURLOPT_POSTFIELDS,$data);</a:t>
            </a:r>
            <a:endParaRPr lang="zh-CN" altLang="en-US"/>
          </a:p>
          <a:p>
            <a:r>
              <a:rPr lang="zh-CN" altLang="en-US"/>
              <a:t>    }elseif($type=='delete'){</a:t>
            </a:r>
            <a:endParaRPr lang="zh-CN" altLang="en-US"/>
          </a:p>
          <a:p>
            <a:r>
              <a:rPr lang="zh-CN" altLang="en-US"/>
              <a:t>        curl_setopt ($curl, CURLOPT_CUSTOMREQUEST, "DELETE");</a:t>
            </a:r>
            <a:endParaRPr lang="zh-CN" altLang="en-US"/>
          </a:p>
          <a:p>
            <a:r>
              <a:rPr lang="zh-CN" altLang="en-US"/>
              <a:t>    }elseif($type=='put'){</a:t>
            </a:r>
            <a:endParaRPr lang="zh-CN" altLang="en-US"/>
          </a:p>
          <a:p>
            <a:r>
              <a:rPr lang="zh-CN" altLang="en-US"/>
              <a:t>        curl_setopt ($curl, CURLOPT_CUSTOMREQUEST,"PUT");</a:t>
            </a:r>
            <a:endParaRPr lang="zh-CN" altLang="en-US"/>
          </a:p>
          <a:p>
            <a:r>
              <a:rPr lang="zh-CN" altLang="en-US"/>
              <a:t>        curl_setopt($curl, CURLOPT_POSTFIELDS,$data);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$res = curl_exec($curl);</a:t>
            </a:r>
            <a:endParaRPr lang="zh-CN" altLang="en-US"/>
          </a:p>
          <a:p>
            <a:r>
              <a:rPr lang="zh-CN" altLang="en-US"/>
              <a:t>    curl_close($curl);</a:t>
            </a:r>
            <a:endParaRPr lang="zh-CN" altLang="en-US"/>
          </a:p>
          <a:p>
            <a:r>
              <a:rPr lang="zh-CN" altLang="en-US"/>
              <a:t>    return $res;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ajax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/>
              <a:t> $.ajax({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type:'put',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url:"{:url('/api/goods/update/2')}",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data:$(this).serialize(),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dataType:'json',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success:function(data){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console.log(data);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});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Application Programming Interface，应用程序接口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A000220150318B67P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5355" y="2649220"/>
            <a:ext cx="1828800" cy="3334385"/>
          </a:xfrm>
          <a:prstGeom prst="rect">
            <a:avLst/>
          </a:prstGeom>
        </p:spPr>
      </p:pic>
      <p:sp>
        <p:nvSpPr>
          <p:cNvPr id="6" name="圆角矩形标注 5"/>
          <p:cNvSpPr/>
          <p:nvPr/>
        </p:nvSpPr>
        <p:spPr>
          <a:xfrm>
            <a:off x="3952240" y="2735580"/>
            <a:ext cx="3021965" cy="1224915"/>
          </a:xfrm>
          <a:prstGeom prst="wedgeRoundRectCallout">
            <a:avLst>
              <a:gd name="adj1" fmla="val 61651"/>
              <a:gd name="adj2" fmla="val -956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/>
              <a:t>为什么要使用</a:t>
            </a:r>
            <a:r>
              <a:rPr lang="en-US" altLang="zh-CN" sz="2800"/>
              <a:t>API</a:t>
            </a:r>
            <a:endParaRPr lang="en-US" altLang="zh-CN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Restful API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REST全称是Representational State Transfer，中文意思是表现层状态转化。 它首次出现在2000年Roy Fielding的博士论文中，Roy Fielding是HTTP规范的主要编写者之一。</a:t>
            </a:r>
            <a:endParaRPr lang="zh-CN" altLang="en-US"/>
          </a:p>
          <a:p>
            <a:r>
              <a:rPr lang="en-US" altLang="zh-CN"/>
              <a:t>R</a:t>
            </a:r>
            <a:r>
              <a:rPr lang="zh-CN" altLang="en-US"/>
              <a:t>estful </a:t>
            </a:r>
            <a:r>
              <a:rPr lang="en-US" altLang="zh-CN"/>
              <a:t>API</a:t>
            </a:r>
            <a:r>
              <a:rPr lang="zh-CN" altLang="zh-CN"/>
              <a:t>指遵循</a:t>
            </a:r>
            <a:r>
              <a:rPr lang="en-US" altLang="zh-CN"/>
              <a:t>REST</a:t>
            </a:r>
            <a:r>
              <a:rPr lang="zh-CN" altLang="en-US"/>
              <a:t>设计原则的</a:t>
            </a:r>
            <a:r>
              <a:rPr lang="en-US" altLang="zh-CN"/>
              <a:t>API,</a:t>
            </a:r>
            <a:r>
              <a:rPr lang="zh-CN" altLang="en-US"/>
              <a:t>是目前最流行的 API 设计规范</a:t>
            </a:r>
            <a:endParaRPr lang="zh-CN" altLang="en-US"/>
          </a:p>
          <a:p>
            <a:r>
              <a:rPr lang="zh-CN" altLang="en-US"/>
              <a:t>主要特点如下</a:t>
            </a:r>
            <a:r>
              <a:rPr lang="en-US" altLang="zh-CN"/>
              <a:t>:</a:t>
            </a:r>
            <a:endParaRPr lang="en-US" altLang="zh-CN"/>
          </a:p>
          <a:p>
            <a:pPr lvl="1"/>
            <a:r>
              <a:rPr lang="zh-CN" altLang="en-US" sz="2400" b="1">
                <a:solidFill>
                  <a:srgbClr val="FF0000"/>
                </a:solidFill>
              </a:rPr>
              <a:t>通过</a:t>
            </a:r>
            <a:r>
              <a:rPr lang="en-US" altLang="zh-CN" sz="2400" b="1">
                <a:solidFill>
                  <a:srgbClr val="FF0000"/>
                </a:solidFill>
              </a:rPr>
              <a:t>URI</a:t>
            </a:r>
            <a:r>
              <a:rPr lang="zh-CN" altLang="en-US" sz="2400" b="1">
                <a:solidFill>
                  <a:srgbClr val="FF0000"/>
                </a:solidFill>
              </a:rPr>
              <a:t>来描述资源</a:t>
            </a:r>
            <a:endParaRPr lang="zh-CN" altLang="en-US" sz="2400"/>
          </a:p>
          <a:p>
            <a:pPr lvl="1"/>
            <a:r>
              <a:rPr lang="en-US" altLang="zh-CN"/>
              <a:t>客户端和服务器之间，传递这种资源的某种表现层</a:t>
            </a:r>
            <a:endParaRPr lang="zh-CN" altLang="en-US" sz="2400"/>
          </a:p>
          <a:p>
            <a:pPr lvl="1"/>
            <a:r>
              <a:rPr lang="en-US" altLang="zh-CN"/>
              <a:t>客户端通过</a:t>
            </a:r>
            <a:r>
              <a:rPr lang="zh-CN" altLang="en-US"/>
              <a:t>不同的</a:t>
            </a:r>
            <a:r>
              <a:rPr lang="en-US" altLang="zh-CN"/>
              <a:t>HTTP</a:t>
            </a:r>
            <a:r>
              <a:rPr lang="zh-CN" altLang="en-US"/>
              <a:t>请求方式</a:t>
            </a:r>
            <a:r>
              <a:rPr lang="en-US" altLang="zh-CN"/>
              <a:t>，对服务器端资源进行操作，实现"表现层状态转化"</a:t>
            </a:r>
            <a:endParaRPr lang="en-US" altLang="zh-CN"/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restful 规范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8020" y="1045495"/>
            <a:ext cx="10515600" cy="4351338"/>
          </a:xfrm>
        </p:spPr>
        <p:txBody>
          <a:bodyPr/>
          <a:p>
            <a:pPr marL="514350" indent="-514350">
              <a:buFont typeface="+mj-lt"/>
              <a:buAutoNum type="arabicPeriod"/>
            </a:pPr>
            <a:r>
              <a:rPr lang="zh-CN" altLang="en-US"/>
              <a:t>尽可能使用HTTP</a:t>
            </a:r>
            <a:r>
              <a:rPr lang="en-US" altLang="zh-CN"/>
              <a:t>S</a:t>
            </a:r>
            <a:r>
              <a:rPr lang="zh-CN" altLang="en-US"/>
              <a:t>协议</a:t>
            </a:r>
            <a:endParaRPr lang="zh-CN" altLang="en-US"/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尽</a:t>
            </a:r>
            <a:r>
              <a:rPr lang="zh-CN" altLang="en-US">
                <a:sym typeface="+mn-ea"/>
              </a:rPr>
              <a:t>可能</a:t>
            </a:r>
            <a:r>
              <a:rPr lang="zh-CN" altLang="en-US"/>
              <a:t>将API部署在专用域名之下</a:t>
            </a:r>
            <a:endParaRPr lang="zh-CN" altLang="en-US"/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考虑到系统迭代和兼容性需求，API 中应该引入版本规则</a:t>
            </a:r>
            <a:endParaRPr lang="zh-CN" altLang="en-US"/>
          </a:p>
          <a:p>
            <a:pPr marL="514350" indent="-514350">
              <a:buFont typeface="+mj-lt"/>
              <a:buAutoNum type="arabicPeriod"/>
            </a:pPr>
            <a:r>
              <a:rPr lang="zh-CN" altLang="en-US">
                <a:solidFill>
                  <a:srgbClr val="FF0000"/>
                </a:solidFill>
              </a:rPr>
              <a:t>路径上对资源的描述均使用名词</a:t>
            </a:r>
            <a:r>
              <a:rPr lang="en-US" altLang="zh-CN">
                <a:solidFill>
                  <a:srgbClr val="FF0000"/>
                </a:solidFill>
              </a:rPr>
              <a:t>,</a:t>
            </a:r>
            <a:r>
              <a:rPr lang="zh-CN" altLang="en-US">
                <a:solidFill>
                  <a:srgbClr val="FF0000"/>
                </a:solidFill>
              </a:rPr>
              <a:t>不能使用动词</a:t>
            </a:r>
            <a:endParaRPr lang="zh-CN" altLang="en-US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>
                <a:solidFill>
                  <a:srgbClr val="FF0000"/>
                </a:solidFill>
              </a:rPr>
              <a:t>通过不同的请求方式来表示增删改查操作</a:t>
            </a:r>
            <a:endParaRPr lang="zh-CN" altLang="en-US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>
                <a:solidFill>
                  <a:srgbClr val="FF0000"/>
                </a:solidFill>
              </a:rPr>
              <a:t>如果记录数量很多，API应该提供参数，过滤返回结果</a:t>
            </a:r>
            <a:endParaRPr lang="zh-CN" altLang="en-US">
              <a:solidFill>
                <a:srgbClr val="FF0000"/>
              </a:solidFill>
            </a:endParaRPr>
          </a:p>
          <a:p>
            <a:pPr lvl="1"/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5715" y="4133850"/>
            <a:ext cx="7773670" cy="23717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HTTP</a:t>
            </a:r>
            <a:r>
              <a:rPr lang="zh-CN" altLang="en-US"/>
              <a:t>请求方式</a:t>
            </a:r>
            <a:endParaRPr lang="zh-CN" altLang="en-US"/>
          </a:p>
        </p:txBody>
      </p:sp>
      <p:pic>
        <p:nvPicPr>
          <p:cNvPr id="5" name="图片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80415" y="1417320"/>
            <a:ext cx="9140190" cy="4344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6655" y="1392555"/>
            <a:ext cx="9225915" cy="5080635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205" y="322865"/>
            <a:ext cx="10515600" cy="4351338"/>
          </a:xfrm>
        </p:spPr>
        <p:txBody>
          <a:bodyPr/>
          <a:p>
            <a:pPr marL="514350" indent="-514350">
              <a:buFont typeface="+mj-lt"/>
              <a:buAutoNum type="arabicPeriod" startAt="7"/>
            </a:pPr>
            <a:r>
              <a:rPr lang="zh-CN" altLang="en-US"/>
              <a:t>根据不同的操作返回的</a:t>
            </a:r>
            <a:r>
              <a:rPr lang="en-US" altLang="zh-CN"/>
              <a:t>HTTP</a:t>
            </a:r>
            <a:r>
              <a:rPr lang="zh-CN" altLang="en-US"/>
              <a:t>标准状态码</a:t>
            </a:r>
            <a:r>
              <a:rPr lang="en-US" altLang="zh-CN"/>
              <a:t>,</a:t>
            </a:r>
            <a:r>
              <a:rPr lang="zh-CN" altLang="en-US"/>
              <a:t>如果状态码是4xx，就应该向用户返回出错信息。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09245"/>
            <a:ext cx="10515600" cy="6239510"/>
          </a:xfrm>
        </p:spPr>
        <p:txBody>
          <a:bodyPr>
            <a:normAutofit lnSpcReduction="20000"/>
          </a:bodyPr>
          <a:p>
            <a:pPr marL="0" indent="0">
              <a:buFont typeface="+mj-lt"/>
              <a:buNone/>
            </a:pPr>
            <a:endParaRPr lang="zh-CN" altLang="en-US" sz="2400"/>
          </a:p>
          <a:p>
            <a:pPr marL="514350" indent="-514350">
              <a:buFont typeface="+mj-lt"/>
              <a:buAutoNum type="arabicPeriod" startAt="8"/>
            </a:pPr>
            <a:r>
              <a:rPr lang="zh-CN" altLang="en-US" sz="2400"/>
              <a:t>针对不同操作返回不同的数据</a:t>
            </a:r>
            <a:endParaRPr lang="zh-CN" altLang="en-US" sz="2400"/>
          </a:p>
          <a:p>
            <a:pPr marL="514350" indent="-514350">
              <a:buFont typeface="+mj-lt"/>
              <a:buAutoNum type="arabicPeriod" startAt="8"/>
            </a:pPr>
            <a:endParaRPr lang="zh-CN" altLang="en-US" sz="2400"/>
          </a:p>
          <a:p>
            <a:pPr marL="514350" indent="-514350">
              <a:buFont typeface="+mj-lt"/>
              <a:buAutoNum type="arabicPeriod" startAt="8"/>
            </a:pPr>
            <a:endParaRPr lang="zh-CN" altLang="en-US" sz="2400"/>
          </a:p>
          <a:p>
            <a:pPr marL="514350" indent="-514350">
              <a:buFont typeface="+mj-lt"/>
              <a:buAutoNum type="arabicPeriod" startAt="8"/>
            </a:pPr>
            <a:endParaRPr lang="zh-CN" altLang="en-US" sz="2400"/>
          </a:p>
          <a:p>
            <a:pPr marL="514350" indent="-514350">
              <a:buFont typeface="+mj-lt"/>
              <a:buAutoNum type="arabicPeriod" startAt="8"/>
            </a:pPr>
            <a:endParaRPr lang="zh-CN" altLang="en-US" sz="2400"/>
          </a:p>
          <a:p>
            <a:pPr marL="514350" indent="-514350">
              <a:buFont typeface="+mj-lt"/>
              <a:buAutoNum type="arabicPeriod" startAt="8"/>
            </a:pPr>
            <a:endParaRPr lang="zh-CN" altLang="en-US" sz="2400"/>
          </a:p>
          <a:p>
            <a:pPr marL="514350" indent="-514350">
              <a:buFont typeface="+mj-lt"/>
              <a:buAutoNum type="arabicPeriod" startAt="8"/>
            </a:pPr>
            <a:endParaRPr lang="zh-CN" altLang="en-US" sz="2400"/>
          </a:p>
          <a:p>
            <a:pPr marL="514350" indent="-514350">
              <a:buFont typeface="+mj-lt"/>
              <a:buAutoNum type="arabicPeriod" startAt="8"/>
            </a:pPr>
            <a:endParaRPr lang="zh-CN" altLang="en-US" sz="2400"/>
          </a:p>
          <a:p>
            <a:pPr marL="514350" indent="-514350">
              <a:lnSpc>
                <a:spcPct val="120000"/>
              </a:lnSpc>
              <a:buFont typeface="+mj-lt"/>
              <a:buAutoNum type="arabicPeriod" startAt="8"/>
            </a:pPr>
            <a:endParaRPr lang="zh-CN" altLang="en-US" sz="2400"/>
          </a:p>
          <a:p>
            <a:pPr marL="514350" indent="-514350">
              <a:lnSpc>
                <a:spcPct val="120000"/>
              </a:lnSpc>
              <a:buFont typeface="+mj-lt"/>
              <a:buAutoNum type="arabicPeriod" startAt="8"/>
            </a:pPr>
            <a:r>
              <a:rPr lang="zh-CN" altLang="en-US" sz="2400"/>
              <a:t>返回结果中提供链接，连向其他API方法，使得用户不查文档，也知道下一步应该做什么。</a:t>
            </a:r>
            <a:endParaRPr lang="zh-CN" altLang="en-US" sz="2400"/>
          </a:p>
          <a:p>
            <a:pPr marL="457200" lvl="1" indent="0">
              <a:buFont typeface="+mj-lt"/>
              <a:buNone/>
            </a:pPr>
            <a:r>
              <a:rPr lang="zh-CN" altLang="en-US" sz="1800"/>
              <a:t>{</a:t>
            </a:r>
            <a:endParaRPr lang="zh-CN" altLang="en-US" sz="1800"/>
          </a:p>
          <a:p>
            <a:pPr marL="457200" lvl="1" indent="0">
              <a:buFont typeface="+mj-lt"/>
              <a:buNone/>
            </a:pPr>
            <a:r>
              <a:rPr lang="zh-CN" altLang="en-US" sz="1800"/>
              <a:t>　　id:1</a:t>
            </a:r>
            <a:endParaRPr lang="zh-CN" altLang="en-US" sz="1800"/>
          </a:p>
          <a:p>
            <a:pPr marL="457200" lvl="1" indent="0">
              <a:buFont typeface="+mj-lt"/>
              <a:buNone/>
            </a:pPr>
            <a:r>
              <a:rPr lang="zh-CN" altLang="en-US" sz="1800"/>
              <a:t>       </a:t>
            </a:r>
            <a:r>
              <a:rPr lang="en-US" altLang="zh-CN" sz="1800"/>
              <a:t>goodsname:'iphone 11'</a:t>
            </a:r>
            <a:endParaRPr lang="zh-CN" altLang="en-US" sz="1800"/>
          </a:p>
          <a:p>
            <a:pPr marL="457200" lvl="1" indent="0">
              <a:buFont typeface="+mj-lt"/>
              <a:buNone/>
            </a:pPr>
            <a:r>
              <a:rPr lang="zh-CN" altLang="en-US" sz="1800"/>
              <a:t>　　</a:t>
            </a:r>
            <a:r>
              <a:rPr lang="en-US" altLang="zh-CN" sz="1800"/>
              <a:t>goods_detail_url</a:t>
            </a:r>
            <a:r>
              <a:rPr lang="zh-CN" altLang="en-US" sz="1800"/>
              <a:t>:</a:t>
            </a:r>
            <a:r>
              <a:rPr lang="en-US" altLang="zh-CN" sz="1800"/>
              <a:t>https://api</a:t>
            </a:r>
            <a:r>
              <a:rPr lang="zh-CN" altLang="en-US" sz="1800"/>
              <a:t>.</a:t>
            </a:r>
            <a:r>
              <a:rPr lang="en-US" altLang="zh-CN" sz="1800"/>
              <a:t>test.</a:t>
            </a:r>
            <a:r>
              <a:rPr lang="zh-CN" altLang="en-US" sz="1800"/>
              <a:t>com/v1/</a:t>
            </a:r>
            <a:r>
              <a:rPr lang="en-US" altLang="zh-CN" sz="1800"/>
              <a:t>goods</a:t>
            </a:r>
            <a:r>
              <a:rPr lang="zh-CN" altLang="en-US" sz="1800"/>
              <a:t>/1 </a:t>
            </a:r>
            <a:endParaRPr lang="zh-CN" altLang="en-US" sz="1800"/>
          </a:p>
          <a:p>
            <a:pPr marL="457200" lvl="1" indent="0">
              <a:buFont typeface="+mj-lt"/>
              <a:buNone/>
            </a:pPr>
            <a:r>
              <a:rPr lang="zh-CN" altLang="en-US" sz="1800"/>
              <a:t>}</a:t>
            </a:r>
            <a:endParaRPr lang="zh-CN" altLang="en-US" sz="1800"/>
          </a:p>
        </p:txBody>
      </p:sp>
      <p:graphicFrame>
        <p:nvGraphicFramePr>
          <p:cNvPr id="4" name="表格 3"/>
          <p:cNvGraphicFramePr/>
          <p:nvPr/>
        </p:nvGraphicFramePr>
        <p:xfrm>
          <a:off x="1591945" y="1468120"/>
          <a:ext cx="8653145" cy="24110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4540"/>
                <a:gridCol w="2192655"/>
                <a:gridCol w="4425950"/>
              </a:tblGrid>
              <a:tr h="2984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操作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获取所有订单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返回资源对象的列表（数组）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4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GET /order/1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获取一个订单的详细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返回单个资源对象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POST /order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返回新生成的的订单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返回新生成的资源对象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PUT / order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修改全部部订单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返回完整的资源对象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PATCH /order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修改局部订单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返回被修改的资源属性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DELETE /order/1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删除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返回一个空文档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07980"/>
            <a:ext cx="10515600" cy="4351338"/>
          </a:xfrm>
        </p:spPr>
        <p:txBody>
          <a:bodyPr/>
          <a:p>
            <a:pPr marL="514350" indent="-514350">
              <a:buFont typeface="+mj-lt"/>
              <a:buAutoNum type="arabicPeriod" startAt="10"/>
            </a:pPr>
            <a:r>
              <a:rPr lang="zh-CN" altLang="en-US">
                <a:sym typeface="+mn-ea"/>
              </a:rPr>
              <a:t>返回结果尽量采用</a:t>
            </a:r>
            <a:r>
              <a:rPr lang="en-US" altLang="zh-CN">
                <a:sym typeface="+mn-ea"/>
              </a:rPr>
              <a:t>JSON</a:t>
            </a:r>
            <a:r>
              <a:rPr lang="zh-CN" altLang="en-US">
                <a:sym typeface="+mn-ea"/>
              </a:rPr>
              <a:t>格式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/>
              <a:t>code       业务错误码</a:t>
            </a:r>
            <a:endParaRPr lang="zh-CN" altLang="en-US"/>
          </a:p>
          <a:p>
            <a:pPr lvl="1"/>
            <a:r>
              <a:rPr lang="zh-CN" altLang="en-US"/>
              <a:t>m</a:t>
            </a:r>
            <a:r>
              <a:rPr lang="en-US" altLang="zh-CN"/>
              <a:t>essage</a:t>
            </a:r>
            <a:r>
              <a:rPr lang="zh-CN" altLang="en-US"/>
              <a:t> 错误码对应的提示信息，给开发和测试看的</a:t>
            </a:r>
            <a:endParaRPr lang="zh-CN" altLang="en-US"/>
          </a:p>
          <a:p>
            <a:pPr lvl="1"/>
            <a:r>
              <a:rPr lang="zh-CN" altLang="en-US"/>
              <a:t>data        接口返回的数据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小结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Restful API是一个推荐的API设计与开发的最佳实践和大多数现有 API 所遵守的约定。</a:t>
            </a:r>
            <a:r>
              <a:rPr lang="zh-CN" altLang="en-US"/>
              <a:t>但</a:t>
            </a:r>
            <a:r>
              <a:rPr lang="en-US" altLang="zh-CN"/>
              <a:t>它本身并不是一个强制标准。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云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云和</Template>
  <TotalTime>0</TotalTime>
  <Words>2297</Words>
  <Application>WPS 演示</Application>
  <PresentationFormat>自定义</PresentationFormat>
  <Paragraphs>166</Paragraphs>
  <Slides>16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Heiti SC Light</vt:lpstr>
      <vt:lpstr>Wingdings</vt:lpstr>
      <vt:lpstr>Arial</vt:lpstr>
      <vt:lpstr>Calibri</vt:lpstr>
      <vt:lpstr>Impact</vt:lpstr>
      <vt:lpstr>Arial Unicode MS</vt:lpstr>
      <vt:lpstr>云和</vt:lpstr>
      <vt:lpstr>PowerPoint 演示文稿</vt:lpstr>
      <vt:lpstr>API</vt:lpstr>
      <vt:lpstr>Restful API</vt:lpstr>
      <vt:lpstr>restful 规范</vt:lpstr>
      <vt:lpstr>HTTP请求方式</vt:lpstr>
      <vt:lpstr>PowerPoint 演示文稿</vt:lpstr>
      <vt:lpstr>PowerPoint 演示文稿</vt:lpstr>
      <vt:lpstr>PowerPoint 演示文稿</vt:lpstr>
      <vt:lpstr>小结:</vt:lpstr>
      <vt:lpstr>PowerPoint 演示文稿</vt:lpstr>
      <vt:lpstr>demo:</vt:lpstr>
      <vt:lpstr>TP5资源路由</vt:lpstr>
      <vt:lpstr>TP5响应状态码</vt:lpstr>
      <vt:lpstr>CURL</vt:lpstr>
      <vt:lpstr>ajax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1377</cp:revision>
  <dcterms:created xsi:type="dcterms:W3CDTF">2016-09-06T02:25:00Z</dcterms:created>
  <dcterms:modified xsi:type="dcterms:W3CDTF">2019-12-10T03:34:02Z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2052-10.8.0.6423</vt:lpwstr>
  </property>
</Properties>
</file>