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7" r:id="rId3"/>
    <p:sldId id="288" r:id="rId5"/>
    <p:sldId id="289" r:id="rId6"/>
    <p:sldId id="290" r:id="rId7"/>
    <p:sldId id="291" r:id="rId8"/>
    <p:sldId id="294" r:id="rId9"/>
    <p:sldId id="295" r:id="rId10"/>
    <p:sldId id="293" r:id="rId11"/>
    <p:sldId id="296" r:id="rId12"/>
    <p:sldId id="297" r:id="rId13"/>
    <p:sldId id="298" r:id="rId14"/>
    <p:sldId id="299" r:id="rId15"/>
    <p:sldId id="301" r:id="rId16"/>
    <p:sldId id="302" r:id="rId17"/>
    <p:sldId id="303" r:id="rId18"/>
    <p:sldId id="304" r:id="rId19"/>
    <p:sldId id="26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314"/>
    <p:restoredTop sz="77673" autoAdjust="0"/>
  </p:normalViewPr>
  <p:slideViewPr>
    <p:cSldViewPr snapToGrid="0" snapToObjects="1">
      <p:cViewPr varScale="1">
        <p:scale>
          <a:sx n="114" d="100"/>
          <a:sy n="114" d="100"/>
        </p:scale>
        <p:origin x="-228" y="-96"/>
      </p:cViewPr>
      <p:guideLst>
        <p:guide orient="horz" pos="222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B10078-4C44-A34D-9F49-9BCBB644B111}"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80D4A-32AD-C948-AF3C-4A7B204CB71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E8AEC5-2607-47EA-9DBC-CA4CCE46568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23021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23021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TextBox 4"/>
          <p:cNvSpPr txBox="1"/>
          <p:nvPr userDrawn="1"/>
        </p:nvSpPr>
        <p:spPr>
          <a:xfrm>
            <a:off x="2717048" y="2327504"/>
            <a:ext cx="3262432" cy="1323439"/>
          </a:xfrm>
          <a:prstGeom prst="rect">
            <a:avLst/>
          </a:prstGeom>
          <a:noFill/>
        </p:spPr>
        <p:txBody>
          <a:bodyPr wrap="none">
            <a:spAutoFit/>
          </a:bodyPr>
          <a:lstStyle/>
          <a:p>
            <a:pPr>
              <a:defRPr/>
            </a:pPr>
            <a:r>
              <a:rPr lang="zh-CN" altLang="en-US" sz="8000" b="1" dirty="0" smtClean="0">
                <a:solidFill>
                  <a:schemeClr val="tx1">
                    <a:lumMod val="65000"/>
                    <a:lumOff val="35000"/>
                  </a:schemeClr>
                </a:solidFill>
                <a:latin typeface="微软雅黑" panose="020B0503020204020204" pitchFamily="34" charset="-122"/>
                <a:ea typeface="微软雅黑" panose="020B0503020204020204" pitchFamily="34" charset="-122"/>
              </a:rPr>
              <a:t>本节完</a:t>
            </a:r>
            <a:endParaRPr lang="zh-CN" altLang="en-US" sz="8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4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5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6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7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lvl1pPr>
              <a:buClr>
                <a:srgbClr val="0070C0"/>
              </a:buClr>
              <a:buFont typeface="Wingdings" panose="05000000000000000000" pitchFamily="2" charset="2"/>
              <a:buChar char=""/>
              <a:defRPr>
                <a:latin typeface="微软雅黑" panose="020B0503020204020204" pitchFamily="34" charset="-122"/>
                <a:ea typeface="微软雅黑" panose="020B0503020204020204" pitchFamily="34" charset="-122"/>
              </a:defRPr>
            </a:lvl1pPr>
            <a:lvl2pPr>
              <a:buClr>
                <a:srgbClr val="0070C0"/>
              </a:buClr>
              <a:buFont typeface="Wingdings" panose="05000000000000000000" pitchFamily="2" charset="2"/>
              <a:buChar char="ü"/>
              <a:defRPr>
                <a:latin typeface="微软雅黑" panose="020B0503020204020204" pitchFamily="34" charset="-122"/>
                <a:ea typeface="微软雅黑" panose="020B0503020204020204" pitchFamily="34" charset="-122"/>
              </a:defRPr>
            </a:lvl2pPr>
            <a:lvl3pPr>
              <a:buClr>
                <a:srgbClr val="00B0F0"/>
              </a:buClr>
              <a:defRPr>
                <a:latin typeface="微软雅黑" panose="020B0503020204020204" pitchFamily="34" charset="-122"/>
                <a:ea typeface="微软雅黑" panose="020B0503020204020204" pitchFamily="34" charset="-122"/>
              </a:defRPr>
            </a:lvl3pPr>
            <a:lvl4pPr>
              <a:buClr>
                <a:srgbClr val="00B0F0"/>
              </a:buClr>
              <a:defRPr>
                <a:latin typeface="微软雅黑" panose="020B0503020204020204" pitchFamily="34" charset="-122"/>
                <a:ea typeface="微软雅黑" panose="020B0503020204020204" pitchFamily="34" charset="-122"/>
              </a:defRPr>
            </a:lvl4pPr>
            <a:lvl5pPr>
              <a:buClr>
                <a:srgbClr val="00B0F0"/>
              </a:buClr>
              <a:defRPr>
                <a:latin typeface="微软雅黑" panose="020B0503020204020204" pitchFamily="34" charset="-122"/>
                <a:ea typeface="微软雅黑" panose="020B0503020204020204" pitchFamily="34" charset="-122"/>
              </a:defRPr>
            </a:lvl5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框 3"/>
          <p:cNvSpPr txBox="1"/>
          <p:nvPr userDrawn="1"/>
        </p:nvSpPr>
        <p:spPr>
          <a:xfrm>
            <a:off x="11475720" y="6512560"/>
            <a:ext cx="657860" cy="368300"/>
          </a:xfrm>
          <a:prstGeom prst="rect">
            <a:avLst/>
          </a:prstGeom>
          <a:noFill/>
        </p:spPr>
        <p:txBody>
          <a:bodyPr wrap="square" rtlCol="0">
            <a:spAutoFit/>
            <a:scene3d>
              <a:camera prst="orthographicFront"/>
              <a:lightRig rig="threePt" dir="t"/>
            </a:scene3d>
          </a:bodyPr>
          <a:lstStyle/>
          <a:p>
            <a:fld id="{9A0DB2DC-4C9A-4742-B13C-FB6460FD3503}" type="slidenum">
              <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8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9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0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1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540507"/>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3420232"/>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51083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51083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653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42633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25024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42633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25024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80315"/>
            <a:ext cx="10515600" cy="1325563"/>
          </a:xfrm>
        </p:spPr>
        <p:txBody>
          <a:bodyPr/>
          <a:lstStyle/>
          <a:p>
            <a:r>
              <a:rPr kumimoji="1" lang="zh-CN" altLang="en-US" smtClean="0"/>
              <a:t>单击此处编辑母版标题样式</a:t>
            </a:r>
            <a:endParaRPr kumimoji="1"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79255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hasCustomPrompt="1"/>
          </p:nvPr>
        </p:nvSpPr>
        <p:spPr>
          <a:xfrm>
            <a:off x="5183188" y="74758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smtClean="0"/>
              <a:t>将图片拖动到占位符，或单击添加图标</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image" Target="../media/image2.jpeg"/><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534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46586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pic>
        <p:nvPicPr>
          <p:cNvPr id="7" name="图片 6"/>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9171065" y="5982120"/>
            <a:ext cx="2071558" cy="756063"/>
          </a:xfrm>
          <a:prstGeom prst="rect">
            <a:avLst/>
          </a:prstGeom>
        </p:spPr>
      </p:pic>
      <p:sp>
        <p:nvSpPr>
          <p:cNvPr id="11" name="矩形 10"/>
          <p:cNvSpPr/>
          <p:nvPr userDrawn="1"/>
        </p:nvSpPr>
        <p:spPr>
          <a:xfrm>
            <a:off x="59961" y="6468360"/>
            <a:ext cx="89964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endParaRPr>
          </a:p>
        </p:txBody>
      </p:sp>
      <p:sp>
        <p:nvSpPr>
          <p:cNvPr id="13" name="矩形 12"/>
          <p:cNvSpPr/>
          <p:nvPr userDrawn="1"/>
        </p:nvSpPr>
        <p:spPr>
          <a:xfrm>
            <a:off x="11413760" y="6468360"/>
            <a:ext cx="7200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b="1" kern="1200">
          <a:solidFill>
            <a:schemeClr val="accent5">
              <a:lumMod val="75000"/>
            </a:schemeClr>
          </a:solidFill>
          <a:latin typeface="Heiti SC Light" charset="-122"/>
          <a:ea typeface="Heiti SC Light" charset="-122"/>
          <a:cs typeface="Heiti SC Light" charset="-122"/>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Heiti SC Light" charset="-122"/>
          <a:ea typeface="Heiti SC Light" charset="-122"/>
          <a:cs typeface="Heiti SC Light" charset="-122"/>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Heiti SC Light" charset="-122"/>
          <a:ea typeface="Heiti SC Light" charset="-122"/>
          <a:cs typeface="Heiti SC Light" charset="-122"/>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Heiti SC Light" charset="-122"/>
          <a:ea typeface="Heiti SC Light" charset="-122"/>
          <a:cs typeface="Heiti SC Light" charset="-122"/>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Heiti SC Light" charset="-122"/>
          <a:ea typeface="Heiti SC Light" charset="-122"/>
          <a:cs typeface="Heiti SC Light" charset="-122"/>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Heiti SC Light" charset="-122"/>
          <a:ea typeface="Heiti SC Light" charset="-122"/>
          <a:cs typeface="Heiti SC Light" charset="-122"/>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57307" y="3077745"/>
            <a:ext cx="5724644" cy="1200329"/>
          </a:xfrm>
          <a:prstGeom prst="rect">
            <a:avLst/>
          </a:prstGeom>
          <a:noFill/>
        </p:spPr>
        <p:txBody>
          <a:bodyPr wrap="none">
            <a:spAutoFit/>
          </a:bodyPr>
          <a:lstStyle/>
          <a:p>
            <a:pPr>
              <a:defRPr/>
            </a:pPr>
            <a:r>
              <a:rPr lang="zh-CN" altLang="en-US" sz="7200" b="1" smtClean="0">
                <a:solidFill>
                  <a:schemeClr val="tx1">
                    <a:lumMod val="65000"/>
                    <a:lumOff val="35000"/>
                  </a:schemeClr>
                </a:solidFill>
                <a:latin typeface="微软雅黑" panose="020B0503020204020204" pitchFamily="34" charset="-122"/>
                <a:ea typeface="微软雅黑" panose="020B0503020204020204" pitchFamily="34" charset="-122"/>
              </a:rPr>
              <a:t>弹性盒子布局</a:t>
            </a:r>
            <a:endParaRPr lang="zh-CN" sz="72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7603914" y="1133687"/>
            <a:ext cx="3975100" cy="1944058"/>
            <a:chOff x="5908792" y="644194"/>
            <a:chExt cx="2306655" cy="1458043"/>
          </a:xfrm>
        </p:grpSpPr>
        <p:sp>
          <p:nvSpPr>
            <p:cNvPr id="6" name="TextBox 42"/>
            <p:cNvSpPr txBox="1">
              <a:spLocks noChangeArrowheads="1"/>
            </p:cNvSpPr>
            <p:nvPr/>
          </p:nvSpPr>
          <p:spPr bwMode="auto">
            <a:xfrm>
              <a:off x="5908792" y="644194"/>
              <a:ext cx="2306655" cy="1458043"/>
            </a:xfrm>
            <a:prstGeom prst="rect">
              <a:avLst/>
            </a:prstGeom>
            <a:solidFill>
              <a:srgbClr val="00B0F0"/>
            </a:solidFill>
            <a:ln>
              <a:noFill/>
            </a:ln>
          </p:spPr>
          <p:txBody>
            <a:bodyPr wrap="square" lIns="137160" tIns="68580" rIns="137160" bIns="68580">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hangingPunct="1"/>
              <a:r>
                <a:rPr lang="en-US" altLang="zh-CN" sz="11735" dirty="0">
                  <a:solidFill>
                    <a:schemeClr val="bg1"/>
                  </a:solidFill>
                  <a:latin typeface="Impact" panose="020B0806030902050204" pitchFamily="34" charset="0"/>
                </a:rPr>
                <a:t> PHP</a:t>
              </a:r>
              <a:endParaRPr lang="zh-CN" altLang="en-US" sz="11735" dirty="0">
                <a:solidFill>
                  <a:schemeClr val="bg1"/>
                </a:solidFill>
                <a:latin typeface="Impact" panose="020B0806030902050204" pitchFamily="34" charset="0"/>
              </a:endParaRPr>
            </a:p>
          </p:txBody>
        </p:sp>
        <p:sp>
          <p:nvSpPr>
            <p:cNvPr id="9" name="TextBox 8"/>
            <p:cNvSpPr txBox="1"/>
            <p:nvPr/>
          </p:nvSpPr>
          <p:spPr>
            <a:xfrm>
              <a:off x="7585061" y="857238"/>
              <a:ext cx="535786" cy="1005840"/>
            </a:xfrm>
            <a:prstGeom prst="rect">
              <a:avLst/>
            </a:prstGeom>
            <a:noFill/>
          </p:spPr>
          <p:txBody>
            <a:bodyPr vert="eaVert"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编程</a:t>
              </a:r>
              <a:endParaRPr lang="zh-CN" altLang="en-US" sz="48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项目属性</a:t>
            </a:r>
            <a:endParaRPr lang="zh-CN" altLang="en-US"/>
          </a:p>
        </p:txBody>
      </p:sp>
      <p:sp>
        <p:nvSpPr>
          <p:cNvPr id="3" name="内容占位符 2"/>
          <p:cNvSpPr>
            <a:spLocks noGrp="1"/>
          </p:cNvSpPr>
          <p:nvPr>
            <p:ph idx="1"/>
          </p:nvPr>
        </p:nvSpPr>
        <p:spPr/>
        <p:txBody>
          <a:bodyPr/>
          <a:lstStyle/>
          <a:p>
            <a:r>
              <a:rPr lang="en-US" altLang="zh-CN" smtClean="0"/>
              <a:t>order</a:t>
            </a:r>
            <a:endParaRPr lang="en-US" altLang="zh-CN" smtClean="0"/>
          </a:p>
          <a:p>
            <a:r>
              <a:rPr lang="en-US" altLang="zh-CN" smtClean="0"/>
              <a:t>flex-grow</a:t>
            </a:r>
            <a:endParaRPr lang="en-US" altLang="zh-CN" smtClean="0"/>
          </a:p>
          <a:p>
            <a:r>
              <a:rPr lang="en-US" altLang="zh-CN" smtClean="0"/>
              <a:t>flex-shrink</a:t>
            </a:r>
            <a:endParaRPr lang="en-US" altLang="zh-CN" smtClean="0"/>
          </a:p>
          <a:p>
            <a:r>
              <a:rPr lang="en-US" altLang="zh-CN" smtClean="0"/>
              <a:t>flex-basis</a:t>
            </a:r>
            <a:endParaRPr lang="en-US" altLang="zh-CN" smtClean="0"/>
          </a:p>
          <a:p>
            <a:r>
              <a:rPr lang="en-US" altLang="zh-CN" smtClean="0"/>
              <a:t>flex</a:t>
            </a:r>
            <a:endParaRPr lang="en-US" altLang="zh-CN" smtClean="0"/>
          </a:p>
          <a:p>
            <a:r>
              <a:rPr lang="en-US" altLang="zh-CN" smtClean="0"/>
              <a:t>align-self</a:t>
            </a:r>
            <a:endParaRPr lang="en-US" altLang="zh-CN" smtClean="0"/>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order</a:t>
            </a:r>
            <a:r>
              <a:rPr lang="zh-CN" altLang="en-US" smtClean="0"/>
              <a:t>属性</a:t>
            </a:r>
            <a:endParaRPr lang="zh-CN" altLang="en-US"/>
          </a:p>
        </p:txBody>
      </p:sp>
      <p:sp>
        <p:nvSpPr>
          <p:cNvPr id="3" name="内容占位符 2"/>
          <p:cNvSpPr>
            <a:spLocks noGrp="1"/>
          </p:cNvSpPr>
          <p:nvPr>
            <p:ph idx="1"/>
          </p:nvPr>
        </p:nvSpPr>
        <p:spPr/>
        <p:txBody>
          <a:bodyPr/>
          <a:lstStyle/>
          <a:p>
            <a:r>
              <a:rPr lang="en-US" altLang="zh-CN" smtClean="0"/>
              <a:t>order</a:t>
            </a:r>
            <a:r>
              <a:rPr lang="zh-CN" altLang="en-US" smtClean="0"/>
              <a:t>属性定义项目的排列顺序。数值越小，排列越靠前，默认为</a:t>
            </a:r>
            <a:r>
              <a:rPr lang="en-US" altLang="zh-CN" smtClean="0"/>
              <a:t>0</a:t>
            </a:r>
            <a:endParaRPr lang="zh-CN" altLang="en-US"/>
          </a:p>
        </p:txBody>
      </p:sp>
      <p:pic>
        <p:nvPicPr>
          <p:cNvPr id="37890" name="Picture 2"/>
          <p:cNvPicPr>
            <a:picLocks noChangeAspect="1" noChangeArrowheads="1"/>
          </p:cNvPicPr>
          <p:nvPr/>
        </p:nvPicPr>
        <p:blipFill>
          <a:blip r:embed="rId1"/>
          <a:srcRect/>
          <a:stretch>
            <a:fillRect/>
          </a:stretch>
        </p:blipFill>
        <p:spPr bwMode="auto">
          <a:xfrm>
            <a:off x="1047400" y="2461451"/>
            <a:ext cx="5244343" cy="335575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3"/>
          <p:cNvPicPr>
            <a:picLocks noChangeAspect="1" noChangeArrowheads="1"/>
          </p:cNvPicPr>
          <p:nvPr/>
        </p:nvPicPr>
        <p:blipFill>
          <a:blip r:embed="rId1"/>
          <a:srcRect/>
          <a:stretch>
            <a:fillRect/>
          </a:stretch>
        </p:blipFill>
        <p:spPr bwMode="auto">
          <a:xfrm>
            <a:off x="1305362" y="4625316"/>
            <a:ext cx="6412510" cy="1750627"/>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smtClean="0"/>
              <a:t>flex-grow</a:t>
            </a:r>
            <a:r>
              <a:rPr lang="zh-CN" altLang="en-US" smtClean="0"/>
              <a:t>属性</a:t>
            </a:r>
            <a:endParaRPr lang="zh-CN" altLang="en-US"/>
          </a:p>
        </p:txBody>
      </p:sp>
      <p:sp>
        <p:nvSpPr>
          <p:cNvPr id="3" name="内容占位符 2"/>
          <p:cNvSpPr>
            <a:spLocks noGrp="1"/>
          </p:cNvSpPr>
          <p:nvPr>
            <p:ph idx="1"/>
          </p:nvPr>
        </p:nvSpPr>
        <p:spPr>
          <a:xfrm>
            <a:off x="838200" y="1140903"/>
            <a:ext cx="10515600" cy="4351338"/>
          </a:xfrm>
        </p:spPr>
        <p:txBody>
          <a:bodyPr/>
          <a:lstStyle/>
          <a:p>
            <a:r>
              <a:rPr lang="en-US" altLang="zh-CN" smtClean="0"/>
              <a:t>flex-grow</a:t>
            </a:r>
            <a:r>
              <a:rPr lang="zh-CN" altLang="en-US" smtClean="0"/>
              <a:t>属性定义项目的放大比例，默认为</a:t>
            </a:r>
            <a:r>
              <a:rPr lang="en-US" altLang="zh-CN" smtClean="0"/>
              <a:t>0</a:t>
            </a:r>
            <a:r>
              <a:rPr lang="zh-CN" altLang="en-US" smtClean="0"/>
              <a:t>，即如果存在剩余空间，也不放大。</a:t>
            </a:r>
            <a:endParaRPr lang="en-US" altLang="zh-CN" smtClean="0"/>
          </a:p>
          <a:p>
            <a:pPr lvl="1">
              <a:buNone/>
            </a:pPr>
            <a:r>
              <a:rPr lang="en-US" altLang="zh-CN" smtClean="0"/>
              <a:t>.item { </a:t>
            </a:r>
            <a:endParaRPr lang="en-US" altLang="zh-CN" smtClean="0"/>
          </a:p>
          <a:p>
            <a:pPr lvl="1">
              <a:buNone/>
            </a:pPr>
            <a:r>
              <a:rPr lang="en-US" altLang="zh-CN" smtClean="0"/>
              <a:t>	flex-grow: &lt;number&gt;; /* default 0 */ </a:t>
            </a:r>
            <a:endParaRPr lang="en-US" altLang="zh-CN" smtClean="0"/>
          </a:p>
          <a:p>
            <a:pPr lvl="1">
              <a:buNone/>
            </a:pPr>
            <a:r>
              <a:rPr lang="en-US" altLang="zh-CN" smtClean="0"/>
              <a:t>}</a:t>
            </a:r>
            <a:endParaRPr lang="en-US" altLang="zh-CN" smtClean="0"/>
          </a:p>
          <a:p>
            <a:pPr lvl="1"/>
            <a:r>
              <a:rPr lang="zh-CN" altLang="en-US" smtClean="0"/>
              <a:t>如果所有项目的</a:t>
            </a:r>
            <a:r>
              <a:rPr lang="en-US" altLang="zh-CN" smtClean="0"/>
              <a:t>flex-grow</a:t>
            </a:r>
            <a:r>
              <a:rPr lang="zh-CN" altLang="en-US" smtClean="0"/>
              <a:t>属性都为</a:t>
            </a:r>
            <a:r>
              <a:rPr lang="en-US" altLang="zh-CN" smtClean="0"/>
              <a:t>1</a:t>
            </a:r>
            <a:r>
              <a:rPr lang="zh-CN" altLang="en-US" smtClean="0"/>
              <a:t>，则它们将等分剩余空间（如果有的话）。</a:t>
            </a:r>
            <a:endParaRPr lang="en-US" altLang="zh-CN" smtClean="0"/>
          </a:p>
          <a:p>
            <a:pPr lvl="1"/>
            <a:r>
              <a:rPr lang="zh-CN" altLang="en-US" smtClean="0"/>
              <a:t>如果一个项目的</a:t>
            </a:r>
            <a:r>
              <a:rPr lang="en-US" altLang="zh-CN" smtClean="0"/>
              <a:t>flex-grow</a:t>
            </a:r>
            <a:r>
              <a:rPr lang="zh-CN" altLang="en-US" smtClean="0"/>
              <a:t>属性为</a:t>
            </a:r>
            <a:r>
              <a:rPr lang="en-US" altLang="zh-CN" smtClean="0"/>
              <a:t>2</a:t>
            </a:r>
            <a:r>
              <a:rPr lang="zh-CN" altLang="en-US" smtClean="0"/>
              <a:t>，其他项目都为</a:t>
            </a:r>
            <a:r>
              <a:rPr lang="en-US" altLang="zh-CN" smtClean="0"/>
              <a:t>1</a:t>
            </a:r>
            <a:r>
              <a:rPr lang="zh-CN" altLang="en-US" smtClean="0"/>
              <a:t>，则前者占据的剩余空间将比其他项多一倍。</a:t>
            </a:r>
            <a:endParaRPr lang="en-US" altLang="zh-CN"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flex-shrink</a:t>
            </a:r>
            <a:r>
              <a:rPr lang="zh-CN" altLang="en-US" smtClean="0"/>
              <a:t>属性</a:t>
            </a:r>
            <a:endParaRPr lang="zh-CN" altLang="en-US"/>
          </a:p>
        </p:txBody>
      </p:sp>
      <p:sp>
        <p:nvSpPr>
          <p:cNvPr id="3" name="内容占位符 2"/>
          <p:cNvSpPr>
            <a:spLocks noGrp="1"/>
          </p:cNvSpPr>
          <p:nvPr>
            <p:ph idx="1"/>
          </p:nvPr>
        </p:nvSpPr>
        <p:spPr>
          <a:xfrm>
            <a:off x="838200" y="1140903"/>
            <a:ext cx="10515600" cy="4351338"/>
          </a:xfrm>
        </p:spPr>
        <p:txBody>
          <a:bodyPr/>
          <a:lstStyle/>
          <a:p>
            <a:r>
              <a:rPr lang="en-US" altLang="zh-CN" smtClean="0"/>
              <a:t>flex-shrink</a:t>
            </a:r>
            <a:r>
              <a:rPr lang="zh-CN" altLang="en-US" smtClean="0"/>
              <a:t>属性定义了项目的缩小比例，默认为</a:t>
            </a:r>
            <a:r>
              <a:rPr lang="en-US" altLang="zh-CN" smtClean="0"/>
              <a:t>1</a:t>
            </a:r>
            <a:r>
              <a:rPr lang="zh-CN" altLang="en-US" smtClean="0"/>
              <a:t>，即如果空间不足，该项目将缩小。</a:t>
            </a:r>
            <a:endParaRPr lang="en-US" altLang="zh-CN" smtClean="0"/>
          </a:p>
          <a:p>
            <a:pPr lvl="1">
              <a:buNone/>
            </a:pPr>
            <a:r>
              <a:rPr lang="en-US" altLang="zh-CN" smtClean="0"/>
              <a:t>.item { </a:t>
            </a:r>
            <a:endParaRPr lang="en-US" altLang="zh-CN" smtClean="0"/>
          </a:p>
          <a:p>
            <a:pPr lvl="1">
              <a:buNone/>
            </a:pPr>
            <a:r>
              <a:rPr lang="en-US" altLang="zh-CN" smtClean="0"/>
              <a:t>	flex-shrink: &lt;number&gt;; /* default 1 */ </a:t>
            </a:r>
            <a:endParaRPr lang="en-US" altLang="zh-CN" smtClean="0"/>
          </a:p>
          <a:p>
            <a:pPr lvl="1">
              <a:buNone/>
            </a:pPr>
            <a:r>
              <a:rPr lang="en-US" altLang="zh-CN" smtClean="0"/>
              <a:t>}</a:t>
            </a:r>
            <a:endParaRPr lang="en-US" altLang="zh-CN" smtClean="0"/>
          </a:p>
          <a:p>
            <a:pPr lvl="1"/>
            <a:r>
              <a:rPr lang="zh-CN" altLang="en-US" smtClean="0"/>
              <a:t>如果所有项目的</a:t>
            </a:r>
            <a:r>
              <a:rPr lang="en-US" altLang="zh-CN" smtClean="0"/>
              <a:t>flex-shrink</a:t>
            </a:r>
            <a:r>
              <a:rPr lang="zh-CN" altLang="en-US" smtClean="0"/>
              <a:t>属性都为</a:t>
            </a:r>
            <a:r>
              <a:rPr lang="en-US" altLang="zh-CN" smtClean="0"/>
              <a:t>1</a:t>
            </a:r>
            <a:r>
              <a:rPr lang="zh-CN" altLang="en-US" smtClean="0"/>
              <a:t>，当空间不足时，都将等比例缩</a:t>
            </a:r>
            <a:endParaRPr lang="en-US" altLang="zh-CN" smtClean="0"/>
          </a:p>
          <a:p>
            <a:pPr lvl="1"/>
            <a:r>
              <a:rPr lang="zh-CN" altLang="en-US" smtClean="0"/>
              <a:t>如果一个项目的</a:t>
            </a:r>
            <a:r>
              <a:rPr lang="en-US" altLang="zh-CN" smtClean="0"/>
              <a:t>flex-shrink</a:t>
            </a:r>
            <a:r>
              <a:rPr lang="zh-CN" altLang="en-US" smtClean="0"/>
              <a:t>属性为</a:t>
            </a:r>
            <a:r>
              <a:rPr lang="en-US" altLang="zh-CN" smtClean="0"/>
              <a:t>0</a:t>
            </a:r>
            <a:r>
              <a:rPr lang="zh-CN" altLang="en-US" smtClean="0"/>
              <a:t>，其他项目都为</a:t>
            </a:r>
            <a:r>
              <a:rPr lang="en-US" altLang="zh-CN" smtClean="0"/>
              <a:t>1</a:t>
            </a:r>
            <a:r>
              <a:rPr lang="zh-CN" altLang="en-US" smtClean="0"/>
              <a:t>，则空间不足时，前者不缩小</a:t>
            </a:r>
            <a:endParaRPr lang="en-US" altLang="zh-CN" smtClean="0"/>
          </a:p>
          <a:p>
            <a:pPr lvl="1"/>
            <a:r>
              <a:rPr lang="zh-CN" altLang="en-US" smtClean="0"/>
              <a:t>负值对该属性无效。</a:t>
            </a:r>
            <a:endParaRPr lang="en-US" altLang="zh-CN" smtClean="0"/>
          </a:p>
        </p:txBody>
      </p:sp>
      <p:pic>
        <p:nvPicPr>
          <p:cNvPr id="39938" name="Picture 2"/>
          <p:cNvPicPr>
            <a:picLocks noChangeAspect="1" noChangeArrowheads="1"/>
          </p:cNvPicPr>
          <p:nvPr/>
        </p:nvPicPr>
        <p:blipFill>
          <a:blip r:embed="rId1"/>
          <a:srcRect/>
          <a:stretch>
            <a:fillRect/>
          </a:stretch>
        </p:blipFill>
        <p:spPr bwMode="auto">
          <a:xfrm>
            <a:off x="1368978" y="4735003"/>
            <a:ext cx="6818313" cy="15144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flex-basis</a:t>
            </a:r>
            <a:r>
              <a:rPr lang="zh-CN" altLang="en-US" smtClean="0"/>
              <a:t>属性</a:t>
            </a:r>
            <a:endParaRPr lang="zh-CN" altLang="en-US"/>
          </a:p>
        </p:txBody>
      </p:sp>
      <p:sp>
        <p:nvSpPr>
          <p:cNvPr id="3" name="内容占位符 2"/>
          <p:cNvSpPr>
            <a:spLocks noGrp="1"/>
          </p:cNvSpPr>
          <p:nvPr>
            <p:ph idx="1"/>
          </p:nvPr>
        </p:nvSpPr>
        <p:spPr/>
        <p:txBody>
          <a:bodyPr/>
          <a:lstStyle/>
          <a:p>
            <a:r>
              <a:rPr lang="en-US" altLang="zh-CN" smtClean="0"/>
              <a:t>flex-basis</a:t>
            </a:r>
            <a:r>
              <a:rPr lang="zh-CN" altLang="en-US" smtClean="0"/>
              <a:t>属性定义了在分配多余空间之前，项目占据的主轴空间（</a:t>
            </a:r>
            <a:r>
              <a:rPr lang="en-US" altLang="zh-CN" smtClean="0"/>
              <a:t>main size</a:t>
            </a:r>
            <a:r>
              <a:rPr lang="zh-CN" altLang="en-US" smtClean="0"/>
              <a:t>）。浏览器根据这个属性，计算主轴是否有多余空间。它的默认值为</a:t>
            </a:r>
            <a:r>
              <a:rPr lang="en-US" altLang="zh-CN" smtClean="0"/>
              <a:t>auto</a:t>
            </a:r>
            <a:r>
              <a:rPr lang="zh-CN" altLang="en-US" smtClean="0"/>
              <a:t>，即项目的本来大小</a:t>
            </a:r>
            <a:endParaRPr lang="en-US" altLang="zh-CN" smtClean="0"/>
          </a:p>
          <a:p>
            <a:r>
              <a:rPr lang="zh-CN" altLang="en-US" smtClean="0"/>
              <a:t>它还可以设为跟</a:t>
            </a:r>
            <a:r>
              <a:rPr lang="en-US" altLang="zh-CN" smtClean="0"/>
              <a:t>width</a:t>
            </a:r>
            <a:r>
              <a:rPr lang="zh-CN" altLang="en-US" smtClean="0"/>
              <a:t>或</a:t>
            </a:r>
            <a:r>
              <a:rPr lang="en-US" altLang="zh-CN" smtClean="0"/>
              <a:t>height</a:t>
            </a:r>
            <a:r>
              <a:rPr lang="zh-CN" altLang="en-US" smtClean="0"/>
              <a:t>属性一样的值（比如</a:t>
            </a:r>
            <a:r>
              <a:rPr lang="en-US" altLang="zh-CN" smtClean="0"/>
              <a:t>350px</a:t>
            </a:r>
            <a:r>
              <a:rPr lang="zh-CN" altLang="en-US" smtClean="0"/>
              <a:t>），则项目将占据固定空间。</a:t>
            </a:r>
            <a:endParaRPr lang="en-US" altLang="zh-CN" smtClean="0"/>
          </a:p>
          <a:p>
            <a:pPr>
              <a:buNone/>
            </a:pPr>
            <a:r>
              <a:rPr lang="en-US" altLang="zh-CN" smtClean="0"/>
              <a:t>  .item { </a:t>
            </a:r>
            <a:endParaRPr lang="en-US" altLang="zh-CN" smtClean="0"/>
          </a:p>
          <a:p>
            <a:pPr>
              <a:buNone/>
            </a:pPr>
            <a:r>
              <a:rPr lang="en-US" altLang="zh-CN" smtClean="0"/>
              <a:t>		flex-basis: &lt;length&gt; | auto; /* default auto */ </a:t>
            </a:r>
            <a:endParaRPr lang="en-US" altLang="zh-CN" smtClean="0"/>
          </a:p>
          <a:p>
            <a:pPr>
              <a:buNone/>
            </a:pPr>
            <a:r>
              <a:rPr lang="en-US" altLang="zh-CN" smtClean="0"/>
              <a:t>  }</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flex</a:t>
            </a:r>
            <a:r>
              <a:rPr lang="zh-CN" altLang="en-US" smtClean="0"/>
              <a:t>属性</a:t>
            </a:r>
            <a:endParaRPr lang="zh-CN" altLang="en-US"/>
          </a:p>
        </p:txBody>
      </p:sp>
      <p:sp>
        <p:nvSpPr>
          <p:cNvPr id="3" name="内容占位符 2"/>
          <p:cNvSpPr>
            <a:spLocks noGrp="1"/>
          </p:cNvSpPr>
          <p:nvPr>
            <p:ph idx="1"/>
          </p:nvPr>
        </p:nvSpPr>
        <p:spPr/>
        <p:txBody>
          <a:bodyPr/>
          <a:lstStyle/>
          <a:p>
            <a:r>
              <a:rPr lang="en-US" altLang="zh-CN" smtClean="0"/>
              <a:t>flex</a:t>
            </a:r>
            <a:r>
              <a:rPr lang="zh-CN" altLang="en-US" smtClean="0"/>
              <a:t>属性是</a:t>
            </a:r>
            <a:r>
              <a:rPr lang="en-US" altLang="zh-CN" smtClean="0"/>
              <a:t>flex-grow, flex-shrink </a:t>
            </a:r>
            <a:r>
              <a:rPr lang="zh-CN" altLang="en-US" smtClean="0"/>
              <a:t>和 </a:t>
            </a:r>
            <a:r>
              <a:rPr lang="en-US" altLang="zh-CN" smtClean="0"/>
              <a:t>flex-basis</a:t>
            </a:r>
            <a:r>
              <a:rPr lang="zh-CN" altLang="en-US" smtClean="0"/>
              <a:t>的简写，默认值为</a:t>
            </a:r>
            <a:r>
              <a:rPr lang="en-US" altLang="zh-CN" smtClean="0"/>
              <a:t>0 1 auto</a:t>
            </a:r>
            <a:r>
              <a:rPr lang="zh-CN" altLang="en-US" smtClean="0"/>
              <a:t>。后两个属性可选。</a:t>
            </a:r>
            <a:endParaRPr lang="en-US" altLang="zh-CN" smtClean="0"/>
          </a:p>
          <a:p>
            <a:r>
              <a:rPr lang="zh-CN" altLang="en-US" smtClean="0"/>
              <a:t>该属性有两个快捷值：</a:t>
            </a:r>
            <a:r>
              <a:rPr lang="en-US" altLang="zh-CN" smtClean="0"/>
              <a:t>auto (1 1 auto) </a:t>
            </a:r>
            <a:r>
              <a:rPr lang="zh-CN" altLang="en-US" smtClean="0"/>
              <a:t>和 </a:t>
            </a:r>
            <a:r>
              <a:rPr lang="en-US" altLang="zh-CN" smtClean="0"/>
              <a:t>none (0 0 auto)</a:t>
            </a:r>
            <a:r>
              <a:rPr lang="zh-CN" altLang="en-US" smtClean="0"/>
              <a:t>。</a:t>
            </a:r>
            <a:endParaRPr lang="zh-CN" altLang="en-US" smtClean="0"/>
          </a:p>
          <a:p>
            <a:r>
              <a:rPr lang="zh-CN" altLang="en-US" smtClean="0"/>
              <a:t>建议优先使用这个属性，而不是单独写三个分离的属性，因为浏览器会推算相关值</a:t>
            </a:r>
            <a:endParaRPr lang="zh-CN" altLang="en-US" smtClean="0"/>
          </a:p>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align-self</a:t>
            </a:r>
            <a:r>
              <a:rPr lang="zh-CN" altLang="en-US" smtClean="0"/>
              <a:t>属性</a:t>
            </a:r>
            <a:endParaRPr lang="zh-CN" altLang="en-US"/>
          </a:p>
        </p:txBody>
      </p:sp>
      <p:sp>
        <p:nvSpPr>
          <p:cNvPr id="3" name="内容占位符 2"/>
          <p:cNvSpPr>
            <a:spLocks noGrp="1"/>
          </p:cNvSpPr>
          <p:nvPr>
            <p:ph idx="1"/>
          </p:nvPr>
        </p:nvSpPr>
        <p:spPr>
          <a:xfrm>
            <a:off x="838199" y="1090569"/>
            <a:ext cx="10788941" cy="4351338"/>
          </a:xfrm>
        </p:spPr>
        <p:txBody>
          <a:bodyPr>
            <a:normAutofit/>
          </a:bodyPr>
          <a:lstStyle/>
          <a:p>
            <a:r>
              <a:rPr lang="en-US" altLang="zh-CN" sz="2400" smtClean="0"/>
              <a:t>align-self</a:t>
            </a:r>
            <a:r>
              <a:rPr lang="zh-CN" altLang="en-US" sz="2400" smtClean="0"/>
              <a:t>属性允许单个项目有与其他项目不一样的对齐方式，可覆盖</a:t>
            </a:r>
            <a:r>
              <a:rPr lang="en-US" altLang="zh-CN" sz="2400" smtClean="0"/>
              <a:t>align-items</a:t>
            </a:r>
            <a:r>
              <a:rPr lang="zh-CN" altLang="en-US" sz="2400" smtClean="0"/>
              <a:t>属性。</a:t>
            </a:r>
            <a:endParaRPr lang="en-US" altLang="zh-CN" sz="2400" smtClean="0"/>
          </a:p>
          <a:p>
            <a:r>
              <a:rPr lang="zh-CN" altLang="en-US" sz="2400" smtClean="0"/>
              <a:t>默认值为</a:t>
            </a:r>
            <a:r>
              <a:rPr lang="en-US" altLang="zh-CN" sz="2400" smtClean="0"/>
              <a:t>auto</a:t>
            </a:r>
            <a:r>
              <a:rPr lang="zh-CN" altLang="en-US" sz="2400" smtClean="0"/>
              <a:t>，表示继承父元素的</a:t>
            </a:r>
            <a:r>
              <a:rPr lang="en-US" altLang="zh-CN" sz="2400" smtClean="0"/>
              <a:t>align-items</a:t>
            </a:r>
            <a:r>
              <a:rPr lang="zh-CN" altLang="en-US" sz="2400" smtClean="0"/>
              <a:t>属性，如果没有父元素，则等同于</a:t>
            </a:r>
            <a:r>
              <a:rPr lang="en-US" altLang="zh-CN" sz="2400" smtClean="0"/>
              <a:t>stretch</a:t>
            </a:r>
            <a:r>
              <a:rPr lang="zh-CN" altLang="en-US" sz="2400" smtClean="0"/>
              <a:t>。</a:t>
            </a:r>
            <a:endParaRPr lang="en-US" altLang="zh-CN" sz="2400" smtClean="0"/>
          </a:p>
          <a:p>
            <a:r>
              <a:rPr lang="zh-CN" altLang="en-US" sz="2400" smtClean="0"/>
              <a:t>该属性可能取</a:t>
            </a:r>
            <a:r>
              <a:rPr lang="en-US" altLang="zh-CN" sz="2400" smtClean="0"/>
              <a:t>6</a:t>
            </a:r>
            <a:r>
              <a:rPr lang="zh-CN" altLang="en-US" sz="2400" smtClean="0"/>
              <a:t>个值，除了</a:t>
            </a:r>
            <a:r>
              <a:rPr lang="en-US" altLang="zh-CN" sz="2400" smtClean="0"/>
              <a:t>auto</a:t>
            </a:r>
            <a:r>
              <a:rPr lang="zh-CN" altLang="en-US" sz="2400" smtClean="0"/>
              <a:t>，其他都与</a:t>
            </a:r>
            <a:r>
              <a:rPr lang="en-US" altLang="zh-CN" sz="2400" smtClean="0"/>
              <a:t>align-items</a:t>
            </a:r>
            <a:r>
              <a:rPr lang="zh-CN" altLang="en-US" sz="2400" smtClean="0"/>
              <a:t>属性完全一致。</a:t>
            </a:r>
            <a:endParaRPr lang="en-US" altLang="zh-CN" sz="2400" smtClean="0"/>
          </a:p>
          <a:p>
            <a:pPr>
              <a:buNone/>
            </a:pPr>
            <a:r>
              <a:rPr lang="en-US" altLang="zh-CN" sz="2400" smtClean="0"/>
              <a:t>	.item { </a:t>
            </a:r>
            <a:endParaRPr lang="en-US" altLang="zh-CN" sz="2400" smtClean="0"/>
          </a:p>
          <a:p>
            <a:pPr>
              <a:buNone/>
            </a:pPr>
            <a:r>
              <a:rPr lang="en-US" altLang="zh-CN" sz="2400" smtClean="0"/>
              <a:t>		align-self: auto | flex-start | flex-end | center | baseline | stretch; </a:t>
            </a:r>
            <a:endParaRPr lang="en-US" altLang="zh-CN" sz="2400" smtClean="0"/>
          </a:p>
          <a:p>
            <a:pPr>
              <a:buNone/>
            </a:pPr>
            <a:r>
              <a:rPr lang="en-US" altLang="zh-CN" sz="2400" smtClean="0"/>
              <a:t>   }</a:t>
            </a:r>
            <a:endParaRPr lang="zh-CN" altLang="en-US" sz="2400"/>
          </a:p>
        </p:txBody>
      </p:sp>
      <p:pic>
        <p:nvPicPr>
          <p:cNvPr id="40963" name="Picture 3"/>
          <p:cNvPicPr>
            <a:picLocks noChangeAspect="1" noChangeArrowheads="1"/>
          </p:cNvPicPr>
          <p:nvPr/>
        </p:nvPicPr>
        <p:blipFill>
          <a:blip r:embed="rId1"/>
          <a:srcRect/>
          <a:stretch>
            <a:fillRect/>
          </a:stretch>
        </p:blipFill>
        <p:spPr bwMode="auto">
          <a:xfrm>
            <a:off x="2024849" y="4031119"/>
            <a:ext cx="4401117" cy="241682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弹性盒子布局</a:t>
            </a:r>
            <a:endParaRPr lang="zh-CN" altLang="en-US"/>
          </a:p>
        </p:txBody>
      </p:sp>
      <p:sp>
        <p:nvSpPr>
          <p:cNvPr id="3" name="内容占位符 2"/>
          <p:cNvSpPr>
            <a:spLocks noGrp="1"/>
          </p:cNvSpPr>
          <p:nvPr>
            <p:ph idx="1"/>
          </p:nvPr>
        </p:nvSpPr>
        <p:spPr/>
        <p:txBody>
          <a:bodyPr/>
          <a:lstStyle/>
          <a:p>
            <a:r>
              <a:rPr lang="zh-CN" altLang="en-US" smtClean="0"/>
              <a:t>弹性盒子布局</a:t>
            </a:r>
            <a:endParaRPr lang="en-US" altLang="zh-CN" smtClean="0"/>
          </a:p>
          <a:p>
            <a:pPr lvl="1"/>
            <a:r>
              <a:rPr lang="en-US" altLang="zh-CN" smtClean="0"/>
              <a:t>Flexible Box Layout</a:t>
            </a:r>
            <a:r>
              <a:rPr lang="zh-CN" altLang="en-US" smtClean="0"/>
              <a:t>，是</a:t>
            </a:r>
            <a:r>
              <a:rPr lang="en-US" altLang="zh-CN" smtClean="0"/>
              <a:t>W3C</a:t>
            </a:r>
            <a:r>
              <a:rPr lang="zh-CN" altLang="en-US" smtClean="0"/>
              <a:t>于</a:t>
            </a:r>
            <a:r>
              <a:rPr lang="en-US" altLang="zh-CN" smtClean="0"/>
              <a:t>2009</a:t>
            </a:r>
            <a:r>
              <a:rPr lang="zh-CN" altLang="en-US" smtClean="0"/>
              <a:t>年开始起草的</a:t>
            </a:r>
            <a:r>
              <a:rPr lang="en-US" altLang="zh-CN" smtClean="0"/>
              <a:t>css3</a:t>
            </a:r>
            <a:r>
              <a:rPr lang="zh-CN" altLang="en-US" smtClean="0"/>
              <a:t>布局样式</a:t>
            </a:r>
            <a:endParaRPr lang="en-US" altLang="zh-CN" smtClean="0"/>
          </a:p>
          <a:p>
            <a:pPr lvl="1"/>
            <a:r>
              <a:rPr lang="zh-CN" altLang="en-US" smtClean="0"/>
              <a:t>简单来说，一个弹性盒子能够充分扩展它的子元素尺寸使其填满自身的可用空间，或者收缩子元素来防止溢出</a:t>
            </a:r>
            <a:endParaRPr lang="en-US" altLang="zh-CN" smtClean="0"/>
          </a:p>
          <a:p>
            <a:r>
              <a:rPr lang="zh-CN" altLang="en-US" smtClean="0"/>
              <a:t>任何一个容器都可以指定为 </a:t>
            </a:r>
            <a:r>
              <a:rPr lang="en-US" altLang="zh-CN" smtClean="0"/>
              <a:t>Flex </a:t>
            </a:r>
            <a:r>
              <a:rPr lang="zh-CN" altLang="en-US" smtClean="0"/>
              <a:t>布局</a:t>
            </a:r>
            <a:endParaRPr lang="en-US" altLang="zh-CN" smtClean="0"/>
          </a:p>
          <a:p>
            <a:pPr lvl="1"/>
            <a:r>
              <a:rPr lang="en-US" altLang="zh-CN" smtClean="0"/>
              <a:t>display: flex;</a:t>
            </a:r>
            <a:endParaRPr lang="en-US" altLang="zh-CN" smtClean="0"/>
          </a:p>
          <a:p>
            <a:pPr lvl="1"/>
            <a:r>
              <a:rPr lang="zh-CN" altLang="en-US" smtClean="0"/>
              <a:t>注意，设为 </a:t>
            </a:r>
            <a:r>
              <a:rPr lang="en-US" altLang="zh-CN" smtClean="0"/>
              <a:t>Flex </a:t>
            </a:r>
            <a:r>
              <a:rPr lang="zh-CN" altLang="en-US" smtClean="0"/>
              <a:t>布局以后，子元素的</a:t>
            </a:r>
            <a:r>
              <a:rPr lang="en-US" altLang="zh-CN" smtClean="0"/>
              <a:t>float</a:t>
            </a:r>
            <a:r>
              <a:rPr lang="zh-CN" altLang="en-US" smtClean="0"/>
              <a:t>、</a:t>
            </a:r>
            <a:r>
              <a:rPr lang="en-US" altLang="zh-CN" smtClean="0"/>
              <a:t>clear</a:t>
            </a:r>
            <a:r>
              <a:rPr lang="zh-CN" altLang="en-US" smtClean="0"/>
              <a:t>和</a:t>
            </a:r>
            <a:r>
              <a:rPr lang="en-US" altLang="zh-CN" smtClean="0"/>
              <a:t>vertical-align</a:t>
            </a:r>
            <a:r>
              <a:rPr lang="zh-CN" altLang="en-US" smtClean="0"/>
              <a:t>属性将失效</a:t>
            </a:r>
            <a:endParaRPr lang="zh-CN" altLang="en-US" smtClean="0"/>
          </a:p>
          <a:p>
            <a:pPr lvl="1"/>
            <a:endParaRPr lang="en-US" altLang="zh-CN" smtClean="0"/>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基本概念</a:t>
            </a:r>
            <a:endParaRPr lang="zh-CN" altLang="en-US"/>
          </a:p>
        </p:txBody>
      </p:sp>
      <p:sp>
        <p:nvSpPr>
          <p:cNvPr id="3" name="内容占位符 2"/>
          <p:cNvSpPr>
            <a:spLocks noGrp="1"/>
          </p:cNvSpPr>
          <p:nvPr>
            <p:ph idx="1"/>
          </p:nvPr>
        </p:nvSpPr>
        <p:spPr>
          <a:xfrm>
            <a:off x="461396" y="1140902"/>
            <a:ext cx="6199464" cy="5259897"/>
          </a:xfrm>
        </p:spPr>
        <p:txBody>
          <a:bodyPr>
            <a:noAutofit/>
          </a:bodyPr>
          <a:lstStyle/>
          <a:p>
            <a:pPr>
              <a:lnSpc>
                <a:spcPct val="130000"/>
              </a:lnSpc>
            </a:pPr>
            <a:r>
              <a:rPr lang="zh-CN" altLang="en-US" sz="2000" smtClean="0"/>
              <a:t>采用 </a:t>
            </a:r>
            <a:r>
              <a:rPr lang="en-US" altLang="zh-CN" sz="2000" smtClean="0"/>
              <a:t>Flex </a:t>
            </a:r>
            <a:r>
              <a:rPr lang="zh-CN" altLang="en-US" sz="2000" smtClean="0"/>
              <a:t>布局的元素，称为 </a:t>
            </a:r>
            <a:r>
              <a:rPr lang="en-US" altLang="zh-CN" sz="2000" smtClean="0"/>
              <a:t>Flex </a:t>
            </a:r>
            <a:r>
              <a:rPr lang="zh-CN" altLang="en-US" sz="2000" smtClean="0"/>
              <a:t>容器（</a:t>
            </a:r>
            <a:r>
              <a:rPr lang="en-US" altLang="zh-CN" sz="2000" smtClean="0"/>
              <a:t>flex container</a:t>
            </a:r>
            <a:r>
              <a:rPr lang="zh-CN" altLang="en-US" sz="2000" smtClean="0"/>
              <a:t>），简称</a:t>
            </a:r>
            <a:r>
              <a:rPr lang="en-US" altLang="zh-CN" sz="2000" smtClean="0"/>
              <a:t>"</a:t>
            </a:r>
            <a:r>
              <a:rPr lang="zh-CN" altLang="en-US" sz="2000" smtClean="0"/>
              <a:t>容器</a:t>
            </a:r>
            <a:endParaRPr lang="en-US" altLang="zh-CN" sz="2000" smtClean="0"/>
          </a:p>
          <a:p>
            <a:pPr>
              <a:lnSpc>
                <a:spcPct val="130000"/>
              </a:lnSpc>
            </a:pPr>
            <a:r>
              <a:rPr lang="zh-CN" altLang="en-US" sz="2000" smtClean="0"/>
              <a:t>它的所有子元素自动成为容器成员，称为 </a:t>
            </a:r>
            <a:r>
              <a:rPr lang="en-US" altLang="zh-CN" sz="2000" smtClean="0"/>
              <a:t>Flex </a:t>
            </a:r>
            <a:r>
              <a:rPr lang="zh-CN" altLang="en-US" sz="2000" smtClean="0"/>
              <a:t>项目（</a:t>
            </a:r>
            <a:r>
              <a:rPr lang="en-US" altLang="zh-CN" sz="2000" smtClean="0"/>
              <a:t>flex item</a:t>
            </a:r>
            <a:r>
              <a:rPr lang="zh-CN" altLang="en-US" sz="2000" smtClean="0"/>
              <a:t>），简称</a:t>
            </a:r>
            <a:r>
              <a:rPr lang="en-US" altLang="zh-CN" sz="2000" smtClean="0"/>
              <a:t>"</a:t>
            </a:r>
            <a:r>
              <a:rPr lang="zh-CN" altLang="en-US" sz="2000" smtClean="0"/>
              <a:t>项目</a:t>
            </a:r>
            <a:r>
              <a:rPr lang="en-US" altLang="zh-CN" sz="2000" smtClean="0"/>
              <a:t>"</a:t>
            </a:r>
            <a:r>
              <a:rPr lang="zh-CN" altLang="en-US" sz="2000" smtClean="0"/>
              <a:t>。</a:t>
            </a:r>
            <a:endParaRPr lang="en-US" altLang="zh-CN" sz="2000" smtClean="0"/>
          </a:p>
          <a:p>
            <a:pPr>
              <a:lnSpc>
                <a:spcPct val="130000"/>
              </a:lnSpc>
            </a:pPr>
            <a:r>
              <a:rPr lang="zh-CN" altLang="en-US" sz="2000" smtClean="0"/>
              <a:t>容器默认存在两根轴：水平的主轴（</a:t>
            </a:r>
            <a:r>
              <a:rPr lang="en-US" altLang="zh-CN" sz="2000" smtClean="0"/>
              <a:t>main axis</a:t>
            </a:r>
            <a:r>
              <a:rPr lang="zh-CN" altLang="en-US" sz="2000" smtClean="0"/>
              <a:t>）和垂直的交叉轴（</a:t>
            </a:r>
            <a:r>
              <a:rPr lang="en-US" altLang="zh-CN" sz="2000" smtClean="0"/>
              <a:t>cross axis</a:t>
            </a:r>
            <a:r>
              <a:rPr lang="zh-CN" altLang="en-US" sz="2000" smtClean="0"/>
              <a:t>）</a:t>
            </a:r>
            <a:endParaRPr lang="en-US" altLang="zh-CN" sz="2000" smtClean="0"/>
          </a:p>
          <a:p>
            <a:pPr>
              <a:lnSpc>
                <a:spcPct val="130000"/>
              </a:lnSpc>
            </a:pPr>
            <a:r>
              <a:rPr lang="zh-CN" altLang="en-US" sz="2000" smtClean="0"/>
              <a:t>主轴的开始位置（与边框的交叉点）叫做</a:t>
            </a:r>
            <a:r>
              <a:rPr lang="en-US" altLang="zh-CN" sz="2000" smtClean="0"/>
              <a:t>main start</a:t>
            </a:r>
            <a:r>
              <a:rPr lang="zh-CN" altLang="en-US" sz="2000" smtClean="0"/>
              <a:t>，结束位置叫做</a:t>
            </a:r>
            <a:r>
              <a:rPr lang="en-US" altLang="zh-CN" sz="2000" smtClean="0"/>
              <a:t>main end</a:t>
            </a:r>
            <a:r>
              <a:rPr lang="zh-CN" altLang="en-US" sz="2000" smtClean="0"/>
              <a:t>；交叉轴的开始位置叫做</a:t>
            </a:r>
            <a:r>
              <a:rPr lang="en-US" altLang="zh-CN" sz="2000" smtClean="0"/>
              <a:t>cross start</a:t>
            </a:r>
            <a:r>
              <a:rPr lang="zh-CN" altLang="en-US" sz="2000" smtClean="0"/>
              <a:t>，结束位置叫做</a:t>
            </a:r>
            <a:r>
              <a:rPr lang="en-US" altLang="zh-CN" sz="2000" smtClean="0"/>
              <a:t>cross end</a:t>
            </a:r>
            <a:r>
              <a:rPr lang="zh-CN" altLang="en-US" sz="2000" smtClean="0"/>
              <a:t>。</a:t>
            </a:r>
            <a:endParaRPr lang="en-US" altLang="zh-CN" sz="2000" smtClean="0"/>
          </a:p>
          <a:p>
            <a:pPr>
              <a:lnSpc>
                <a:spcPct val="130000"/>
              </a:lnSpc>
            </a:pPr>
            <a:r>
              <a:rPr lang="zh-CN" altLang="en-US" sz="2000" smtClean="0"/>
              <a:t>项目默认沿主轴排列。单个项目占据的主轴空间叫做</a:t>
            </a:r>
            <a:r>
              <a:rPr lang="en-US" altLang="zh-CN" sz="2000" smtClean="0"/>
              <a:t>main size</a:t>
            </a:r>
            <a:r>
              <a:rPr lang="zh-CN" altLang="en-US" sz="2000" smtClean="0"/>
              <a:t>，占据的交叉轴空间叫做</a:t>
            </a:r>
            <a:r>
              <a:rPr lang="en-US" altLang="zh-CN" sz="2000" smtClean="0"/>
              <a:t>cross size</a:t>
            </a:r>
            <a:endParaRPr lang="zh-CN" altLang="en-US" sz="2000"/>
          </a:p>
        </p:txBody>
      </p:sp>
      <p:pic>
        <p:nvPicPr>
          <p:cNvPr id="1026" name="Picture 2" descr="http://www.ruanyifeng.com/blogimg/asset/2015/bg2015071004.png"/>
          <p:cNvPicPr>
            <a:picLocks noChangeAspect="1" noChangeArrowheads="1"/>
          </p:cNvPicPr>
          <p:nvPr/>
        </p:nvPicPr>
        <p:blipFill>
          <a:blip r:embed="rId1"/>
          <a:srcRect/>
          <a:stretch>
            <a:fillRect/>
          </a:stretch>
        </p:blipFill>
        <p:spPr bwMode="auto">
          <a:xfrm>
            <a:off x="6484691" y="1140901"/>
            <a:ext cx="5701642" cy="337237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容器的属性</a:t>
            </a:r>
            <a:endParaRPr lang="zh-CN" altLang="en-US"/>
          </a:p>
        </p:txBody>
      </p:sp>
      <p:sp>
        <p:nvSpPr>
          <p:cNvPr id="3" name="内容占位符 2"/>
          <p:cNvSpPr>
            <a:spLocks noGrp="1"/>
          </p:cNvSpPr>
          <p:nvPr>
            <p:ph idx="1"/>
          </p:nvPr>
        </p:nvSpPr>
        <p:spPr/>
        <p:txBody>
          <a:bodyPr/>
          <a:lstStyle/>
          <a:p>
            <a:r>
              <a:rPr lang="en-US" altLang="zh-CN" smtClean="0"/>
              <a:t>flex-direction</a:t>
            </a:r>
            <a:endParaRPr lang="en-US" altLang="zh-CN" smtClean="0"/>
          </a:p>
          <a:p>
            <a:r>
              <a:rPr lang="en-US" altLang="zh-CN" smtClean="0"/>
              <a:t>flex-wrap</a:t>
            </a:r>
            <a:endParaRPr lang="en-US" altLang="zh-CN" smtClean="0"/>
          </a:p>
          <a:p>
            <a:r>
              <a:rPr lang="en-US" altLang="zh-CN" smtClean="0"/>
              <a:t>flex-flow</a:t>
            </a:r>
            <a:endParaRPr lang="en-US" altLang="zh-CN" smtClean="0"/>
          </a:p>
          <a:p>
            <a:r>
              <a:rPr lang="en-US" altLang="zh-CN" smtClean="0"/>
              <a:t>justify-content</a:t>
            </a:r>
            <a:endParaRPr lang="en-US" altLang="zh-CN" smtClean="0"/>
          </a:p>
          <a:p>
            <a:r>
              <a:rPr lang="en-US" altLang="zh-CN" smtClean="0"/>
              <a:t>align-items</a:t>
            </a:r>
            <a:endParaRPr lang="en-US" altLang="zh-CN" smtClean="0"/>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flex-direction</a:t>
            </a:r>
            <a:r>
              <a:rPr lang="zh-CN" altLang="en-US" smtClean="0"/>
              <a:t>属性</a:t>
            </a:r>
            <a:endParaRPr lang="zh-CN" altLang="en-US"/>
          </a:p>
        </p:txBody>
      </p:sp>
      <p:sp>
        <p:nvSpPr>
          <p:cNvPr id="3" name="内容占位符 2"/>
          <p:cNvSpPr>
            <a:spLocks noGrp="1"/>
          </p:cNvSpPr>
          <p:nvPr>
            <p:ph idx="1"/>
          </p:nvPr>
        </p:nvSpPr>
        <p:spPr>
          <a:xfrm>
            <a:off x="838200" y="1174459"/>
            <a:ext cx="10515600" cy="4351338"/>
          </a:xfrm>
        </p:spPr>
        <p:txBody>
          <a:bodyPr/>
          <a:lstStyle/>
          <a:p>
            <a:r>
              <a:rPr lang="en-US" altLang="zh-CN" smtClean="0"/>
              <a:t>flex-direction</a:t>
            </a:r>
            <a:r>
              <a:rPr lang="zh-CN" altLang="en-US" smtClean="0"/>
              <a:t>属性决定主轴的方向（即项目的排列方向）</a:t>
            </a:r>
            <a:endParaRPr lang="en-US" altLang="zh-CN" smtClean="0"/>
          </a:p>
          <a:p>
            <a:pPr lvl="1">
              <a:buNone/>
            </a:pPr>
            <a:r>
              <a:rPr lang="en-US" altLang="zh-CN" smtClean="0"/>
              <a:t>.box { </a:t>
            </a:r>
            <a:endParaRPr lang="en-US" altLang="zh-CN" smtClean="0"/>
          </a:p>
          <a:p>
            <a:pPr lvl="1">
              <a:buNone/>
            </a:pPr>
            <a:r>
              <a:rPr lang="en-US" altLang="zh-CN" smtClean="0"/>
              <a:t>		flex-direction: row | row-reverse | column | column-reverse; </a:t>
            </a:r>
            <a:endParaRPr lang="en-US" altLang="zh-CN" smtClean="0"/>
          </a:p>
          <a:p>
            <a:pPr lvl="1">
              <a:buNone/>
            </a:pPr>
            <a:r>
              <a:rPr lang="en-US" altLang="zh-CN" smtClean="0"/>
              <a:t>}</a:t>
            </a:r>
            <a:endParaRPr lang="en-US" altLang="zh-CN" smtClean="0"/>
          </a:p>
          <a:p>
            <a:pPr lvl="1"/>
            <a:r>
              <a:rPr lang="en-US" altLang="zh-CN" smtClean="0"/>
              <a:t>row</a:t>
            </a:r>
            <a:r>
              <a:rPr lang="zh-CN" altLang="en-US" smtClean="0"/>
              <a:t>（默认值）：主轴为水平方向，起点在左端。</a:t>
            </a:r>
            <a:endParaRPr lang="zh-CN" altLang="en-US" smtClean="0"/>
          </a:p>
          <a:p>
            <a:pPr lvl="1"/>
            <a:r>
              <a:rPr lang="en-US" altLang="zh-CN" smtClean="0"/>
              <a:t>row-reverse</a:t>
            </a:r>
            <a:r>
              <a:rPr lang="zh-CN" altLang="en-US" smtClean="0"/>
              <a:t>：主轴为水平方向，起点在右端。</a:t>
            </a:r>
            <a:endParaRPr lang="zh-CN" altLang="en-US" smtClean="0"/>
          </a:p>
          <a:p>
            <a:pPr lvl="1"/>
            <a:r>
              <a:rPr lang="en-US" altLang="zh-CN" smtClean="0"/>
              <a:t>column</a:t>
            </a:r>
            <a:r>
              <a:rPr lang="zh-CN" altLang="en-US" smtClean="0"/>
              <a:t>：主轴为垂直方向，起点在上沿。</a:t>
            </a:r>
            <a:endParaRPr lang="zh-CN" altLang="en-US" smtClean="0"/>
          </a:p>
          <a:p>
            <a:pPr lvl="1"/>
            <a:r>
              <a:rPr lang="en-US" altLang="zh-CN" smtClean="0"/>
              <a:t>column-reverse</a:t>
            </a:r>
            <a:r>
              <a:rPr lang="zh-CN" altLang="en-US" smtClean="0"/>
              <a:t>：主轴为垂直方向，起点在下沿。</a:t>
            </a:r>
            <a:endParaRPr lang="zh-CN" altLang="en-US" smtClean="0"/>
          </a:p>
          <a:p>
            <a:pPr lvl="1">
              <a:buNone/>
            </a:pPr>
            <a:endParaRPr lang="zh-CN" altLang="en-US"/>
          </a:p>
        </p:txBody>
      </p:sp>
      <p:pic>
        <p:nvPicPr>
          <p:cNvPr id="31746" name="Picture 2" descr="http://www.ruanyifeng.com/blogimg/asset/2015/bg2015071005.png"/>
          <p:cNvPicPr>
            <a:picLocks noChangeAspect="1" noChangeArrowheads="1"/>
          </p:cNvPicPr>
          <p:nvPr/>
        </p:nvPicPr>
        <p:blipFill>
          <a:blip r:embed="rId1"/>
          <a:srcRect/>
          <a:stretch>
            <a:fillRect/>
          </a:stretch>
        </p:blipFill>
        <p:spPr bwMode="auto">
          <a:xfrm>
            <a:off x="1363590" y="4500286"/>
            <a:ext cx="7581900" cy="193357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flex-wrap</a:t>
            </a:r>
            <a:r>
              <a:rPr lang="zh-CN" altLang="en-US" smtClean="0"/>
              <a:t>属性</a:t>
            </a:r>
            <a:endParaRPr lang="zh-CN" altLang="en-US"/>
          </a:p>
        </p:txBody>
      </p:sp>
      <p:sp>
        <p:nvSpPr>
          <p:cNvPr id="3" name="内容占位符 2"/>
          <p:cNvSpPr>
            <a:spLocks noGrp="1"/>
          </p:cNvSpPr>
          <p:nvPr>
            <p:ph idx="1"/>
          </p:nvPr>
        </p:nvSpPr>
        <p:spPr>
          <a:xfrm>
            <a:off x="838200" y="1174458"/>
            <a:ext cx="10515600" cy="5268287"/>
          </a:xfrm>
        </p:spPr>
        <p:txBody>
          <a:bodyPr>
            <a:normAutofit/>
          </a:bodyPr>
          <a:lstStyle/>
          <a:p>
            <a:r>
              <a:rPr lang="zh-CN" altLang="en-US" smtClean="0"/>
              <a:t>默认情况下，项目都排在一条线（又称</a:t>
            </a:r>
            <a:r>
              <a:rPr lang="en-US" altLang="zh-CN" smtClean="0"/>
              <a:t>"</a:t>
            </a:r>
            <a:r>
              <a:rPr lang="zh-CN" altLang="en-US" smtClean="0"/>
              <a:t>轴线</a:t>
            </a:r>
            <a:r>
              <a:rPr lang="en-US" altLang="zh-CN" smtClean="0"/>
              <a:t>"</a:t>
            </a:r>
            <a:r>
              <a:rPr lang="zh-CN" altLang="en-US" smtClean="0"/>
              <a:t>）上。</a:t>
            </a:r>
            <a:endParaRPr lang="en-US" altLang="zh-CN" smtClean="0"/>
          </a:p>
          <a:p>
            <a:r>
              <a:rPr lang="en-US" altLang="zh-CN" smtClean="0"/>
              <a:t>flex-wrap</a:t>
            </a:r>
            <a:r>
              <a:rPr lang="zh-CN" altLang="en-US" smtClean="0"/>
              <a:t>属性定义，如果一条轴线排不下，如何换行。</a:t>
            </a:r>
            <a:endParaRPr lang="en-US" altLang="zh-CN" smtClean="0"/>
          </a:p>
          <a:p>
            <a:pPr>
              <a:buNone/>
            </a:pPr>
            <a:r>
              <a:rPr lang="en-US" altLang="zh-CN" sz="2400" smtClean="0"/>
              <a:t>     .box{ </a:t>
            </a:r>
            <a:endParaRPr lang="en-US" altLang="zh-CN" sz="2400" smtClean="0"/>
          </a:p>
          <a:p>
            <a:pPr>
              <a:buNone/>
            </a:pPr>
            <a:r>
              <a:rPr lang="en-US" altLang="zh-CN" sz="2400" smtClean="0"/>
              <a:t>		flex-wrap: nowrap | wrap | wrap-reverse; </a:t>
            </a:r>
            <a:endParaRPr lang="en-US" altLang="zh-CN" sz="2400" smtClean="0"/>
          </a:p>
          <a:p>
            <a:pPr>
              <a:buNone/>
            </a:pPr>
            <a:r>
              <a:rPr lang="en-US" altLang="zh-CN" sz="2400" smtClean="0"/>
              <a:t>      }</a:t>
            </a:r>
            <a:endParaRPr lang="zh-CN" altLang="en-US" sz="2400" smtClean="0"/>
          </a:p>
          <a:p>
            <a:pPr lvl="1"/>
            <a:r>
              <a:rPr lang="en-US" altLang="zh-CN" smtClean="0"/>
              <a:t>nowrap</a:t>
            </a:r>
            <a:r>
              <a:rPr lang="zh-CN" altLang="en-US" smtClean="0"/>
              <a:t>（默认）：不换行。</a:t>
            </a:r>
            <a:endParaRPr lang="en-US" altLang="zh-CN" smtClean="0"/>
          </a:p>
          <a:p>
            <a:pPr lvl="1">
              <a:buNone/>
            </a:pPr>
            <a:endParaRPr lang="zh-CN" altLang="en-US" smtClean="0"/>
          </a:p>
          <a:p>
            <a:pPr lvl="1"/>
            <a:r>
              <a:rPr lang="en-US" altLang="zh-CN" smtClean="0"/>
              <a:t>wrap</a:t>
            </a:r>
            <a:r>
              <a:rPr lang="zh-CN" altLang="en-US" smtClean="0"/>
              <a:t>：换行，第一行在上方。</a:t>
            </a:r>
            <a:endParaRPr lang="en-US" altLang="zh-CN" smtClean="0"/>
          </a:p>
          <a:p>
            <a:pPr lvl="1">
              <a:buNone/>
            </a:pPr>
            <a:r>
              <a:rPr lang="en-US" altLang="zh-CN" smtClean="0"/>
              <a:t> </a:t>
            </a:r>
            <a:endParaRPr lang="en-US" altLang="zh-CN" smtClean="0"/>
          </a:p>
          <a:p>
            <a:pPr lvl="1"/>
            <a:r>
              <a:rPr lang="en-US" altLang="zh-CN" smtClean="0"/>
              <a:t>wrap-reverse</a:t>
            </a:r>
            <a:r>
              <a:rPr lang="zh-CN" altLang="en-US" smtClean="0"/>
              <a:t>：换行，第一行在下方。</a:t>
            </a:r>
            <a:endParaRPr lang="zh-CN" altLang="en-US" smtClean="0"/>
          </a:p>
          <a:p>
            <a:pPr lvl="1">
              <a:buNone/>
            </a:pPr>
            <a:endParaRPr lang="zh-CN" altLang="en-US"/>
          </a:p>
        </p:txBody>
      </p:sp>
      <p:pic>
        <p:nvPicPr>
          <p:cNvPr id="6" name="Picture 2" descr="http://www.ruanyifeng.com/blogimg/asset/2015/bg2015071007.png"/>
          <p:cNvPicPr>
            <a:picLocks noChangeAspect="1" noChangeArrowheads="1"/>
          </p:cNvPicPr>
          <p:nvPr/>
        </p:nvPicPr>
        <p:blipFill>
          <a:blip r:embed="rId1"/>
          <a:srcRect/>
          <a:stretch>
            <a:fillRect/>
          </a:stretch>
        </p:blipFill>
        <p:spPr bwMode="auto">
          <a:xfrm>
            <a:off x="5558085" y="3238420"/>
            <a:ext cx="3535581" cy="732371"/>
          </a:xfrm>
          <a:prstGeom prst="rect">
            <a:avLst/>
          </a:prstGeom>
          <a:noFill/>
        </p:spPr>
      </p:pic>
      <p:pic>
        <p:nvPicPr>
          <p:cNvPr id="8" name="Picture 4" descr="http://www.ruanyifeng.com/blogimg/asset/2015/bg2015071008.jpg"/>
          <p:cNvPicPr>
            <a:picLocks noChangeAspect="1" noChangeArrowheads="1"/>
          </p:cNvPicPr>
          <p:nvPr/>
        </p:nvPicPr>
        <p:blipFill>
          <a:blip r:embed="rId2"/>
          <a:srcRect/>
          <a:stretch>
            <a:fillRect/>
          </a:stretch>
        </p:blipFill>
        <p:spPr bwMode="auto">
          <a:xfrm>
            <a:off x="5558085" y="4140102"/>
            <a:ext cx="3149687" cy="796422"/>
          </a:xfrm>
          <a:prstGeom prst="rect">
            <a:avLst/>
          </a:prstGeom>
          <a:noFill/>
        </p:spPr>
      </p:pic>
      <p:sp>
        <p:nvSpPr>
          <p:cNvPr id="33798" name="AutoShape 6" descr="http://www.ruanyifeng.com/blogimg/asset/2015/bg20150710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3800" name="AutoShape 8" descr="http://www.ruanyifeng.com/blogimg/asset/2015/bg20150710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3802" name="AutoShape 10" descr="http://www.ruanyifeng.com/blogimg/asset/2015/bg20150710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33803" name="Picture 11"/>
          <p:cNvPicPr>
            <a:picLocks noChangeAspect="1" noChangeArrowheads="1"/>
          </p:cNvPicPr>
          <p:nvPr/>
        </p:nvPicPr>
        <p:blipFill>
          <a:blip r:embed="rId3"/>
          <a:srcRect/>
          <a:stretch>
            <a:fillRect/>
          </a:stretch>
        </p:blipFill>
        <p:spPr bwMode="auto">
          <a:xfrm>
            <a:off x="1640425" y="5607371"/>
            <a:ext cx="3149687" cy="835374"/>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flex-flow</a:t>
            </a:r>
            <a:r>
              <a:rPr lang="zh-CN" altLang="en-US" smtClean="0"/>
              <a:t>属性</a:t>
            </a:r>
            <a:endParaRPr lang="zh-CN" altLang="en-US"/>
          </a:p>
        </p:txBody>
      </p:sp>
      <p:sp>
        <p:nvSpPr>
          <p:cNvPr id="3" name="内容占位符 2"/>
          <p:cNvSpPr>
            <a:spLocks noGrp="1"/>
          </p:cNvSpPr>
          <p:nvPr>
            <p:ph idx="1"/>
          </p:nvPr>
        </p:nvSpPr>
        <p:spPr/>
        <p:txBody>
          <a:bodyPr/>
          <a:lstStyle/>
          <a:p>
            <a:r>
              <a:rPr lang="en-US" altLang="zh-CN" smtClean="0"/>
              <a:t>flex-flow</a:t>
            </a:r>
            <a:r>
              <a:rPr lang="zh-CN" altLang="en-US" smtClean="0"/>
              <a:t>属性是</a:t>
            </a:r>
            <a:r>
              <a:rPr lang="en-US" altLang="zh-CN" smtClean="0"/>
              <a:t>flex-direction</a:t>
            </a:r>
            <a:r>
              <a:rPr lang="zh-CN" altLang="en-US" smtClean="0"/>
              <a:t>属性和</a:t>
            </a:r>
            <a:r>
              <a:rPr lang="en-US" altLang="zh-CN" smtClean="0"/>
              <a:t>flex-wrap</a:t>
            </a:r>
            <a:r>
              <a:rPr lang="zh-CN" altLang="en-US" smtClean="0"/>
              <a:t>属性的简写形式</a:t>
            </a:r>
            <a:endParaRPr lang="en-US" altLang="zh-CN" smtClean="0"/>
          </a:p>
          <a:p>
            <a:r>
              <a:rPr lang="zh-CN" altLang="en-US" smtClean="0"/>
              <a:t>默认值为</a:t>
            </a:r>
            <a:r>
              <a:rPr lang="en-US" altLang="zh-CN" smtClean="0"/>
              <a:t>row nowrap</a:t>
            </a:r>
            <a:endParaRPr lang="en-US" altLang="zh-CN" smtClean="0"/>
          </a:p>
          <a:p>
            <a:pPr lvl="1">
              <a:buNone/>
            </a:pPr>
            <a:r>
              <a:rPr lang="en-US" altLang="zh-CN" smtClean="0"/>
              <a:t>.box { </a:t>
            </a:r>
            <a:endParaRPr lang="en-US" altLang="zh-CN" smtClean="0"/>
          </a:p>
          <a:p>
            <a:pPr lvl="1">
              <a:buNone/>
            </a:pPr>
            <a:r>
              <a:rPr lang="en-US" altLang="zh-CN" smtClean="0"/>
              <a:t>		flex-flow: &lt;flex-direction&gt;  &lt;flex-wrap&gt;; </a:t>
            </a:r>
            <a:endParaRPr lang="en-US" altLang="zh-CN" smtClean="0"/>
          </a:p>
          <a:p>
            <a:pPr lvl="1">
              <a:buNone/>
            </a:pPr>
            <a:r>
              <a:rPr lang="en-US" altLang="zh-CN" smtClean="0"/>
              <a:t>}</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1"/>
          <a:srcRect/>
          <a:stretch>
            <a:fillRect/>
          </a:stretch>
        </p:blipFill>
        <p:spPr bwMode="auto">
          <a:xfrm>
            <a:off x="9209054" y="1465865"/>
            <a:ext cx="2854315" cy="3337221"/>
          </a:xfrm>
          <a:prstGeom prst="rect">
            <a:avLst/>
          </a:prstGeom>
          <a:noFill/>
          <a:ln w="9525">
            <a:noFill/>
            <a:miter lim="800000"/>
            <a:headEnd/>
            <a:tailEnd/>
          </a:ln>
        </p:spPr>
      </p:pic>
      <p:sp>
        <p:nvSpPr>
          <p:cNvPr id="2" name="标题 1"/>
          <p:cNvSpPr>
            <a:spLocks noGrp="1"/>
          </p:cNvSpPr>
          <p:nvPr>
            <p:ph type="title"/>
          </p:nvPr>
        </p:nvSpPr>
        <p:spPr>
          <a:xfrm>
            <a:off x="310393" y="0"/>
            <a:ext cx="10515600" cy="1325563"/>
          </a:xfrm>
        </p:spPr>
        <p:txBody>
          <a:bodyPr>
            <a:normAutofit/>
          </a:bodyPr>
          <a:lstStyle/>
          <a:p>
            <a:r>
              <a:rPr lang="en-US" altLang="zh-CN" smtClean="0"/>
              <a:t>justify-content</a:t>
            </a:r>
            <a:r>
              <a:rPr lang="zh-CN" altLang="en-US" smtClean="0"/>
              <a:t>属性</a:t>
            </a:r>
            <a:endParaRPr lang="zh-CN" altLang="en-US"/>
          </a:p>
        </p:txBody>
      </p:sp>
      <p:sp>
        <p:nvSpPr>
          <p:cNvPr id="3" name="内容占位符 2"/>
          <p:cNvSpPr>
            <a:spLocks noGrp="1"/>
          </p:cNvSpPr>
          <p:nvPr>
            <p:ph idx="1"/>
          </p:nvPr>
        </p:nvSpPr>
        <p:spPr>
          <a:xfrm>
            <a:off x="310392" y="1465865"/>
            <a:ext cx="9133553" cy="4351338"/>
          </a:xfrm>
        </p:spPr>
        <p:txBody>
          <a:bodyPr>
            <a:normAutofit/>
          </a:bodyPr>
          <a:lstStyle/>
          <a:p>
            <a:r>
              <a:rPr lang="en-US" altLang="zh-CN" smtClean="0"/>
              <a:t>justify-content</a:t>
            </a:r>
            <a:r>
              <a:rPr lang="zh-CN" altLang="en-US" smtClean="0"/>
              <a:t>属性定义了项目在主轴上的对齐方式。</a:t>
            </a:r>
            <a:endParaRPr lang="en-US" altLang="zh-CN" smtClean="0"/>
          </a:p>
          <a:p>
            <a:pPr lvl="1">
              <a:buNone/>
            </a:pPr>
            <a:r>
              <a:rPr lang="en-US" altLang="zh-CN" sz="2000" smtClean="0"/>
              <a:t>.box { </a:t>
            </a:r>
            <a:endParaRPr lang="en-US" altLang="zh-CN" sz="2000" smtClean="0"/>
          </a:p>
          <a:p>
            <a:pPr lvl="1">
              <a:buNone/>
            </a:pPr>
            <a:r>
              <a:rPr lang="en-US" altLang="zh-CN" sz="2000" smtClean="0"/>
              <a:t>		justify-content: flex-start | flex-end | center | space-between | space-around; </a:t>
            </a:r>
            <a:endParaRPr lang="en-US" altLang="zh-CN" sz="2000" smtClean="0"/>
          </a:p>
          <a:p>
            <a:pPr lvl="1">
              <a:buNone/>
            </a:pPr>
            <a:r>
              <a:rPr lang="en-US" altLang="zh-CN" sz="2000" smtClean="0"/>
              <a:t>}</a:t>
            </a:r>
            <a:endParaRPr lang="en-US" altLang="zh-CN" sz="2000" smtClean="0"/>
          </a:p>
          <a:p>
            <a:pPr lvl="1">
              <a:buNone/>
            </a:pPr>
            <a:r>
              <a:rPr lang="zh-CN" altLang="en-US" sz="2000" smtClean="0"/>
              <a:t>可能取</a:t>
            </a:r>
            <a:r>
              <a:rPr lang="en-US" altLang="zh-CN" sz="2000" smtClean="0"/>
              <a:t>5</a:t>
            </a:r>
            <a:r>
              <a:rPr lang="zh-CN" altLang="en-US" sz="2000" smtClean="0"/>
              <a:t>个值，具体对齐方式与轴的方向有关。下面假设主轴为从左到右</a:t>
            </a:r>
            <a:endParaRPr lang="en-US" altLang="zh-CN" sz="2000" smtClean="0"/>
          </a:p>
          <a:p>
            <a:pPr lvl="2"/>
            <a:r>
              <a:rPr lang="en-US" altLang="zh-CN" smtClean="0"/>
              <a:t>flex-start</a:t>
            </a:r>
            <a:r>
              <a:rPr lang="zh-CN" altLang="en-US" smtClean="0"/>
              <a:t>（默认值）：左对齐</a:t>
            </a:r>
            <a:endParaRPr lang="zh-CN" altLang="en-US" smtClean="0"/>
          </a:p>
          <a:p>
            <a:pPr lvl="2"/>
            <a:r>
              <a:rPr lang="en-US" altLang="zh-CN" smtClean="0"/>
              <a:t>flex-end</a:t>
            </a:r>
            <a:r>
              <a:rPr lang="zh-CN" altLang="en-US" smtClean="0"/>
              <a:t>：右对齐</a:t>
            </a:r>
            <a:endParaRPr lang="zh-CN" altLang="en-US" smtClean="0"/>
          </a:p>
          <a:p>
            <a:pPr lvl="2"/>
            <a:r>
              <a:rPr lang="en-US" altLang="zh-CN" smtClean="0"/>
              <a:t>center</a:t>
            </a:r>
            <a:r>
              <a:rPr lang="zh-CN" altLang="en-US" smtClean="0"/>
              <a:t>： 居中</a:t>
            </a:r>
            <a:endParaRPr lang="zh-CN" altLang="en-US" smtClean="0"/>
          </a:p>
          <a:p>
            <a:pPr lvl="2"/>
            <a:r>
              <a:rPr lang="en-US" altLang="zh-CN" smtClean="0"/>
              <a:t>space-between</a:t>
            </a:r>
            <a:r>
              <a:rPr lang="zh-CN" altLang="en-US" smtClean="0"/>
              <a:t>：两端对齐，项目之间的间隔都相等。</a:t>
            </a:r>
            <a:endParaRPr lang="zh-CN" altLang="en-US" smtClean="0"/>
          </a:p>
          <a:p>
            <a:pPr lvl="2"/>
            <a:r>
              <a:rPr lang="en-US" altLang="zh-CN" smtClean="0"/>
              <a:t>space-around</a:t>
            </a:r>
            <a:r>
              <a:rPr lang="zh-CN" altLang="en-US" smtClean="0"/>
              <a:t>：每个项目两侧的间隔相等。所以，项目之间的间隔比项目与边框的间隔大一倍</a:t>
            </a:r>
            <a:endParaRPr lang="zh-CN" altLang="en-US" smtClean="0"/>
          </a:p>
          <a:p>
            <a:pPr lvl="1">
              <a:buNone/>
            </a:pPr>
            <a:endParaRPr lang="en-US" altLang="zh-CN" sz="2000" smtClean="0"/>
          </a:p>
          <a:p>
            <a:pPr lvl="1">
              <a:buNone/>
            </a:pP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9783" y="35345"/>
            <a:ext cx="10515600" cy="1325563"/>
          </a:xfrm>
        </p:spPr>
        <p:txBody>
          <a:bodyPr/>
          <a:lstStyle/>
          <a:p>
            <a:r>
              <a:rPr lang="en-US" altLang="zh-CN" smtClean="0"/>
              <a:t>align-items</a:t>
            </a:r>
            <a:r>
              <a:rPr lang="zh-CN" altLang="en-US" smtClean="0"/>
              <a:t>属性</a:t>
            </a:r>
            <a:endParaRPr lang="zh-CN" altLang="en-US"/>
          </a:p>
        </p:txBody>
      </p:sp>
      <p:sp>
        <p:nvSpPr>
          <p:cNvPr id="3" name="内容占位符 2"/>
          <p:cNvSpPr>
            <a:spLocks noGrp="1"/>
          </p:cNvSpPr>
          <p:nvPr>
            <p:ph idx="1"/>
          </p:nvPr>
        </p:nvSpPr>
        <p:spPr>
          <a:xfrm>
            <a:off x="578840" y="1465865"/>
            <a:ext cx="7759817" cy="4351338"/>
          </a:xfrm>
        </p:spPr>
        <p:txBody>
          <a:bodyPr>
            <a:normAutofit/>
          </a:bodyPr>
          <a:lstStyle/>
          <a:p>
            <a:r>
              <a:rPr lang="en-US" altLang="zh-CN" smtClean="0"/>
              <a:t>align-items</a:t>
            </a:r>
            <a:r>
              <a:rPr lang="zh-CN" altLang="en-US" smtClean="0"/>
              <a:t>属性定义项目在交叉轴上如何对齐</a:t>
            </a:r>
            <a:endParaRPr lang="en-US" altLang="zh-CN" smtClean="0"/>
          </a:p>
          <a:p>
            <a:pPr>
              <a:buNone/>
            </a:pPr>
            <a:r>
              <a:rPr lang="en-US" altLang="zh-CN" sz="2000" smtClean="0"/>
              <a:t>    .box { </a:t>
            </a:r>
            <a:endParaRPr lang="en-US" altLang="zh-CN" sz="2000" smtClean="0"/>
          </a:p>
          <a:p>
            <a:pPr>
              <a:buNone/>
            </a:pPr>
            <a:r>
              <a:rPr lang="en-US" altLang="zh-CN" sz="2000" smtClean="0"/>
              <a:t>		align-items: flex-start | flex-end | center | baseline | stretch; </a:t>
            </a:r>
            <a:endParaRPr lang="en-US" altLang="zh-CN" sz="2000" smtClean="0"/>
          </a:p>
          <a:p>
            <a:pPr>
              <a:buNone/>
            </a:pPr>
            <a:r>
              <a:rPr lang="en-US" altLang="zh-CN" sz="2000" smtClean="0"/>
              <a:t>     }</a:t>
            </a:r>
            <a:endParaRPr lang="en-US" altLang="zh-CN" sz="2000" smtClean="0"/>
          </a:p>
          <a:p>
            <a:pPr>
              <a:buNone/>
            </a:pPr>
            <a:r>
              <a:rPr lang="en-US" altLang="zh-CN" sz="2400" smtClean="0"/>
              <a:t>	</a:t>
            </a:r>
            <a:r>
              <a:rPr lang="en-US" altLang="zh-CN" sz="1800" smtClean="0"/>
              <a:t> </a:t>
            </a:r>
            <a:r>
              <a:rPr lang="zh-CN" altLang="en-US" sz="1800" smtClean="0"/>
              <a:t>可能取</a:t>
            </a:r>
            <a:r>
              <a:rPr lang="en-US" altLang="zh-CN" sz="1800" smtClean="0"/>
              <a:t>5</a:t>
            </a:r>
            <a:r>
              <a:rPr lang="zh-CN" altLang="en-US" sz="1800" smtClean="0"/>
              <a:t>个值。具体的对齐方式与交叉轴的方向有关，下面假设交叉轴从上到下</a:t>
            </a:r>
            <a:endParaRPr lang="en-US" altLang="zh-CN" sz="2400" smtClean="0"/>
          </a:p>
          <a:p>
            <a:pPr lvl="2"/>
            <a:r>
              <a:rPr lang="en-US" altLang="zh-CN" sz="1600" smtClean="0"/>
              <a:t>flex-start</a:t>
            </a:r>
            <a:r>
              <a:rPr lang="zh-CN" altLang="en-US" sz="1600" smtClean="0"/>
              <a:t>：交叉轴的起点对齐。</a:t>
            </a:r>
            <a:endParaRPr lang="zh-CN" altLang="en-US" sz="1600" smtClean="0"/>
          </a:p>
          <a:p>
            <a:pPr lvl="2"/>
            <a:r>
              <a:rPr lang="en-US" altLang="zh-CN" sz="1600" smtClean="0"/>
              <a:t>flex-end</a:t>
            </a:r>
            <a:r>
              <a:rPr lang="zh-CN" altLang="en-US" sz="1600" smtClean="0"/>
              <a:t>：交叉轴的终点对齐。</a:t>
            </a:r>
            <a:endParaRPr lang="zh-CN" altLang="en-US" sz="1600" smtClean="0"/>
          </a:p>
          <a:p>
            <a:pPr lvl="2"/>
            <a:r>
              <a:rPr lang="en-US" altLang="zh-CN" sz="1600" smtClean="0"/>
              <a:t>center</a:t>
            </a:r>
            <a:r>
              <a:rPr lang="zh-CN" altLang="en-US" sz="1600" smtClean="0"/>
              <a:t>：交叉轴的中点对齐。</a:t>
            </a:r>
            <a:endParaRPr lang="zh-CN" altLang="en-US" sz="1600" smtClean="0"/>
          </a:p>
          <a:p>
            <a:pPr lvl="2"/>
            <a:r>
              <a:rPr lang="en-US" altLang="zh-CN" sz="1600" smtClean="0"/>
              <a:t>baseline: </a:t>
            </a:r>
            <a:r>
              <a:rPr lang="zh-CN" altLang="en-US" sz="1600" smtClean="0"/>
              <a:t>项目的第一行文字的基线对齐。</a:t>
            </a:r>
            <a:endParaRPr lang="zh-CN" altLang="en-US" sz="1600" smtClean="0"/>
          </a:p>
          <a:p>
            <a:pPr lvl="2"/>
            <a:r>
              <a:rPr lang="en-US" altLang="zh-CN" sz="1600" smtClean="0"/>
              <a:t>stretch</a:t>
            </a:r>
            <a:r>
              <a:rPr lang="zh-CN" altLang="en-US" sz="1600" smtClean="0"/>
              <a:t>（默认值）：如果项目未设置高度或设为</a:t>
            </a:r>
            <a:r>
              <a:rPr lang="en-US" altLang="zh-CN" sz="1600" smtClean="0"/>
              <a:t>auto</a:t>
            </a:r>
            <a:r>
              <a:rPr lang="zh-CN" altLang="en-US" sz="1600" smtClean="0"/>
              <a:t>，将占满整个容器的高度。</a:t>
            </a:r>
            <a:endParaRPr lang="zh-CN" altLang="en-US" sz="1600" smtClean="0"/>
          </a:p>
          <a:p>
            <a:pPr>
              <a:buNone/>
            </a:pPr>
            <a:endParaRPr lang="en-US" altLang="zh-CN" sz="2400" smtClean="0"/>
          </a:p>
        </p:txBody>
      </p:sp>
      <p:pic>
        <p:nvPicPr>
          <p:cNvPr id="36866" name="Picture 2"/>
          <p:cNvPicPr>
            <a:picLocks noChangeAspect="1" noChangeArrowheads="1"/>
          </p:cNvPicPr>
          <p:nvPr/>
        </p:nvPicPr>
        <p:blipFill>
          <a:blip r:embed="rId1"/>
          <a:srcRect/>
          <a:stretch>
            <a:fillRect/>
          </a:stretch>
        </p:blipFill>
        <p:spPr bwMode="auto">
          <a:xfrm>
            <a:off x="8237989" y="1360908"/>
            <a:ext cx="3590052" cy="4363819"/>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云和</Template>
  <TotalTime>0</TotalTime>
  <Words>2701</Words>
  <Application>WPS 演示</Application>
  <PresentationFormat>自定义</PresentationFormat>
  <Paragraphs>154</Paragraphs>
  <Slides>17</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宋体</vt:lpstr>
      <vt:lpstr>Wingdings</vt:lpstr>
      <vt:lpstr>Heiti SC Light</vt:lpstr>
      <vt:lpstr>Arial</vt:lpstr>
      <vt:lpstr>微软雅黑</vt:lpstr>
      <vt:lpstr>Calibri</vt:lpstr>
      <vt:lpstr>Impact</vt:lpstr>
      <vt:lpstr>Arial Unicode MS</vt:lpstr>
      <vt:lpstr>Office 主题</vt:lpstr>
      <vt:lpstr>PowerPoint 演示文稿</vt:lpstr>
      <vt:lpstr>弹性盒子布局</vt:lpstr>
      <vt:lpstr>基本概念</vt:lpstr>
      <vt:lpstr>容器的属性</vt:lpstr>
      <vt:lpstr>flex-direction属性</vt:lpstr>
      <vt:lpstr>flex-wrap属性</vt:lpstr>
      <vt:lpstr>flex-flow属性</vt:lpstr>
      <vt:lpstr>justify-content属性</vt:lpstr>
      <vt:lpstr>align-items属性</vt:lpstr>
      <vt:lpstr>项目属性</vt:lpstr>
      <vt:lpstr>order属性</vt:lpstr>
      <vt:lpstr>flex-grow属性</vt:lpstr>
      <vt:lpstr>flex-shrink属性</vt:lpstr>
      <vt:lpstr>flex-basis属性</vt:lpstr>
      <vt:lpstr>flex属性</vt:lpstr>
      <vt:lpstr>align-self属性</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584</cp:revision>
  <dcterms:created xsi:type="dcterms:W3CDTF">2016-07-12T06:06:00Z</dcterms:created>
  <dcterms:modified xsi:type="dcterms:W3CDTF">2019-12-11T02:55:00Z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