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3"/>
  </p:handoutMasterIdLst>
  <p:sldIdLst>
    <p:sldId id="256" r:id="rId3"/>
    <p:sldId id="261" r:id="rId5"/>
    <p:sldId id="262" r:id="rId6"/>
    <p:sldId id="267" r:id="rId7"/>
    <p:sldId id="284" r:id="rId8"/>
    <p:sldId id="265" r:id="rId9"/>
    <p:sldId id="263" r:id="rId10"/>
    <p:sldId id="266" r:id="rId11"/>
    <p:sldId id="268" r:id="rId12"/>
    <p:sldId id="264" r:id="rId13"/>
    <p:sldId id="269" r:id="rId14"/>
    <p:sldId id="270" r:id="rId15"/>
    <p:sldId id="271" r:id="rId16"/>
    <p:sldId id="272" r:id="rId17"/>
    <p:sldId id="273" r:id="rId18"/>
    <p:sldId id="274" r:id="rId19"/>
    <p:sldId id="275" r:id="rId20"/>
    <p:sldId id="276" r:id="rId21"/>
    <p:sldId id="287" r:id="rId22"/>
    <p:sldId id="286" r:id="rId23"/>
    <p:sldId id="285" r:id="rId24"/>
    <p:sldId id="303" r:id="rId25"/>
    <p:sldId id="288" r:id="rId26"/>
    <p:sldId id="313" r:id="rId27"/>
    <p:sldId id="308" r:id="rId28"/>
    <p:sldId id="309" r:id="rId29"/>
    <p:sldId id="310" r:id="rId30"/>
    <p:sldId id="311" r:id="rId31"/>
    <p:sldId id="26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73"/>
    <p:restoredTop sz="99412" autoAdjust="0"/>
  </p:normalViewPr>
  <p:slideViewPr>
    <p:cSldViewPr snapToGrid="0" snapToObjects="1">
      <p:cViewPr varScale="1">
        <p:scale>
          <a:sx n="113" d="100"/>
          <a:sy n="113" d="100"/>
        </p:scale>
        <p:origin x="-948" y="-108"/>
      </p:cViewPr>
      <p:guideLst>
        <p:guide orient="horz" pos="2160"/>
        <p:guide pos="3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AFE1F-002B-7B46-8355-500A6338E41C}"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9A336-E03A-E148-96FC-F9D1DAA871D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4E8AEC5-2607-47EA-9DBC-CA4CCE4656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gaoyong0303@hotmail.com</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36f8df1228</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23021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230215"/>
            <a:ext cx="7734300" cy="5811838"/>
          </a:xfrm>
        </p:spPr>
        <p:txBody>
          <a:bodyPr vert="eaVert"/>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3" name="TextBox 4"/>
          <p:cNvSpPr txBox="1"/>
          <p:nvPr/>
        </p:nvSpPr>
        <p:spPr>
          <a:xfrm>
            <a:off x="2717048" y="2327504"/>
            <a:ext cx="3262432" cy="1323439"/>
          </a:xfrm>
          <a:prstGeom prst="rect">
            <a:avLst/>
          </a:prstGeom>
          <a:noFill/>
        </p:spPr>
        <p:txBody>
          <a:bodyPr wrap="none">
            <a:spAutoFit/>
          </a:bodyPr>
          <a:lstStyle/>
          <a:p>
            <a:pPr>
              <a:defRPr/>
            </a:pPr>
            <a:r>
              <a:rPr lang="zh-CN" altLang="en-US" sz="8000" b="1" dirty="0" smtClean="0">
                <a:solidFill>
                  <a:schemeClr val="tx1">
                    <a:lumMod val="65000"/>
                    <a:lumOff val="35000"/>
                  </a:schemeClr>
                </a:solidFill>
                <a:latin typeface="微软雅黑" panose="020B0503020204020204" pitchFamily="34" charset="-122"/>
                <a:ea typeface="微软雅黑" panose="020B0503020204020204" pitchFamily="34" charset="-122"/>
              </a:rPr>
              <a:t>本节完</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框 3"/>
          <p:cNvSpPr txBox="1"/>
          <p:nvPr userDrawn="1"/>
        </p:nvSpPr>
        <p:spPr>
          <a:xfrm>
            <a:off x="11475720" y="6512560"/>
            <a:ext cx="657860" cy="368300"/>
          </a:xfrm>
          <a:prstGeom prst="rect">
            <a:avLst/>
          </a:prstGeom>
          <a:noFill/>
        </p:spPr>
        <p:txBody>
          <a:bodyPr wrap="square" rtlCol="0">
            <a:spAutoFit/>
            <a:scene3d>
              <a:camera prst="orthographicFront"/>
              <a:lightRig rig="threePt" dir="t"/>
            </a:scene3d>
          </a:bodyPr>
          <a:lstStyle/>
          <a:p>
            <a:fld id="{9A0DB2DC-4C9A-4742-B13C-FB6460FD3503}" type="slidenum">
              <a:rPr lang="zh-CN" altLang="en-US">
                <a:ln w="12700">
                  <a:solidFill>
                    <a:schemeClr val="accent5"/>
                  </a:solidFill>
                  <a:prstDash val="solid"/>
                </a:ln>
                <a:pattFill prst="ltDnDiag">
                  <a:fgClr>
                    <a:schemeClr val="accent5">
                      <a:lumMod val="60000"/>
                      <a:lumOff val="40000"/>
                    </a:schemeClr>
                  </a:fgClr>
                  <a:bgClr>
                    <a:schemeClr val="bg1"/>
                  </a:bgClr>
                </a:pattFill>
                <a:effectLst/>
              </a:rPr>
            </a:fld>
            <a:endParaRPr lang="zh-CN" altLang="en-US">
              <a:ln w="12700">
                <a:solidFill>
                  <a:schemeClr val="accent5"/>
                </a:solidFill>
                <a:prstDash val="solid"/>
              </a:ln>
              <a:pattFill prst="ltDnDiag">
                <a:fgClr>
                  <a:schemeClr val="accent5">
                    <a:lumMod val="60000"/>
                    <a:lumOff val="40000"/>
                  </a:schemeClr>
                </a:fgClr>
                <a:bgClr>
                  <a:schemeClr val="bg1"/>
                </a:bgClr>
              </a:pattFill>
              <a:effectLst/>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540507"/>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3420232"/>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510835"/>
            <a:ext cx="5181600" cy="435133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653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42633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4" name="内容占位符 3"/>
          <p:cNvSpPr>
            <a:spLocks noGrp="1"/>
          </p:cNvSpPr>
          <p:nvPr>
            <p:ph sz="half" idx="2"/>
          </p:nvPr>
        </p:nvSpPr>
        <p:spPr>
          <a:xfrm>
            <a:off x="839788" y="2250245"/>
            <a:ext cx="5157787"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42633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endParaRPr kumimoji="1" lang="zh-CN" altLang="en-US" smtClean="0"/>
          </a:p>
        </p:txBody>
      </p:sp>
      <p:sp>
        <p:nvSpPr>
          <p:cNvPr id="6" name="内容占位符 5"/>
          <p:cNvSpPr>
            <a:spLocks noGrp="1"/>
          </p:cNvSpPr>
          <p:nvPr>
            <p:ph sz="quarter" idx="4"/>
          </p:nvPr>
        </p:nvSpPr>
        <p:spPr>
          <a:xfrm>
            <a:off x="6172200" y="2250245"/>
            <a:ext cx="5183188" cy="3684588"/>
          </a:xfrm>
        </p:spPr>
        <p:txBody>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80315"/>
            <a:ext cx="10515600" cy="1325563"/>
          </a:xfrm>
        </p:spPr>
        <p:txBody>
          <a:bodyPr/>
          <a:lstStyle/>
          <a:p>
            <a:r>
              <a:rPr kumimoji="1" lang="zh-CN" altLang="en-US" smtClean="0"/>
              <a:t>单击此处编辑母版标题样式</a:t>
            </a:r>
            <a:endParaRPr kumimoji="1"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7925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hasCustomPrompt="1"/>
          </p:nvPr>
        </p:nvSpPr>
        <p:spPr>
          <a:xfrm>
            <a:off x="5183188" y="74758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smtClean="0"/>
              <a:t>将图片拖动到占位符，或单击添加图标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endParaRPr kumimoji="1" lang="zh-CN" altLang="en-US"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22605" y="16930"/>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46586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pic>
        <p:nvPicPr>
          <p:cNvPr id="7" name="图片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171065" y="5982120"/>
            <a:ext cx="2071558" cy="756063"/>
          </a:xfrm>
          <a:prstGeom prst="rect">
            <a:avLst/>
          </a:prstGeom>
        </p:spPr>
      </p:pic>
      <p:sp>
        <p:nvSpPr>
          <p:cNvPr id="11" name="矩形 10"/>
          <p:cNvSpPr/>
          <p:nvPr/>
        </p:nvSpPr>
        <p:spPr>
          <a:xfrm>
            <a:off x="59961" y="6468360"/>
            <a:ext cx="89964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1413760" y="6468360"/>
            <a:ext cx="720000" cy="720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5">
                  <a:lumMod val="75000"/>
                </a:schemeClr>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000" b="1" kern="1200">
          <a:solidFill>
            <a:schemeClr val="accent5">
              <a:lumMod val="75000"/>
            </a:schemeClr>
          </a:solidFill>
          <a:latin typeface="微软雅黑" panose="020B0503020204020204" pitchFamily="34" charset="-122"/>
          <a:ea typeface="微软雅黑" panose="020B0503020204020204" pitchFamily="34" charset="-122"/>
          <a:cs typeface="Heiti SC Light" charset="-122"/>
        </a:defRPr>
      </a:lvl1pPr>
    </p:titleStyle>
    <p:bodyStyle>
      <a:lvl1pPr marL="228600" indent="-228600" algn="l" defTabSz="914400" rtl="0" eaLnBrk="1" latinLnBrk="0" hangingPunct="1">
        <a:lnSpc>
          <a:spcPct val="90000"/>
        </a:lnSpc>
        <a:spcBef>
          <a:spcPts val="1000"/>
        </a:spcBef>
        <a:buClr>
          <a:srgbClr val="00B0F0"/>
        </a:buClr>
        <a:buFont typeface="Wingdings" panose="05000000000000000000" charset="0"/>
        <a:buChar char="v"/>
        <a:defRPr sz="2800" kern="1200">
          <a:solidFill>
            <a:schemeClr val="tx1"/>
          </a:solidFill>
          <a:latin typeface="微软雅黑" panose="020B0503020204020204" pitchFamily="34" charset="-122"/>
          <a:ea typeface="微软雅黑" panose="020B0503020204020204" pitchFamily="34" charset="-122"/>
          <a:cs typeface="Heiti SC Light" charset="-122"/>
        </a:defRPr>
      </a:lvl1pPr>
      <a:lvl2pPr marL="685800" indent="-228600" algn="l" defTabSz="914400" rtl="0" eaLnBrk="1" latinLnBrk="0" hangingPunct="1">
        <a:lnSpc>
          <a:spcPct val="90000"/>
        </a:lnSpc>
        <a:spcBef>
          <a:spcPts val="500"/>
        </a:spcBef>
        <a:buClr>
          <a:srgbClr val="00B0F0"/>
        </a:buClr>
        <a:buFont typeface="Wingdings" panose="05000000000000000000" charset="0"/>
        <a:buChar char="ü"/>
        <a:defRPr sz="2400" kern="1200">
          <a:solidFill>
            <a:schemeClr val="tx1"/>
          </a:solidFill>
          <a:latin typeface="微软雅黑" panose="020B0503020204020204" pitchFamily="34" charset="-122"/>
          <a:ea typeface="微软雅黑" panose="020B0503020204020204" pitchFamily="34" charset="-122"/>
          <a:cs typeface="Heiti SC Light" charset="-122"/>
        </a:defRPr>
      </a:lvl2pPr>
      <a:lvl3pPr marL="1143000" indent="-228600" algn="l" defTabSz="914400" rtl="0" eaLnBrk="1" latinLnBrk="0" hangingPunct="1">
        <a:lnSpc>
          <a:spcPct val="90000"/>
        </a:lnSpc>
        <a:spcBef>
          <a:spcPts val="500"/>
        </a:spcBef>
        <a:buClr>
          <a:srgbClr val="00B0F0"/>
        </a:buClr>
        <a:buFont typeface="Arial" panose="020B0604020202020204"/>
        <a:buChar char="•"/>
        <a:defRPr sz="2000" kern="1200">
          <a:solidFill>
            <a:schemeClr val="tx1"/>
          </a:solidFill>
          <a:latin typeface="微软雅黑" panose="020B0503020204020204" pitchFamily="34" charset="-122"/>
          <a:ea typeface="微软雅黑" panose="020B0503020204020204" pitchFamily="34" charset="-122"/>
          <a:cs typeface="Heiti SC Light" charset="-122"/>
        </a:defRPr>
      </a:lvl3pPr>
      <a:lvl4pPr marL="16002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4pPr>
      <a:lvl5pPr marL="2057400" indent="-228600" algn="l" defTabSz="914400" rtl="0" eaLnBrk="1" latinLnBrk="0" hangingPunct="1">
        <a:lnSpc>
          <a:spcPct val="90000"/>
        </a:lnSpc>
        <a:spcBef>
          <a:spcPts val="500"/>
        </a:spcBef>
        <a:buClr>
          <a:srgbClr val="00B0F0"/>
        </a:buClr>
        <a:buFont typeface="Arial" panose="020B0604020202020204"/>
        <a:buChar char="•"/>
        <a:defRPr sz="1800" kern="1200">
          <a:solidFill>
            <a:schemeClr val="tx1"/>
          </a:solidFill>
          <a:latin typeface="微软雅黑" panose="020B0503020204020204" pitchFamily="34" charset="-122"/>
          <a:ea typeface="微软雅黑" panose="020B0503020204020204" pitchFamily="34" charset="-122"/>
          <a:cs typeface="Heiti SC Light" charset="-122"/>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41557" y="2334102"/>
            <a:ext cx="5262880" cy="1322070"/>
          </a:xfrm>
          <a:prstGeom prst="rect">
            <a:avLst/>
          </a:prstGeom>
          <a:noFill/>
        </p:spPr>
        <p:txBody>
          <a:bodyPr wrap="none">
            <a:spAutoFit/>
          </a:bodyPr>
          <a:lstStyle/>
          <a:p>
            <a:pPr algn="l">
              <a:defRPr/>
            </a:pPr>
            <a:r>
              <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rPr>
              <a:t>微信小程序</a:t>
            </a:r>
            <a:endParaRPr lang="zh-CN" altLang="en-US" sz="8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10" name="组合 9"/>
          <p:cNvGrpSpPr/>
          <p:nvPr/>
        </p:nvGrpSpPr>
        <p:grpSpPr>
          <a:xfrm>
            <a:off x="7603914" y="1133687"/>
            <a:ext cx="3975100" cy="1944058"/>
            <a:chOff x="5908792" y="644194"/>
            <a:chExt cx="2306655" cy="1458043"/>
          </a:xfrm>
        </p:grpSpPr>
        <p:sp>
          <p:nvSpPr>
            <p:cNvPr id="6" name="TextBox 42"/>
            <p:cNvSpPr txBox="1">
              <a:spLocks noChangeArrowheads="1"/>
            </p:cNvSpPr>
            <p:nvPr/>
          </p:nvSpPr>
          <p:spPr bwMode="auto">
            <a:xfrm>
              <a:off x="5908792" y="644194"/>
              <a:ext cx="2306655" cy="1458043"/>
            </a:xfrm>
            <a:prstGeom prst="rect">
              <a:avLst/>
            </a:prstGeom>
            <a:solidFill>
              <a:srgbClr val="00B0F0"/>
            </a:solidFill>
            <a:ln>
              <a:noFill/>
            </a:ln>
          </p:spPr>
          <p:txBody>
            <a:bodyPr wrap="square" lIns="137160" tIns="68580" rIns="137160" bIns="68580">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eaLnBrk="1" hangingPunct="1"/>
              <a:r>
                <a:rPr lang="en-US" altLang="zh-CN" sz="11735" dirty="0">
                  <a:solidFill>
                    <a:schemeClr val="bg1"/>
                  </a:solidFill>
                  <a:latin typeface="Impact" panose="020B0806030902050204" pitchFamily="34" charset="0"/>
                </a:rPr>
                <a:t> PHP</a:t>
              </a:r>
              <a:endParaRPr lang="zh-CN" altLang="en-US" sz="11735" dirty="0">
                <a:solidFill>
                  <a:schemeClr val="bg1"/>
                </a:solidFill>
                <a:latin typeface="Impact" panose="020B0806030902050204" pitchFamily="34" charset="0"/>
              </a:endParaRPr>
            </a:p>
          </p:txBody>
        </p:sp>
        <p:sp>
          <p:nvSpPr>
            <p:cNvPr id="9" name="TextBox 8"/>
            <p:cNvSpPr txBox="1"/>
            <p:nvPr/>
          </p:nvSpPr>
          <p:spPr>
            <a:xfrm>
              <a:off x="7585061" y="857238"/>
              <a:ext cx="535786" cy="1005840"/>
            </a:xfrm>
            <a:prstGeom prst="rect">
              <a:avLst/>
            </a:prstGeom>
            <a:noFill/>
          </p:spPr>
          <p:txBody>
            <a:bodyPr vert="eaVert" wrap="square"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编程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2445" y="-3810"/>
            <a:ext cx="10515600" cy="1214120"/>
          </a:xfrm>
        </p:spPr>
        <p:txBody>
          <a:bodyPr/>
          <a:lstStyle/>
          <a:p>
            <a:r>
              <a:rPr lang="zh-CN" altLang="en-US"/>
              <a:t>目录结构</a:t>
            </a:r>
            <a:endParaRPr lang="zh-CN" altLang="en-US"/>
          </a:p>
        </p:txBody>
      </p:sp>
      <p:sp>
        <p:nvSpPr>
          <p:cNvPr id="3" name="内容占位符 2"/>
          <p:cNvSpPr>
            <a:spLocks noGrp="1"/>
          </p:cNvSpPr>
          <p:nvPr>
            <p:ph idx="1"/>
          </p:nvPr>
        </p:nvSpPr>
        <p:spPr>
          <a:xfrm>
            <a:off x="838200" y="1023620"/>
            <a:ext cx="7784465" cy="5365115"/>
          </a:xfrm>
        </p:spPr>
        <p:txBody>
          <a:bodyPr>
            <a:normAutofit lnSpcReduction="10000"/>
          </a:bodyPr>
          <a:lstStyle/>
          <a:p>
            <a:pPr>
              <a:lnSpc>
                <a:spcPct val="120000"/>
              </a:lnSpc>
            </a:pPr>
            <a:r>
              <a:rPr dirty="0">
                <a:cs typeface="+mn-cs"/>
                <a:sym typeface="微软雅黑" panose="020B0503020204020204" pitchFamily="34" charset="-122"/>
              </a:rPr>
              <a:t>小程序包含一个描述整体程序的 app 和多个描述各自页面的 page</a:t>
            </a:r>
            <a:endParaRPr dirty="0">
              <a:cs typeface="+mn-cs"/>
              <a:sym typeface="微软雅黑" panose="020B0503020204020204" pitchFamily="34" charset="-122"/>
            </a:endParaRPr>
          </a:p>
          <a:p>
            <a:pPr lvl="1">
              <a:lnSpc>
                <a:spcPct val="120000"/>
              </a:lnSpc>
            </a:pPr>
            <a:r>
              <a:rPr sz="2400" dirty="0">
                <a:cs typeface="+mn-cs"/>
                <a:sym typeface="微软雅黑" panose="020B0503020204020204" pitchFamily="34" charset="-122"/>
              </a:rPr>
              <a:t>一个小程序主体部分由三个文件组成，必须放在项目的根目录</a:t>
            </a:r>
            <a:endParaRPr sz="2400" dirty="0">
              <a:cs typeface="+mn-cs"/>
              <a:sym typeface="微软雅黑" panose="020B0503020204020204" pitchFamily="34" charset="-122"/>
            </a:endParaRPr>
          </a:p>
          <a:p>
            <a:pPr lvl="2" algn="l" defTabSz="914400">
              <a:lnSpc>
                <a:spcPct val="120000"/>
              </a:lnSpc>
              <a:buClr>
                <a:srgbClr val="0070C0"/>
              </a:buClr>
              <a:buFont typeface="Arial" panose="020B0604020202020204" pitchFamily="34" charset="0"/>
              <a:buChar char="•"/>
            </a:pPr>
            <a:r>
              <a:rPr lang="en-US" sz="1800" dirty="0">
                <a:cs typeface="+mn-cs"/>
                <a:sym typeface="微软雅黑" panose="020B0503020204020204" pitchFamily="34" charset="-122"/>
              </a:rPr>
              <a:t>app.js</a:t>
            </a:r>
            <a:r>
              <a:rPr lang="zh-CN" altLang="en-US" sz="1800" dirty="0">
                <a:cs typeface="+mn-cs"/>
                <a:sym typeface="微软雅黑" panose="020B0503020204020204" pitchFamily="34" charset="-122"/>
              </a:rPr>
              <a:t>（必须），小程序逻辑，监听并处理小程序的生命周期函数、声明全局变量。</a:t>
            </a:r>
            <a:endParaRPr lang="zh-CN" altLang="en-US" kern="1200" dirty="0">
              <a:latin typeface="微软雅黑" panose="020B0503020204020204" pitchFamily="34" charset="-122"/>
              <a:ea typeface="微软雅黑" panose="020B0503020204020204" pitchFamily="34" charset="-122"/>
              <a:cs typeface="+mn-cs"/>
              <a:sym typeface="微软雅黑" panose="020B0503020204020204" pitchFamily="34" charset="-122"/>
            </a:endParaRPr>
          </a:p>
          <a:p>
            <a:pPr lvl="2" algn="l" defTabSz="914400">
              <a:lnSpc>
                <a:spcPct val="120000"/>
              </a:lnSpc>
              <a:buClr>
                <a:srgbClr val="0070C0"/>
              </a:buClr>
              <a:buFont typeface="Arial" panose="020B0604020202020204" pitchFamily="34" charset="0"/>
              <a:buChar char="•"/>
            </a:pPr>
            <a:r>
              <a:rPr lang="en-US" altLang="zh-CN" sz="1800" dirty="0">
                <a:cs typeface="+mn-cs"/>
                <a:sym typeface="微软雅黑" panose="020B0503020204020204" pitchFamily="34" charset="-122"/>
              </a:rPr>
              <a:t>app.js(</a:t>
            </a:r>
            <a:r>
              <a:rPr lang="zh-CN" altLang="en-US" sz="1800" dirty="0">
                <a:cs typeface="+mn-cs"/>
                <a:sym typeface="微软雅黑" panose="020B0503020204020204" pitchFamily="34" charset="-122"/>
              </a:rPr>
              <a:t>必须</a:t>
            </a:r>
            <a:r>
              <a:rPr lang="en-US" altLang="zh-CN" sz="1800" dirty="0">
                <a:cs typeface="+mn-cs"/>
                <a:sym typeface="微软雅黑" panose="020B0503020204020204" pitchFamily="34" charset="-122"/>
              </a:rPr>
              <a:t>)</a:t>
            </a:r>
            <a:r>
              <a:rPr lang="zh-CN" altLang="en-US" sz="1800" dirty="0">
                <a:cs typeface="+mn-cs"/>
                <a:sym typeface="微软雅黑" panose="020B0503020204020204" pitchFamily="34" charset="-122"/>
              </a:rPr>
              <a:t>，整个小程序的全局配置。</a:t>
            </a:r>
            <a:endParaRPr lang="zh-CN" altLang="en-US" sz="1800" dirty="0">
              <a:cs typeface="+mn-cs"/>
              <a:sym typeface="微软雅黑" panose="020B0503020204020204" pitchFamily="34" charset="-122"/>
            </a:endParaRPr>
          </a:p>
          <a:p>
            <a:pPr lvl="2" algn="l" defTabSz="914400">
              <a:lnSpc>
                <a:spcPct val="120000"/>
              </a:lnSpc>
              <a:buClr>
                <a:srgbClr val="0070C0"/>
              </a:buClr>
              <a:buFont typeface="Arial" panose="020B0604020202020204" pitchFamily="34" charset="0"/>
              <a:buChar char="•"/>
            </a:pPr>
            <a:r>
              <a:rPr lang="zh-CN" altLang="en-US" sz="1800" dirty="0">
                <a:cs typeface="+mn-cs"/>
                <a:sym typeface="微软雅黑" panose="020B0503020204020204" pitchFamily="34" charset="-122"/>
              </a:rPr>
              <a:t>app.wxss，全局CSS样式文件</a:t>
            </a:r>
            <a:endParaRPr lang="zh-CN" altLang="en-US" sz="1800" dirty="0">
              <a:cs typeface="+mn-cs"/>
              <a:sym typeface="微软雅黑" panose="020B0503020204020204" pitchFamily="34" charset="-122"/>
            </a:endParaRPr>
          </a:p>
          <a:p>
            <a:pPr lvl="2" indent="-457200">
              <a:lnSpc>
                <a:spcPct val="120000"/>
              </a:lnSpc>
              <a:buFont typeface="Wingdings" panose="05000000000000000000" charset="0"/>
              <a:buChar char=""/>
            </a:pPr>
            <a:r>
              <a:rPr lang="zh-CN" altLang="en-US" sz="2330" dirty="0">
                <a:cs typeface="+mn-cs"/>
                <a:sym typeface="微软雅黑" panose="020B0503020204020204" pitchFamily="34" charset="-122"/>
              </a:rPr>
              <a:t>一个小程序页面由四个文件组成</a:t>
            </a:r>
            <a:endParaRPr lang="zh-CN" altLang="en-US" sz="2330" dirty="0">
              <a:cs typeface="+mn-cs"/>
              <a:sym typeface="微软雅黑" panose="020B0503020204020204" pitchFamily="34" charset="-122"/>
            </a:endParaRPr>
          </a:p>
          <a:p>
            <a:pPr lvl="2" algn="l" defTabSz="914400">
              <a:lnSpc>
                <a:spcPct val="120000"/>
              </a:lnSpc>
              <a:buClr>
                <a:srgbClr val="0070C0"/>
              </a:buClr>
              <a:buFont typeface="Arial" panose="020B0604020202020204" pitchFamily="34" charset="0"/>
              <a:buChar char="•"/>
            </a:pPr>
            <a:r>
              <a:rPr lang="zh-CN" altLang="en-US" sz="1800" dirty="0">
                <a:cs typeface="+mn-cs"/>
                <a:sym typeface="微软雅黑" panose="020B0503020204020204" pitchFamily="34" charset="-122"/>
              </a:rPr>
              <a:t>js ---------- 页面逻辑</a:t>
            </a:r>
            <a:endParaRPr lang="zh-CN" altLang="en-US" sz="1600" kern="1200" dirty="0">
              <a:latin typeface="微软雅黑" panose="020B0503020204020204" pitchFamily="34" charset="-122"/>
              <a:ea typeface="微软雅黑" panose="020B0503020204020204" pitchFamily="34" charset="-122"/>
              <a:cs typeface="+mn-cs"/>
              <a:sym typeface="微软雅黑" panose="020B0503020204020204" pitchFamily="34" charset="-122"/>
            </a:endParaRPr>
          </a:p>
          <a:p>
            <a:pPr lvl="2" algn="l" defTabSz="914400">
              <a:lnSpc>
                <a:spcPct val="120000"/>
              </a:lnSpc>
              <a:buClr>
                <a:srgbClr val="0070C0"/>
              </a:buClr>
              <a:buFont typeface="Arial" panose="020B0604020202020204" pitchFamily="34" charset="0"/>
              <a:buChar char="•"/>
            </a:pPr>
            <a:r>
              <a:rPr lang="zh-CN" altLang="en-US" sz="1800" dirty="0">
                <a:cs typeface="+mn-cs"/>
                <a:sym typeface="微软雅黑" panose="020B0503020204020204" pitchFamily="34" charset="-122"/>
              </a:rPr>
              <a:t>json -------- 页面配置文件</a:t>
            </a:r>
            <a:endParaRPr lang="zh-CN" altLang="en-US" sz="1600" kern="1200" dirty="0">
              <a:latin typeface="微软雅黑" panose="020B0503020204020204" pitchFamily="34" charset="-122"/>
              <a:ea typeface="微软雅黑" panose="020B0503020204020204" pitchFamily="34" charset="-122"/>
              <a:cs typeface="+mn-cs"/>
              <a:sym typeface="微软雅黑" panose="020B0503020204020204" pitchFamily="34" charset="-122"/>
            </a:endParaRPr>
          </a:p>
          <a:p>
            <a:pPr lvl="2" algn="l" defTabSz="914400">
              <a:lnSpc>
                <a:spcPct val="120000"/>
              </a:lnSpc>
              <a:buClr>
                <a:srgbClr val="0070C0"/>
              </a:buClr>
              <a:buFont typeface="Arial" panose="020B0604020202020204" pitchFamily="34" charset="0"/>
              <a:buChar char="•"/>
            </a:pPr>
            <a:r>
              <a:rPr lang="zh-CN" altLang="en-US" sz="1800" dirty="0">
                <a:cs typeface="+mn-cs"/>
                <a:sym typeface="微软雅黑" panose="020B0503020204020204" pitchFamily="34" charset="-122"/>
              </a:rPr>
              <a:t>wxml ------- 页面结构，类似HTML文件</a:t>
            </a:r>
            <a:endParaRPr lang="zh-CN" altLang="en-US" sz="1600" kern="1200" dirty="0">
              <a:latin typeface="微软雅黑" panose="020B0503020204020204" pitchFamily="34" charset="-122"/>
              <a:ea typeface="微软雅黑" panose="020B0503020204020204" pitchFamily="34" charset="-122"/>
              <a:cs typeface="+mn-cs"/>
              <a:sym typeface="微软雅黑" panose="020B0503020204020204" pitchFamily="34" charset="-122"/>
            </a:endParaRPr>
          </a:p>
          <a:p>
            <a:pPr lvl="2" algn="l" defTabSz="914400">
              <a:lnSpc>
                <a:spcPct val="120000"/>
              </a:lnSpc>
              <a:buClr>
                <a:srgbClr val="0070C0"/>
              </a:buClr>
              <a:buFont typeface="Arial" panose="020B0604020202020204" pitchFamily="34" charset="0"/>
              <a:buChar char="•"/>
            </a:pPr>
            <a:r>
              <a:rPr lang="zh-CN" altLang="en-US" sz="1800" dirty="0">
                <a:cs typeface="+mn-cs"/>
                <a:sym typeface="微软雅黑" panose="020B0503020204020204" pitchFamily="34" charset="-122"/>
              </a:rPr>
              <a:t>wxss ------- 页面样式类似CSS文件</a:t>
            </a:r>
            <a:endParaRPr lang="zh-CN" altLang="en-US" sz="1800" kern="1200" dirty="0">
              <a:latin typeface="微软雅黑" panose="020B0503020204020204" pitchFamily="34" charset="-122"/>
              <a:ea typeface="微软雅黑" panose="020B0503020204020204" pitchFamily="34" charset="-122"/>
              <a:cs typeface="+mn-cs"/>
              <a:sym typeface="微软雅黑" panose="020B0503020204020204" pitchFamily="34" charset="-122"/>
            </a:endParaRPr>
          </a:p>
          <a:p>
            <a:pPr lvl="3" indent="-457200">
              <a:buFont typeface="Wingdings" panose="05000000000000000000" charset="0"/>
              <a:buChar char=""/>
            </a:pPr>
            <a:endParaRPr lang="zh-CN" altLang="en-US" sz="2095" dirty="0">
              <a:cs typeface="+mn-cs"/>
              <a:sym typeface="微软雅黑" panose="020B0503020204020204" pitchFamily="34" charset="-122"/>
            </a:endParaRPr>
          </a:p>
          <a:p>
            <a:pPr marL="457200" lvl="2"/>
            <a:endParaRPr lang="zh-CN" altLang="en-US" sz="2330" kern="1200" dirty="0">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lvl="1"/>
            <a:endParaRPr sz="2800" kern="1200" dirty="0">
              <a:latin typeface="微软雅黑" panose="020B0503020204020204" pitchFamily="34" charset="-122"/>
              <a:ea typeface="微软雅黑" panose="020B0503020204020204" pitchFamily="34" charset="-122"/>
              <a:cs typeface="+mn-cs"/>
              <a:sym typeface="微软雅黑" panose="020B0503020204020204" pitchFamily="34" charset="-122"/>
            </a:endParaRPr>
          </a:p>
          <a:p>
            <a:endParaRPr lang="zh-CN" altLang="en-US"/>
          </a:p>
        </p:txBody>
      </p:sp>
      <p:sp>
        <p:nvSpPr>
          <p:cNvPr id="13" name="object 13"/>
          <p:cNvSpPr/>
          <p:nvPr/>
        </p:nvSpPr>
        <p:spPr>
          <a:xfrm>
            <a:off x="8755380" y="2480945"/>
            <a:ext cx="2945130" cy="338709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JSON 配置</a:t>
            </a:r>
            <a:endParaRPr lang="zh-CN" altLang="en-US"/>
          </a:p>
        </p:txBody>
      </p:sp>
      <p:sp>
        <p:nvSpPr>
          <p:cNvPr id="3" name="内容占位符 2"/>
          <p:cNvSpPr>
            <a:spLocks noGrp="1"/>
          </p:cNvSpPr>
          <p:nvPr>
            <p:ph idx="1"/>
          </p:nvPr>
        </p:nvSpPr>
        <p:spPr>
          <a:xfrm>
            <a:off x="838200" y="1067435"/>
            <a:ext cx="10791190" cy="4749800"/>
          </a:xfrm>
        </p:spPr>
        <p:txBody>
          <a:bodyPr/>
          <a:lstStyle/>
          <a:p>
            <a:r>
              <a:rPr lang="zh-CN" altLang="en-US"/>
              <a:t>小程序配置 app.json</a:t>
            </a:r>
            <a:endParaRPr lang="zh-CN" altLang="en-US"/>
          </a:p>
          <a:p>
            <a:r>
              <a:rPr lang="zh-CN" altLang="en-US"/>
              <a:t>工具配置 project.config.json</a:t>
            </a:r>
            <a:endParaRPr lang="zh-CN" altLang="en-US"/>
          </a:p>
          <a:p>
            <a:r>
              <a:rPr lang="zh-CN" altLang="en-US"/>
              <a:t>页面配置 page.json</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390765" y="3215640"/>
            <a:ext cx="4126865" cy="2981325"/>
          </a:xfrm>
          <a:prstGeom prst="rect">
            <a:avLst/>
          </a:prstGeom>
        </p:spPr>
      </p:pic>
      <p:sp>
        <p:nvSpPr>
          <p:cNvPr id="2" name="标题 1"/>
          <p:cNvSpPr>
            <a:spLocks noGrp="1"/>
          </p:cNvSpPr>
          <p:nvPr>
            <p:ph type="title"/>
          </p:nvPr>
        </p:nvSpPr>
        <p:spPr/>
        <p:txBody>
          <a:bodyPr/>
          <a:lstStyle/>
          <a:p>
            <a:r>
              <a:rPr lang="zh-CN" altLang="en-US">
                <a:sym typeface="+mn-ea"/>
              </a:rPr>
              <a:t>app.json</a:t>
            </a:r>
            <a:endParaRPr lang="zh-CN" altLang="en-US"/>
          </a:p>
        </p:txBody>
      </p:sp>
      <p:sp>
        <p:nvSpPr>
          <p:cNvPr id="3" name="内容占位符 2"/>
          <p:cNvSpPr>
            <a:spLocks noGrp="1"/>
          </p:cNvSpPr>
          <p:nvPr>
            <p:ph idx="1"/>
          </p:nvPr>
        </p:nvSpPr>
        <p:spPr/>
        <p:txBody>
          <a:bodyPr/>
          <a:lstStyle/>
          <a:p>
            <a:r>
              <a:rPr lang="zh-CN" altLang="en-US"/>
              <a:t>app.json 是对当前小程序的全局配置，包括了小程序的所有页面路径、界面表现、网络超时时间、底部 tab 等</a:t>
            </a:r>
            <a:endParaRPr lang="zh-CN" altLang="en-US"/>
          </a:p>
          <a:p>
            <a:r>
              <a:rPr lang="zh-CN" altLang="en-US"/>
              <a:t>pages字段</a:t>
            </a:r>
            <a:endParaRPr lang="zh-CN" altLang="en-US"/>
          </a:p>
          <a:p>
            <a:pPr lvl="1"/>
            <a:r>
              <a:rPr lang="zh-CN" altLang="en-US"/>
              <a:t>用于描述当前小程序所有页面路径，这是为了让微信客户端知道当前你的小程序页面定义在哪个目录</a:t>
            </a:r>
            <a:endParaRPr lang="zh-CN" altLang="en-US"/>
          </a:p>
          <a:p>
            <a:r>
              <a:rPr lang="zh-CN" altLang="en-US"/>
              <a:t>window字段 </a:t>
            </a:r>
            <a:endParaRPr lang="zh-CN" altLang="en-US"/>
          </a:p>
          <a:p>
            <a:pPr lvl="1"/>
            <a:r>
              <a:rPr lang="zh-CN" altLang="en-US"/>
              <a:t>小程序所有页面的顶部背景颜色，文字</a:t>
            </a:r>
            <a:endParaRPr lang="zh-CN" altLang="en-US"/>
          </a:p>
          <a:p>
            <a:pPr marL="457200" lvl="1" indent="0">
              <a:buNone/>
            </a:pPr>
            <a:r>
              <a:rPr lang="zh-CN" altLang="en-US"/>
              <a:t>  颜色定义在这里的</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app.json 配置项列表</a:t>
            </a:r>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838200" y="1288415"/>
            <a:ext cx="9270365" cy="42811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project.config.json</a:t>
            </a:r>
            <a:endParaRPr lang="zh-CN" altLang="en-US"/>
          </a:p>
        </p:txBody>
      </p:sp>
      <p:sp>
        <p:nvSpPr>
          <p:cNvPr id="3" name="内容占位符 2"/>
          <p:cNvSpPr>
            <a:spLocks noGrp="1"/>
          </p:cNvSpPr>
          <p:nvPr>
            <p:ph idx="1"/>
          </p:nvPr>
        </p:nvSpPr>
        <p:spPr>
          <a:xfrm>
            <a:off x="629920" y="1281430"/>
            <a:ext cx="9851390" cy="4841240"/>
          </a:xfrm>
        </p:spPr>
        <p:txBody>
          <a:bodyPr>
            <a:normAutofit fontScale="87500" lnSpcReduction="10000"/>
          </a:bodyPr>
          <a:lstStyle/>
          <a:p>
            <a:pPr>
              <a:lnSpc>
                <a:spcPct val="140000"/>
              </a:lnSpc>
            </a:pPr>
            <a:r>
              <a:rPr lang="zh-CN" altLang="en-US"/>
              <a:t>通常大家在使用一个工具的时候，都会针对各自喜好做一些个性化配置，例如界面颜色、编译配置等等，当你换了另外一台电脑重新安装工具的时候，你还要重新配置。</a:t>
            </a:r>
            <a:endParaRPr lang="zh-CN" altLang="en-US"/>
          </a:p>
          <a:p>
            <a:pPr>
              <a:lnSpc>
                <a:spcPct val="140000"/>
              </a:lnSpc>
            </a:pPr>
            <a:r>
              <a:rPr lang="zh-CN" altLang="en-US"/>
              <a:t>考虑到这点，小程序开发者工具在每个项目的根目录都会生成一个 project.config.json，你在工具上做的任何配置都会写入到这个文件，当你重新安装工具或者换电脑工作时，你只要载入同一个项目的代码包，开发者工具就自动会帮你恢复到当时你开发项目时的个性化配置，其中会包括编辑器的颜色、代码上传时自动压缩等等一系列选项。</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page.json</a:t>
            </a:r>
            <a:endParaRPr lang="zh-CN" altLang="en-US"/>
          </a:p>
        </p:txBody>
      </p:sp>
      <p:sp>
        <p:nvSpPr>
          <p:cNvPr id="3" name="内容占位符 2"/>
          <p:cNvSpPr>
            <a:spLocks noGrp="1"/>
          </p:cNvSpPr>
          <p:nvPr>
            <p:ph idx="1"/>
          </p:nvPr>
        </p:nvSpPr>
        <p:spPr/>
        <p:txBody>
          <a:bodyPr/>
          <a:lstStyle/>
          <a:p>
            <a:r>
              <a:rPr lang="zh-CN" altLang="en-US"/>
              <a:t> page.json 其实用来表示 pages/logs 目录下的 logs.json 这类和小程序页面相关的配置</a:t>
            </a:r>
            <a:endParaRPr lang="zh-CN" altLang="en-US"/>
          </a:p>
          <a:p>
            <a:pPr lvl="1"/>
            <a:r>
              <a:rPr lang="zh-CN" altLang="en-US"/>
              <a:t>如果你整个小程序的风格是蓝色调，那么你可以在 app.json 里边声明顶部颜色是蓝色即可。实际情况可能不是这样，可能你小程序里边的每个页面都有不一样的色调来区分不同功能模块，因此我们提供了 page.json，让开发者可以独立定义每个页面的一些属性，例如刚刚说的顶部颜色、是否允许下拉刷新等等。</a:t>
            </a:r>
            <a:endParaRPr lang="zh-CN" altLang="en-US"/>
          </a:p>
          <a:p>
            <a:pPr lvl="1"/>
            <a:r>
              <a:rPr lang="zh-CN" altLang="en-US"/>
              <a:t>具体配置和</a:t>
            </a:r>
            <a:r>
              <a:rPr lang="en-US" altLang="zh-CN"/>
              <a:t>app.json</a:t>
            </a:r>
            <a:r>
              <a:rPr lang="zh-CN" altLang="en-US"/>
              <a:t>类似</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WXML 模板</a:t>
            </a:r>
            <a:endParaRPr lang="zh-CN" altLang="en-US"/>
          </a:p>
        </p:txBody>
      </p:sp>
      <p:sp>
        <p:nvSpPr>
          <p:cNvPr id="3" name="内容占位符 2"/>
          <p:cNvSpPr>
            <a:spLocks noGrp="1"/>
          </p:cNvSpPr>
          <p:nvPr>
            <p:ph idx="1"/>
          </p:nvPr>
        </p:nvSpPr>
        <p:spPr>
          <a:xfrm>
            <a:off x="838200" y="1253140"/>
            <a:ext cx="10515600" cy="4351338"/>
          </a:xfrm>
        </p:spPr>
        <p:txBody>
          <a:bodyPr/>
          <a:lstStyle/>
          <a:p>
            <a:r>
              <a:rPr lang="zh-CN" altLang="en-US"/>
              <a:t>WXML 充当的就是类似 HTML 的角色，用来描述当前这个页面的结构</a:t>
            </a:r>
            <a:endParaRPr lang="zh-CN" altLang="en-US"/>
          </a:p>
          <a:p>
            <a:r>
              <a:rPr lang="zh-CN" altLang="en-US">
                <a:sym typeface="+mn-ea"/>
              </a:rPr>
              <a:t>WXML</a:t>
            </a:r>
            <a:r>
              <a:rPr lang="zh-CN" altLang="en-US"/>
              <a:t>和 HTML 非常相似，有标签、属性等等构成。但是也有很多不一样的地方</a:t>
            </a:r>
            <a:endParaRPr lang="zh-CN" altLang="en-US"/>
          </a:p>
          <a:p>
            <a:pPr lvl="1"/>
            <a:r>
              <a:rPr lang="zh-CN" altLang="en-US"/>
              <a:t>标签名字有点不一样</a:t>
            </a:r>
            <a:endParaRPr lang="zh-CN" altLang="en-US" sz="2400"/>
          </a:p>
          <a:p>
            <a:pPr lvl="1"/>
            <a:r>
              <a:rPr lang="zh-CN" altLang="en-US" sz="2400"/>
              <a:t>多了一些 wx:if 这样的属性以及 {{ }} 这样的表达式</a:t>
            </a:r>
            <a:endParaRPr lang="zh-CN" altLang="en-US" sz="2400"/>
          </a:p>
          <a:p>
            <a:pPr lvl="2"/>
            <a:r>
              <a:rPr lang="zh-CN" altLang="en-US" sz="2000"/>
              <a:t>通过 {{ }} 的语法把一个变量绑定到界面上，我们成为数据绑定</a:t>
            </a:r>
            <a:endParaRPr lang="zh-CN" altLang="en-US" sz="2000"/>
          </a:p>
          <a:p>
            <a:pPr lvl="2"/>
            <a:r>
              <a:rPr lang="zh-CN" altLang="en-US" sz="2000"/>
              <a:t>仅仅通过数据绑定还不够完整的描述状态和界面的关系，还需要 if/else, for等控制能力，在小程序里边，这些控制能力都用 wx: 开头的属性来表达</a:t>
            </a:r>
            <a:endParaRPr lang="zh-CN" altLang="en-US" sz="2000"/>
          </a:p>
          <a:p>
            <a:pPr lvl="1"/>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WXSS 样式</a:t>
            </a:r>
            <a:endParaRPr lang="zh-CN" altLang="en-US"/>
          </a:p>
        </p:txBody>
      </p:sp>
      <p:sp>
        <p:nvSpPr>
          <p:cNvPr id="3" name="内容占位符 2"/>
          <p:cNvSpPr>
            <a:spLocks noGrp="1"/>
          </p:cNvSpPr>
          <p:nvPr>
            <p:ph idx="1"/>
          </p:nvPr>
        </p:nvSpPr>
        <p:spPr/>
        <p:txBody>
          <a:bodyPr/>
          <a:lstStyle/>
          <a:p>
            <a:r>
              <a:rPr lang="zh-CN" altLang="en-US"/>
              <a:t>WXSS 具有 CSS 大部分的特性，小程序在 WXSS 也做了一些扩充和修改</a:t>
            </a:r>
            <a:endParaRPr lang="zh-CN" altLang="en-US"/>
          </a:p>
          <a:p>
            <a:pPr lvl="1"/>
            <a:r>
              <a:rPr lang="zh-CN" altLang="en-US"/>
              <a:t>新增了尺寸单位</a:t>
            </a:r>
            <a:endParaRPr lang="zh-CN" altLang="en-US"/>
          </a:p>
          <a:p>
            <a:pPr lvl="2"/>
            <a:r>
              <a:rPr lang="zh-CN" altLang="en-US"/>
              <a:t>WXSS 在底层支持新的尺寸单位 rpx ，开发者可以免去换算的烦恼，只要交给小程序底层来换算即可，由于换算采用的浮点数运算，所以运算结果会和预期结果有一点点偏差。</a:t>
            </a:r>
            <a:endParaRPr lang="zh-CN" altLang="en-US"/>
          </a:p>
          <a:p>
            <a:pPr lvl="1"/>
            <a:r>
              <a:rPr lang="zh-CN" altLang="en-US"/>
              <a:t>提供了全局的样式和局部样式</a:t>
            </a:r>
            <a:endParaRPr lang="zh-CN" altLang="en-US"/>
          </a:p>
          <a:p>
            <a:pPr lvl="2"/>
            <a:r>
              <a:rPr lang="zh-CN" altLang="en-US"/>
              <a:t>和前边 app.json, page.json 的概念相同，你可以写一个 app.wxss 作为全局样式，会作用于当前小程序的所有页面，局部页面样式 page.wxss 仅对当前页面生效</a:t>
            </a:r>
            <a:endParaRPr lang="zh-CN" altLang="en-US"/>
          </a:p>
          <a:p>
            <a:pPr lvl="1"/>
            <a:r>
              <a:rPr lang="zh-CN" altLang="en-US"/>
              <a:t>此外 WXSS 仅支持部分 CSS 选择器</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JS 交互逻辑</a:t>
            </a:r>
            <a:endParaRPr lang="zh-CN" altLang="en-US"/>
          </a:p>
        </p:txBody>
      </p:sp>
      <p:sp>
        <p:nvSpPr>
          <p:cNvPr id="3" name="内容占位符 2"/>
          <p:cNvSpPr>
            <a:spLocks noGrp="1"/>
          </p:cNvSpPr>
          <p:nvPr>
            <p:ph idx="1"/>
          </p:nvPr>
        </p:nvSpPr>
        <p:spPr/>
        <p:txBody>
          <a:bodyPr/>
          <a:lstStyle/>
          <a:p>
            <a:r>
              <a:rPr lang="zh-CN" altLang="en-US"/>
              <a:t>一个服务仅仅只有界面展示是不够的，还需要和用户做交互：响应用户的点击、获取用户的位置等等。在小程序里边，我们就通过编写 JS 脚本文件来处理用户的操作</a:t>
            </a:r>
            <a:endParaRPr lang="zh-CN" altLang="en-US"/>
          </a:p>
          <a:p>
            <a:r>
              <a:rPr lang="zh-CN" altLang="en-US"/>
              <a:t>生命周期</a:t>
            </a:r>
            <a:endParaRPr lang="zh-CN" altLang="en-US"/>
          </a:p>
          <a:p>
            <a:r>
              <a:rPr lang="zh-CN" altLang="en-US"/>
              <a:t>事件</a:t>
            </a:r>
            <a:endParaRPr lang="zh-CN" altLang="en-US"/>
          </a:p>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4365" y="98845"/>
            <a:ext cx="10515600" cy="1325563"/>
          </a:xfrm>
        </p:spPr>
        <p:txBody>
          <a:bodyPr/>
          <a:lstStyle/>
          <a:p>
            <a:r>
              <a:rPr lang="zh-CN" altLang="en-US">
                <a:sym typeface="+mn-ea"/>
              </a:rPr>
              <a:t>生命周期</a:t>
            </a:r>
            <a:endParaRPr lang="zh-CN" altLang="en-US"/>
          </a:p>
        </p:txBody>
      </p:sp>
      <p:sp>
        <p:nvSpPr>
          <p:cNvPr id="4" name="object 9"/>
          <p:cNvSpPr txBox="1"/>
          <p:nvPr/>
        </p:nvSpPr>
        <p:spPr>
          <a:xfrm>
            <a:off x="1603374" y="1757680"/>
            <a:ext cx="9346565" cy="790575"/>
          </a:xfrm>
          <a:prstGeom prst="rect">
            <a:avLst/>
          </a:prstGeom>
        </p:spPr>
        <p:txBody>
          <a:bodyPr vert="horz" wrap="square" lIns="0" tIns="0" rIns="0" bIns="0" rtlCol="0">
            <a:spAutoFit/>
          </a:bodyPr>
          <a:lstStyle/>
          <a:p>
            <a:pPr marL="12700">
              <a:lnSpc>
                <a:spcPct val="100000"/>
              </a:lnSpc>
            </a:pPr>
            <a:r>
              <a:rPr sz="2000" dirty="0">
                <a:solidFill>
                  <a:srgbClr val="212121"/>
                </a:solidFill>
                <a:latin typeface="Arial" panose="020B0604020202020204"/>
                <a:cs typeface="Arial" panose="020B0604020202020204"/>
              </a:rPr>
              <a:t>onLoad</a:t>
            </a:r>
            <a:r>
              <a:rPr sz="2000" dirty="0">
                <a:solidFill>
                  <a:srgbClr val="212121"/>
                </a:solidFill>
                <a:latin typeface="微软雅黑" panose="020B0503020204020204" pitchFamily="34" charset="-122"/>
                <a:cs typeface="微软雅黑" panose="020B0503020204020204" pitchFamily="34" charset="-122"/>
              </a:rPr>
              <a:t>页面加载。</a:t>
            </a:r>
            <a:r>
              <a:rPr sz="2000" spc="-15" dirty="0">
                <a:solidFill>
                  <a:srgbClr val="212121"/>
                </a:solidFill>
                <a:latin typeface="微软雅黑" panose="020B0503020204020204" pitchFamily="34" charset="-122"/>
                <a:cs typeface="微软雅黑" panose="020B0503020204020204" pitchFamily="34" charset="-122"/>
              </a:rPr>
              <a:t>一</a:t>
            </a:r>
            <a:r>
              <a:rPr sz="2000" dirty="0">
                <a:solidFill>
                  <a:srgbClr val="212121"/>
                </a:solidFill>
                <a:latin typeface="微软雅黑" panose="020B0503020204020204" pitchFamily="34" charset="-122"/>
                <a:cs typeface="微软雅黑" panose="020B0503020204020204" pitchFamily="34" charset="-122"/>
              </a:rPr>
              <a:t>个页</a:t>
            </a:r>
            <a:r>
              <a:rPr sz="2000" spc="-15" dirty="0">
                <a:solidFill>
                  <a:srgbClr val="212121"/>
                </a:solidFill>
                <a:latin typeface="微软雅黑" panose="020B0503020204020204" pitchFamily="34" charset="-122"/>
                <a:cs typeface="微软雅黑" panose="020B0503020204020204" pitchFamily="34" charset="-122"/>
              </a:rPr>
              <a:t>面</a:t>
            </a:r>
            <a:r>
              <a:rPr sz="2000" dirty="0">
                <a:solidFill>
                  <a:srgbClr val="212121"/>
                </a:solidFill>
                <a:latin typeface="微软雅黑" panose="020B0503020204020204" pitchFamily="34" charset="-122"/>
                <a:cs typeface="微软雅黑" panose="020B0503020204020204" pitchFamily="34" charset="-122"/>
              </a:rPr>
              <a:t>只会</a:t>
            </a:r>
            <a:r>
              <a:rPr sz="2000" spc="-15" dirty="0">
                <a:solidFill>
                  <a:srgbClr val="212121"/>
                </a:solidFill>
                <a:latin typeface="微软雅黑" panose="020B0503020204020204" pitchFamily="34" charset="-122"/>
                <a:cs typeface="微软雅黑" panose="020B0503020204020204" pitchFamily="34" charset="-122"/>
              </a:rPr>
              <a:t>调</a:t>
            </a:r>
            <a:r>
              <a:rPr sz="2000" dirty="0">
                <a:solidFill>
                  <a:srgbClr val="212121"/>
                </a:solidFill>
                <a:latin typeface="微软雅黑" panose="020B0503020204020204" pitchFamily="34" charset="-122"/>
                <a:cs typeface="微软雅黑" panose="020B0503020204020204" pitchFamily="34" charset="-122"/>
              </a:rPr>
              <a:t>用一</a:t>
            </a:r>
            <a:r>
              <a:rPr sz="2000" spc="-15" dirty="0">
                <a:solidFill>
                  <a:srgbClr val="212121"/>
                </a:solidFill>
                <a:latin typeface="微软雅黑" panose="020B0503020204020204" pitchFamily="34" charset="-122"/>
                <a:cs typeface="微软雅黑" panose="020B0503020204020204" pitchFamily="34" charset="-122"/>
              </a:rPr>
              <a:t>次</a:t>
            </a:r>
            <a:r>
              <a:rPr sz="2000" dirty="0">
                <a:solidFill>
                  <a:srgbClr val="212121"/>
                </a:solidFill>
                <a:latin typeface="微软雅黑" panose="020B0503020204020204" pitchFamily="34" charset="-122"/>
                <a:cs typeface="微软雅黑" panose="020B0503020204020204" pitchFamily="34" charset="-122"/>
              </a:rPr>
              <a:t>，接</a:t>
            </a:r>
            <a:r>
              <a:rPr sz="2000" spc="-15" dirty="0">
                <a:solidFill>
                  <a:srgbClr val="212121"/>
                </a:solidFill>
                <a:latin typeface="微软雅黑" panose="020B0503020204020204" pitchFamily="34" charset="-122"/>
                <a:cs typeface="微软雅黑" panose="020B0503020204020204" pitchFamily="34" charset="-122"/>
              </a:rPr>
              <a:t>收</a:t>
            </a:r>
            <a:r>
              <a:rPr sz="2000" dirty="0">
                <a:solidFill>
                  <a:srgbClr val="212121"/>
                </a:solidFill>
                <a:latin typeface="微软雅黑" panose="020B0503020204020204" pitchFamily="34" charset="-122"/>
                <a:cs typeface="微软雅黑" panose="020B0503020204020204" pitchFamily="34" charset="-122"/>
              </a:rPr>
              <a:t>页面</a:t>
            </a:r>
            <a:r>
              <a:rPr sz="2000" spc="-15" dirty="0">
                <a:solidFill>
                  <a:srgbClr val="212121"/>
                </a:solidFill>
                <a:latin typeface="微软雅黑" panose="020B0503020204020204" pitchFamily="34" charset="-122"/>
                <a:cs typeface="微软雅黑" panose="020B0503020204020204" pitchFamily="34" charset="-122"/>
              </a:rPr>
              <a:t>参</a:t>
            </a:r>
            <a:r>
              <a:rPr sz="2000" dirty="0">
                <a:solidFill>
                  <a:srgbClr val="212121"/>
                </a:solidFill>
                <a:latin typeface="微软雅黑" panose="020B0503020204020204" pitchFamily="34" charset="-122"/>
                <a:cs typeface="微软雅黑" panose="020B0503020204020204" pitchFamily="34" charset="-122"/>
              </a:rPr>
              <a:t>数可</a:t>
            </a:r>
            <a:r>
              <a:rPr sz="2000" spc="-15" dirty="0">
                <a:solidFill>
                  <a:srgbClr val="212121"/>
                </a:solidFill>
                <a:latin typeface="微软雅黑" panose="020B0503020204020204" pitchFamily="34" charset="-122"/>
                <a:cs typeface="微软雅黑" panose="020B0503020204020204" pitchFamily="34" charset="-122"/>
              </a:rPr>
              <a:t>以</a:t>
            </a:r>
            <a:r>
              <a:rPr sz="2000" dirty="0">
                <a:solidFill>
                  <a:srgbClr val="212121"/>
                </a:solidFill>
                <a:latin typeface="微软雅黑" panose="020B0503020204020204" pitchFamily="34" charset="-122"/>
                <a:cs typeface="微软雅黑" panose="020B0503020204020204" pitchFamily="34" charset="-122"/>
              </a:rPr>
              <a:t>获取</a:t>
            </a:r>
            <a:r>
              <a:rPr sz="2000" spc="-20" dirty="0">
                <a:solidFill>
                  <a:srgbClr val="212121"/>
                </a:solidFill>
                <a:latin typeface="Arial" panose="020B0604020202020204"/>
                <a:cs typeface="Arial" panose="020B0604020202020204"/>
              </a:rPr>
              <a:t>wx.navigateTo</a:t>
            </a:r>
            <a:r>
              <a:rPr sz="2000" dirty="0">
                <a:solidFill>
                  <a:srgbClr val="212121"/>
                </a:solidFill>
                <a:latin typeface="微软雅黑" panose="020B0503020204020204" pitchFamily="34" charset="-122"/>
                <a:cs typeface="微软雅黑" panose="020B0503020204020204" pitchFamily="34" charset="-122"/>
              </a:rPr>
              <a:t>和</a:t>
            </a:r>
            <a:endParaRPr sz="2000">
              <a:latin typeface="微软雅黑" panose="020B0503020204020204" pitchFamily="34" charset="-122"/>
              <a:cs typeface="微软雅黑" panose="020B0503020204020204" pitchFamily="34" charset="-122"/>
            </a:endParaRPr>
          </a:p>
          <a:p>
            <a:pPr marL="12700">
              <a:lnSpc>
                <a:spcPct val="100000"/>
              </a:lnSpc>
              <a:spcBef>
                <a:spcPts val="1200"/>
              </a:spcBef>
            </a:pPr>
            <a:r>
              <a:rPr sz="2000" spc="5" dirty="0">
                <a:solidFill>
                  <a:srgbClr val="212121"/>
                </a:solidFill>
                <a:latin typeface="Arial" panose="020B0604020202020204"/>
                <a:cs typeface="Arial" panose="020B0604020202020204"/>
              </a:rPr>
              <a:t>w</a:t>
            </a:r>
            <a:r>
              <a:rPr sz="2000" spc="-10" dirty="0">
                <a:solidFill>
                  <a:srgbClr val="212121"/>
                </a:solidFill>
                <a:latin typeface="Arial" panose="020B0604020202020204"/>
                <a:cs typeface="Arial" panose="020B0604020202020204"/>
              </a:rPr>
              <a:t>x</a:t>
            </a:r>
            <a:r>
              <a:rPr sz="2000" spc="-5" dirty="0">
                <a:solidFill>
                  <a:srgbClr val="212121"/>
                </a:solidFill>
                <a:latin typeface="Arial" panose="020B0604020202020204"/>
                <a:cs typeface="Arial" panose="020B0604020202020204"/>
              </a:rPr>
              <a:t>.</a:t>
            </a:r>
            <a:r>
              <a:rPr sz="2000" dirty="0">
                <a:solidFill>
                  <a:srgbClr val="212121"/>
                </a:solidFill>
                <a:latin typeface="Arial" panose="020B0604020202020204"/>
                <a:cs typeface="Arial" panose="020B0604020202020204"/>
              </a:rPr>
              <a:t>red</a:t>
            </a:r>
            <a:r>
              <a:rPr sz="2000" spc="-5" dirty="0">
                <a:solidFill>
                  <a:srgbClr val="212121"/>
                </a:solidFill>
                <a:latin typeface="Arial" panose="020B0604020202020204"/>
                <a:cs typeface="Arial" panose="020B0604020202020204"/>
              </a:rPr>
              <a:t>i</a:t>
            </a:r>
            <a:r>
              <a:rPr sz="2000" dirty="0">
                <a:solidFill>
                  <a:srgbClr val="212121"/>
                </a:solidFill>
                <a:latin typeface="Arial" panose="020B0604020202020204"/>
                <a:cs typeface="Arial" panose="020B0604020202020204"/>
              </a:rPr>
              <a:t>re</a:t>
            </a:r>
            <a:r>
              <a:rPr sz="2000" spc="5" dirty="0">
                <a:solidFill>
                  <a:srgbClr val="212121"/>
                </a:solidFill>
                <a:latin typeface="Arial" panose="020B0604020202020204"/>
                <a:cs typeface="Arial" panose="020B0604020202020204"/>
              </a:rPr>
              <a:t>c</a:t>
            </a:r>
            <a:r>
              <a:rPr sz="2000" spc="-10" dirty="0">
                <a:solidFill>
                  <a:srgbClr val="212121"/>
                </a:solidFill>
                <a:latin typeface="Arial" panose="020B0604020202020204"/>
                <a:cs typeface="Arial" panose="020B0604020202020204"/>
              </a:rPr>
              <a:t>t</a:t>
            </a:r>
            <a:r>
              <a:rPr sz="2000" spc="-220" dirty="0">
                <a:solidFill>
                  <a:srgbClr val="212121"/>
                </a:solidFill>
                <a:latin typeface="Arial" panose="020B0604020202020204"/>
                <a:cs typeface="Arial" panose="020B0604020202020204"/>
              </a:rPr>
              <a:t>T</a:t>
            </a:r>
            <a:r>
              <a:rPr sz="2000" dirty="0">
                <a:solidFill>
                  <a:srgbClr val="212121"/>
                </a:solidFill>
                <a:latin typeface="Arial" panose="020B0604020202020204"/>
                <a:cs typeface="Arial" panose="020B0604020202020204"/>
              </a:rPr>
              <a:t>o</a:t>
            </a:r>
            <a:r>
              <a:rPr sz="2000" spc="-15" dirty="0">
                <a:solidFill>
                  <a:srgbClr val="212121"/>
                </a:solidFill>
                <a:latin typeface="微软雅黑" panose="020B0503020204020204" pitchFamily="34" charset="-122"/>
                <a:cs typeface="微软雅黑" panose="020B0503020204020204" pitchFamily="34" charset="-122"/>
              </a:rPr>
              <a:t>及</a:t>
            </a:r>
            <a:r>
              <a:rPr sz="2000" spc="-10" dirty="0">
                <a:solidFill>
                  <a:srgbClr val="212121"/>
                </a:solidFill>
                <a:latin typeface="Arial" panose="020B0604020202020204"/>
                <a:cs typeface="Arial" panose="020B0604020202020204"/>
              </a:rPr>
              <a:t>&lt;</a:t>
            </a:r>
            <a:r>
              <a:rPr sz="2000" dirty="0">
                <a:solidFill>
                  <a:srgbClr val="212121"/>
                </a:solidFill>
                <a:latin typeface="Arial" panose="020B0604020202020204"/>
                <a:cs typeface="Arial" panose="020B0604020202020204"/>
              </a:rPr>
              <a:t>na</a:t>
            </a:r>
            <a:r>
              <a:rPr sz="2000" spc="-10" dirty="0">
                <a:solidFill>
                  <a:srgbClr val="212121"/>
                </a:solidFill>
                <a:latin typeface="Arial" panose="020B0604020202020204"/>
                <a:cs typeface="Arial" panose="020B0604020202020204"/>
              </a:rPr>
              <a:t>v</a:t>
            </a:r>
            <a:r>
              <a:rPr sz="2000" spc="-5" dirty="0">
                <a:solidFill>
                  <a:srgbClr val="212121"/>
                </a:solidFill>
                <a:latin typeface="Arial" panose="020B0604020202020204"/>
                <a:cs typeface="Arial" panose="020B0604020202020204"/>
              </a:rPr>
              <a:t>i</a:t>
            </a:r>
            <a:r>
              <a:rPr sz="2000" dirty="0">
                <a:solidFill>
                  <a:srgbClr val="212121"/>
                </a:solidFill>
                <a:latin typeface="Arial" panose="020B0604020202020204"/>
                <a:cs typeface="Arial" panose="020B0604020202020204"/>
              </a:rPr>
              <a:t>ga</a:t>
            </a:r>
            <a:r>
              <a:rPr sz="2000" spc="-10" dirty="0">
                <a:solidFill>
                  <a:srgbClr val="212121"/>
                </a:solidFill>
                <a:latin typeface="Arial" panose="020B0604020202020204"/>
                <a:cs typeface="Arial" panose="020B0604020202020204"/>
              </a:rPr>
              <a:t>t</a:t>
            </a:r>
            <a:r>
              <a:rPr sz="2000" spc="-15" dirty="0">
                <a:solidFill>
                  <a:srgbClr val="212121"/>
                </a:solidFill>
                <a:latin typeface="Arial" panose="020B0604020202020204"/>
                <a:cs typeface="Arial" panose="020B0604020202020204"/>
              </a:rPr>
              <a:t>o</a:t>
            </a:r>
            <a:r>
              <a:rPr sz="2000" dirty="0">
                <a:solidFill>
                  <a:srgbClr val="212121"/>
                </a:solidFill>
                <a:latin typeface="Arial" panose="020B0604020202020204"/>
                <a:cs typeface="Arial" panose="020B0604020202020204"/>
              </a:rPr>
              <a:t>r</a:t>
            </a:r>
            <a:r>
              <a:rPr sz="2000" spc="-20" dirty="0">
                <a:solidFill>
                  <a:srgbClr val="212121"/>
                </a:solidFill>
                <a:latin typeface="Arial" panose="020B0604020202020204"/>
                <a:cs typeface="Arial" panose="020B0604020202020204"/>
              </a:rPr>
              <a:t>/</a:t>
            </a:r>
            <a:r>
              <a:rPr sz="2000" spc="-10" dirty="0">
                <a:solidFill>
                  <a:srgbClr val="212121"/>
                </a:solidFill>
                <a:latin typeface="Arial" panose="020B0604020202020204"/>
                <a:cs typeface="Arial" panose="020B0604020202020204"/>
              </a:rPr>
              <a:t>&gt;</a:t>
            </a:r>
            <a:r>
              <a:rPr sz="2000" dirty="0">
                <a:solidFill>
                  <a:srgbClr val="212121"/>
                </a:solidFill>
                <a:latin typeface="微软雅黑" panose="020B0503020204020204" pitchFamily="34" charset="-122"/>
                <a:cs typeface="微软雅黑" panose="020B0503020204020204" pitchFamily="34" charset="-122"/>
              </a:rPr>
              <a:t>中的</a:t>
            </a:r>
            <a:r>
              <a:rPr sz="2000" spc="-15" dirty="0">
                <a:solidFill>
                  <a:srgbClr val="212121"/>
                </a:solidFill>
                <a:latin typeface="Arial" panose="020B0604020202020204"/>
                <a:cs typeface="Arial" panose="020B0604020202020204"/>
              </a:rPr>
              <a:t>q</a:t>
            </a:r>
            <a:r>
              <a:rPr sz="2000" dirty="0">
                <a:solidFill>
                  <a:srgbClr val="212121"/>
                </a:solidFill>
                <a:latin typeface="Arial" panose="020B0604020202020204"/>
                <a:cs typeface="Arial" panose="020B0604020202020204"/>
              </a:rPr>
              <a:t>ue</a:t>
            </a:r>
            <a:r>
              <a:rPr sz="2000" spc="-10" dirty="0">
                <a:solidFill>
                  <a:srgbClr val="212121"/>
                </a:solidFill>
                <a:latin typeface="Arial" panose="020B0604020202020204"/>
                <a:cs typeface="Arial" panose="020B0604020202020204"/>
              </a:rPr>
              <a:t>ry</a:t>
            </a:r>
            <a:r>
              <a:rPr sz="2000" dirty="0">
                <a:solidFill>
                  <a:srgbClr val="212121"/>
                </a:solidFill>
                <a:latin typeface="微软雅黑" panose="020B0503020204020204" pitchFamily="34" charset="-122"/>
                <a:cs typeface="微软雅黑" panose="020B0503020204020204" pitchFamily="34" charset="-122"/>
              </a:rPr>
              <a:t>。</a:t>
            </a:r>
            <a:endParaRPr sz="2000">
              <a:latin typeface="微软雅黑" panose="020B0503020204020204" pitchFamily="34" charset="-122"/>
              <a:cs typeface="微软雅黑" panose="020B0503020204020204" pitchFamily="34" charset="-122"/>
            </a:endParaRPr>
          </a:p>
        </p:txBody>
      </p:sp>
      <p:sp>
        <p:nvSpPr>
          <p:cNvPr id="5" name="object 10"/>
          <p:cNvSpPr txBox="1"/>
          <p:nvPr/>
        </p:nvSpPr>
        <p:spPr>
          <a:xfrm>
            <a:off x="1603374" y="2732954"/>
            <a:ext cx="5521325" cy="333375"/>
          </a:xfrm>
          <a:prstGeom prst="rect">
            <a:avLst/>
          </a:prstGeom>
        </p:spPr>
        <p:txBody>
          <a:bodyPr vert="horz" wrap="square" lIns="0" tIns="0" rIns="0" bIns="0" rtlCol="0">
            <a:spAutoFit/>
          </a:bodyPr>
          <a:lstStyle/>
          <a:p>
            <a:pPr marL="12700">
              <a:lnSpc>
                <a:spcPct val="100000"/>
              </a:lnSpc>
            </a:pPr>
            <a:r>
              <a:rPr sz="2000" dirty="0">
                <a:solidFill>
                  <a:srgbClr val="212121"/>
                </a:solidFill>
                <a:latin typeface="Arial" panose="020B0604020202020204"/>
                <a:cs typeface="Arial" panose="020B0604020202020204"/>
              </a:rPr>
              <a:t>on</a:t>
            </a:r>
            <a:r>
              <a:rPr sz="2000" spc="-5" dirty="0">
                <a:solidFill>
                  <a:srgbClr val="212121"/>
                </a:solidFill>
                <a:latin typeface="Arial" panose="020B0604020202020204"/>
                <a:cs typeface="Arial" panose="020B0604020202020204"/>
              </a:rPr>
              <a:t>S</a:t>
            </a:r>
            <a:r>
              <a:rPr sz="2000" dirty="0">
                <a:solidFill>
                  <a:srgbClr val="212121"/>
                </a:solidFill>
                <a:latin typeface="Arial" panose="020B0604020202020204"/>
                <a:cs typeface="Arial" panose="020B0604020202020204"/>
              </a:rPr>
              <a:t>how</a:t>
            </a:r>
            <a:r>
              <a:rPr sz="2000" dirty="0">
                <a:solidFill>
                  <a:srgbClr val="212121"/>
                </a:solidFill>
                <a:latin typeface="微软雅黑" panose="020B0503020204020204" pitchFamily="34" charset="-122"/>
                <a:cs typeface="微软雅黑" panose="020B0503020204020204" pitchFamily="34" charset="-122"/>
              </a:rPr>
              <a:t>页面显示。每次</a:t>
            </a:r>
            <a:r>
              <a:rPr sz="2000" spc="-15" dirty="0">
                <a:solidFill>
                  <a:srgbClr val="212121"/>
                </a:solidFill>
                <a:latin typeface="微软雅黑" panose="020B0503020204020204" pitchFamily="34" charset="-122"/>
                <a:cs typeface="微软雅黑" panose="020B0503020204020204" pitchFamily="34" charset="-122"/>
              </a:rPr>
              <a:t>打</a:t>
            </a:r>
            <a:r>
              <a:rPr sz="2000" dirty="0">
                <a:solidFill>
                  <a:srgbClr val="212121"/>
                </a:solidFill>
                <a:latin typeface="微软雅黑" panose="020B0503020204020204" pitchFamily="34" charset="-122"/>
                <a:cs typeface="微软雅黑" panose="020B0503020204020204" pitchFamily="34" charset="-122"/>
              </a:rPr>
              <a:t>开页</a:t>
            </a:r>
            <a:r>
              <a:rPr sz="2000" spc="-15" dirty="0">
                <a:solidFill>
                  <a:srgbClr val="212121"/>
                </a:solidFill>
                <a:latin typeface="微软雅黑" panose="020B0503020204020204" pitchFamily="34" charset="-122"/>
                <a:cs typeface="微软雅黑" panose="020B0503020204020204" pitchFamily="34" charset="-122"/>
              </a:rPr>
              <a:t>面</a:t>
            </a:r>
            <a:r>
              <a:rPr sz="2000" dirty="0">
                <a:solidFill>
                  <a:srgbClr val="212121"/>
                </a:solidFill>
                <a:latin typeface="微软雅黑" panose="020B0503020204020204" pitchFamily="34" charset="-122"/>
                <a:cs typeface="微软雅黑" panose="020B0503020204020204" pitchFamily="34" charset="-122"/>
              </a:rPr>
              <a:t>都会</a:t>
            </a:r>
            <a:r>
              <a:rPr sz="2000" spc="-15" dirty="0">
                <a:solidFill>
                  <a:srgbClr val="212121"/>
                </a:solidFill>
                <a:latin typeface="微软雅黑" panose="020B0503020204020204" pitchFamily="34" charset="-122"/>
                <a:cs typeface="微软雅黑" panose="020B0503020204020204" pitchFamily="34" charset="-122"/>
              </a:rPr>
              <a:t>调</a:t>
            </a:r>
            <a:r>
              <a:rPr sz="2000" dirty="0">
                <a:solidFill>
                  <a:srgbClr val="212121"/>
                </a:solidFill>
                <a:latin typeface="微软雅黑" panose="020B0503020204020204" pitchFamily="34" charset="-122"/>
                <a:cs typeface="微软雅黑" panose="020B0503020204020204" pitchFamily="34" charset="-122"/>
              </a:rPr>
              <a:t>用一</a:t>
            </a:r>
            <a:r>
              <a:rPr sz="2000" spc="-15" dirty="0">
                <a:solidFill>
                  <a:srgbClr val="212121"/>
                </a:solidFill>
                <a:latin typeface="微软雅黑" panose="020B0503020204020204" pitchFamily="34" charset="-122"/>
                <a:cs typeface="微软雅黑" panose="020B0503020204020204" pitchFamily="34" charset="-122"/>
              </a:rPr>
              <a:t>次</a:t>
            </a:r>
            <a:r>
              <a:rPr sz="2000" dirty="0">
                <a:solidFill>
                  <a:srgbClr val="212121"/>
                </a:solidFill>
                <a:latin typeface="微软雅黑" panose="020B0503020204020204" pitchFamily="34" charset="-122"/>
                <a:cs typeface="微软雅黑" panose="020B0503020204020204" pitchFamily="34" charset="-122"/>
              </a:rPr>
              <a:t>。</a:t>
            </a:r>
            <a:endParaRPr sz="2000">
              <a:latin typeface="微软雅黑" panose="020B0503020204020204" pitchFamily="34" charset="-122"/>
              <a:cs typeface="微软雅黑" panose="020B0503020204020204" pitchFamily="34" charset="-122"/>
            </a:endParaRPr>
          </a:p>
        </p:txBody>
      </p:sp>
      <p:sp>
        <p:nvSpPr>
          <p:cNvPr id="6" name="object 11"/>
          <p:cNvSpPr txBox="1"/>
          <p:nvPr/>
        </p:nvSpPr>
        <p:spPr>
          <a:xfrm>
            <a:off x="1603374" y="3098733"/>
            <a:ext cx="9937750" cy="923290"/>
          </a:xfrm>
          <a:prstGeom prst="rect">
            <a:avLst/>
          </a:prstGeom>
        </p:spPr>
        <p:txBody>
          <a:bodyPr vert="horz" wrap="square" lIns="0" tIns="0" rIns="0" bIns="0" rtlCol="0">
            <a:spAutoFit/>
          </a:bodyPr>
          <a:lstStyle/>
          <a:p>
            <a:pPr marL="12700" marR="5080">
              <a:lnSpc>
                <a:spcPct val="150000"/>
              </a:lnSpc>
            </a:pPr>
            <a:r>
              <a:rPr sz="2000" dirty="0">
                <a:solidFill>
                  <a:srgbClr val="212121"/>
                </a:solidFill>
                <a:latin typeface="Arial" panose="020B0604020202020204"/>
                <a:cs typeface="Arial" panose="020B0604020202020204"/>
              </a:rPr>
              <a:t>onReady</a:t>
            </a:r>
            <a:r>
              <a:rPr sz="2000" dirty="0">
                <a:solidFill>
                  <a:srgbClr val="212121"/>
                </a:solidFill>
                <a:latin typeface="微软雅黑" panose="020B0503020204020204" pitchFamily="34" charset="-122"/>
                <a:cs typeface="微软雅黑" panose="020B0503020204020204" pitchFamily="34" charset="-122"/>
              </a:rPr>
              <a:t>页面初次渲染</a:t>
            </a:r>
            <a:r>
              <a:rPr sz="2000" spc="-15" dirty="0">
                <a:solidFill>
                  <a:srgbClr val="212121"/>
                </a:solidFill>
                <a:latin typeface="微软雅黑" panose="020B0503020204020204" pitchFamily="34" charset="-122"/>
                <a:cs typeface="微软雅黑" panose="020B0503020204020204" pitchFamily="34" charset="-122"/>
              </a:rPr>
              <a:t>完</a:t>
            </a:r>
            <a:r>
              <a:rPr sz="2000" dirty="0">
                <a:solidFill>
                  <a:srgbClr val="212121"/>
                </a:solidFill>
                <a:latin typeface="微软雅黑" panose="020B0503020204020204" pitchFamily="34" charset="-122"/>
                <a:cs typeface="微软雅黑" panose="020B0503020204020204" pitchFamily="34" charset="-122"/>
              </a:rPr>
              <a:t>成。</a:t>
            </a:r>
            <a:r>
              <a:rPr sz="2000" spc="-15" dirty="0">
                <a:solidFill>
                  <a:srgbClr val="212121"/>
                </a:solidFill>
                <a:latin typeface="微软雅黑" panose="020B0503020204020204" pitchFamily="34" charset="-122"/>
                <a:cs typeface="微软雅黑" panose="020B0503020204020204" pitchFamily="34" charset="-122"/>
              </a:rPr>
              <a:t>一</a:t>
            </a:r>
            <a:r>
              <a:rPr sz="2000" dirty="0">
                <a:solidFill>
                  <a:srgbClr val="212121"/>
                </a:solidFill>
                <a:latin typeface="微软雅黑" panose="020B0503020204020204" pitchFamily="34" charset="-122"/>
                <a:cs typeface="微软雅黑" panose="020B0503020204020204" pitchFamily="34" charset="-122"/>
              </a:rPr>
              <a:t>个页</a:t>
            </a:r>
            <a:r>
              <a:rPr sz="2000" spc="-15" dirty="0">
                <a:solidFill>
                  <a:srgbClr val="212121"/>
                </a:solidFill>
                <a:latin typeface="微软雅黑" panose="020B0503020204020204" pitchFamily="34" charset="-122"/>
                <a:cs typeface="微软雅黑" panose="020B0503020204020204" pitchFamily="34" charset="-122"/>
              </a:rPr>
              <a:t>面</a:t>
            </a:r>
            <a:r>
              <a:rPr sz="2000" dirty="0">
                <a:solidFill>
                  <a:srgbClr val="212121"/>
                </a:solidFill>
                <a:latin typeface="微软雅黑" panose="020B0503020204020204" pitchFamily="34" charset="-122"/>
                <a:cs typeface="微软雅黑" panose="020B0503020204020204" pitchFamily="34" charset="-122"/>
              </a:rPr>
              <a:t>只会</a:t>
            </a:r>
            <a:r>
              <a:rPr sz="2000" spc="-15" dirty="0">
                <a:solidFill>
                  <a:srgbClr val="212121"/>
                </a:solidFill>
                <a:latin typeface="微软雅黑" panose="020B0503020204020204" pitchFamily="34" charset="-122"/>
                <a:cs typeface="微软雅黑" panose="020B0503020204020204" pitchFamily="34" charset="-122"/>
              </a:rPr>
              <a:t>调</a:t>
            </a:r>
            <a:r>
              <a:rPr sz="2000" dirty="0">
                <a:solidFill>
                  <a:srgbClr val="212121"/>
                </a:solidFill>
                <a:latin typeface="微软雅黑" panose="020B0503020204020204" pitchFamily="34" charset="-122"/>
                <a:cs typeface="微软雅黑" panose="020B0503020204020204" pitchFamily="34" charset="-122"/>
              </a:rPr>
              <a:t>用一</a:t>
            </a:r>
            <a:r>
              <a:rPr sz="2000" spc="-15" dirty="0">
                <a:solidFill>
                  <a:srgbClr val="212121"/>
                </a:solidFill>
                <a:latin typeface="微软雅黑" panose="020B0503020204020204" pitchFamily="34" charset="-122"/>
                <a:cs typeface="微软雅黑" panose="020B0503020204020204" pitchFamily="34" charset="-122"/>
              </a:rPr>
              <a:t>次</a:t>
            </a:r>
            <a:r>
              <a:rPr sz="2000" dirty="0">
                <a:solidFill>
                  <a:srgbClr val="212121"/>
                </a:solidFill>
                <a:latin typeface="微软雅黑" panose="020B0503020204020204" pitchFamily="34" charset="-122"/>
                <a:cs typeface="微软雅黑" panose="020B0503020204020204" pitchFamily="34" charset="-122"/>
              </a:rPr>
              <a:t>，代</a:t>
            </a:r>
            <a:r>
              <a:rPr sz="2000" spc="-15" dirty="0">
                <a:solidFill>
                  <a:srgbClr val="212121"/>
                </a:solidFill>
                <a:latin typeface="微软雅黑" panose="020B0503020204020204" pitchFamily="34" charset="-122"/>
                <a:cs typeface="微软雅黑" panose="020B0503020204020204" pitchFamily="34" charset="-122"/>
              </a:rPr>
              <a:t>表</a:t>
            </a:r>
            <a:r>
              <a:rPr sz="2000" dirty="0">
                <a:solidFill>
                  <a:srgbClr val="212121"/>
                </a:solidFill>
                <a:latin typeface="微软雅黑" panose="020B0503020204020204" pitchFamily="34" charset="-122"/>
                <a:cs typeface="微软雅黑" panose="020B0503020204020204" pitchFamily="34" charset="-122"/>
              </a:rPr>
              <a:t>页面</a:t>
            </a:r>
            <a:r>
              <a:rPr sz="2000" spc="-15" dirty="0">
                <a:solidFill>
                  <a:srgbClr val="212121"/>
                </a:solidFill>
                <a:latin typeface="微软雅黑" panose="020B0503020204020204" pitchFamily="34" charset="-122"/>
                <a:cs typeface="微软雅黑" panose="020B0503020204020204" pitchFamily="34" charset="-122"/>
              </a:rPr>
              <a:t>已</a:t>
            </a:r>
            <a:r>
              <a:rPr sz="2000" dirty="0">
                <a:solidFill>
                  <a:srgbClr val="212121"/>
                </a:solidFill>
                <a:latin typeface="微软雅黑" panose="020B0503020204020204" pitchFamily="34" charset="-122"/>
                <a:cs typeface="微软雅黑" panose="020B0503020204020204" pitchFamily="34" charset="-122"/>
              </a:rPr>
              <a:t>经准</a:t>
            </a:r>
            <a:r>
              <a:rPr sz="2000" spc="-15" dirty="0">
                <a:solidFill>
                  <a:srgbClr val="212121"/>
                </a:solidFill>
                <a:latin typeface="微软雅黑" panose="020B0503020204020204" pitchFamily="34" charset="-122"/>
                <a:cs typeface="微软雅黑" panose="020B0503020204020204" pitchFamily="34" charset="-122"/>
              </a:rPr>
              <a:t>备</a:t>
            </a:r>
            <a:r>
              <a:rPr sz="2000" dirty="0">
                <a:solidFill>
                  <a:srgbClr val="212121"/>
                </a:solidFill>
                <a:latin typeface="微软雅黑" panose="020B0503020204020204" pitchFamily="34" charset="-122"/>
                <a:cs typeface="微软雅黑" panose="020B0503020204020204" pitchFamily="34" charset="-122"/>
              </a:rPr>
              <a:t>妥当</a:t>
            </a:r>
            <a:r>
              <a:rPr sz="2000" spc="-15" dirty="0">
                <a:solidFill>
                  <a:srgbClr val="212121"/>
                </a:solidFill>
                <a:latin typeface="微软雅黑" panose="020B0503020204020204" pitchFamily="34" charset="-122"/>
                <a:cs typeface="微软雅黑" panose="020B0503020204020204" pitchFamily="34" charset="-122"/>
              </a:rPr>
              <a:t>，</a:t>
            </a:r>
            <a:r>
              <a:rPr sz="2000" dirty="0">
                <a:solidFill>
                  <a:srgbClr val="212121"/>
                </a:solidFill>
                <a:latin typeface="微软雅黑" panose="020B0503020204020204" pitchFamily="34" charset="-122"/>
                <a:cs typeface="微软雅黑" panose="020B0503020204020204" pitchFamily="34" charset="-122"/>
              </a:rPr>
              <a:t>可以</a:t>
            </a:r>
            <a:r>
              <a:rPr sz="2000" spc="-15" dirty="0">
                <a:solidFill>
                  <a:srgbClr val="212121"/>
                </a:solidFill>
                <a:latin typeface="微软雅黑" panose="020B0503020204020204" pitchFamily="34" charset="-122"/>
                <a:cs typeface="微软雅黑" panose="020B0503020204020204" pitchFamily="34" charset="-122"/>
              </a:rPr>
              <a:t>和</a:t>
            </a:r>
            <a:r>
              <a:rPr sz="2000" dirty="0">
                <a:solidFill>
                  <a:srgbClr val="212121"/>
                </a:solidFill>
                <a:latin typeface="微软雅黑" panose="020B0503020204020204" pitchFamily="34" charset="-122"/>
                <a:cs typeface="微软雅黑" panose="020B0503020204020204" pitchFamily="34" charset="-122"/>
              </a:rPr>
              <a:t>视 图层进行交互，请在</a:t>
            </a:r>
            <a:r>
              <a:rPr sz="2000" spc="-5" dirty="0">
                <a:solidFill>
                  <a:srgbClr val="212121"/>
                </a:solidFill>
                <a:latin typeface="Arial" panose="020B0604020202020204"/>
                <a:cs typeface="Arial" panose="020B0604020202020204"/>
              </a:rPr>
              <a:t>onReady</a:t>
            </a:r>
            <a:r>
              <a:rPr sz="2000" dirty="0">
                <a:solidFill>
                  <a:srgbClr val="212121"/>
                </a:solidFill>
                <a:latin typeface="微软雅黑" panose="020B0503020204020204" pitchFamily="34" charset="-122"/>
                <a:cs typeface="微软雅黑" panose="020B0503020204020204" pitchFamily="34" charset="-122"/>
              </a:rPr>
              <a:t>之后设</a:t>
            </a:r>
            <a:r>
              <a:rPr sz="2000" spc="-15" dirty="0">
                <a:solidFill>
                  <a:srgbClr val="212121"/>
                </a:solidFill>
                <a:latin typeface="微软雅黑" panose="020B0503020204020204" pitchFamily="34" charset="-122"/>
                <a:cs typeface="微软雅黑" panose="020B0503020204020204" pitchFamily="34" charset="-122"/>
              </a:rPr>
              <a:t>置</a:t>
            </a:r>
            <a:r>
              <a:rPr sz="2000" dirty="0">
                <a:solidFill>
                  <a:srgbClr val="212121"/>
                </a:solidFill>
                <a:latin typeface="微软雅黑" panose="020B0503020204020204" pitchFamily="34" charset="-122"/>
                <a:cs typeface="微软雅黑" panose="020B0503020204020204" pitchFamily="34" charset="-122"/>
              </a:rPr>
              <a:t>。</a:t>
            </a:r>
            <a:endParaRPr sz="2000">
              <a:latin typeface="微软雅黑" panose="020B0503020204020204" pitchFamily="34" charset="-122"/>
              <a:cs typeface="微软雅黑" panose="020B0503020204020204" pitchFamily="34" charset="-122"/>
            </a:endParaRPr>
          </a:p>
        </p:txBody>
      </p:sp>
      <p:sp>
        <p:nvSpPr>
          <p:cNvPr id="7" name="object 12"/>
          <p:cNvSpPr txBox="1"/>
          <p:nvPr/>
        </p:nvSpPr>
        <p:spPr>
          <a:xfrm>
            <a:off x="1603374" y="4226407"/>
            <a:ext cx="6286500" cy="333375"/>
          </a:xfrm>
          <a:prstGeom prst="rect">
            <a:avLst/>
          </a:prstGeom>
        </p:spPr>
        <p:txBody>
          <a:bodyPr vert="horz" wrap="square" lIns="0" tIns="0" rIns="0" bIns="0" rtlCol="0">
            <a:spAutoFit/>
          </a:bodyPr>
          <a:lstStyle/>
          <a:p>
            <a:pPr marL="12700">
              <a:lnSpc>
                <a:spcPct val="100000"/>
              </a:lnSpc>
            </a:pPr>
            <a:r>
              <a:rPr sz="2000" dirty="0">
                <a:solidFill>
                  <a:srgbClr val="212121"/>
                </a:solidFill>
                <a:latin typeface="Arial" panose="020B0604020202020204"/>
                <a:cs typeface="Arial" panose="020B0604020202020204"/>
              </a:rPr>
              <a:t>on</a:t>
            </a:r>
            <a:r>
              <a:rPr sz="2000" spc="5" dirty="0">
                <a:solidFill>
                  <a:srgbClr val="212121"/>
                </a:solidFill>
                <a:latin typeface="Arial" panose="020B0604020202020204"/>
                <a:cs typeface="Arial" panose="020B0604020202020204"/>
              </a:rPr>
              <a:t>H</a:t>
            </a:r>
            <a:r>
              <a:rPr sz="2000" spc="-5" dirty="0">
                <a:solidFill>
                  <a:srgbClr val="212121"/>
                </a:solidFill>
                <a:latin typeface="Arial" panose="020B0604020202020204"/>
                <a:cs typeface="Arial" panose="020B0604020202020204"/>
              </a:rPr>
              <a:t>i</a:t>
            </a:r>
            <a:r>
              <a:rPr sz="2000" dirty="0">
                <a:solidFill>
                  <a:srgbClr val="212121"/>
                </a:solidFill>
                <a:latin typeface="Arial" panose="020B0604020202020204"/>
                <a:cs typeface="Arial" panose="020B0604020202020204"/>
              </a:rPr>
              <a:t>de</a:t>
            </a:r>
            <a:r>
              <a:rPr sz="2000" dirty="0">
                <a:solidFill>
                  <a:srgbClr val="212121"/>
                </a:solidFill>
                <a:latin typeface="微软雅黑" panose="020B0503020204020204" pitchFamily="34" charset="-122"/>
                <a:cs typeface="微软雅黑" panose="020B0503020204020204" pitchFamily="34" charset="-122"/>
              </a:rPr>
              <a:t>页面隐藏。当</a:t>
            </a:r>
            <a:r>
              <a:rPr sz="2000" dirty="0">
                <a:solidFill>
                  <a:srgbClr val="212121"/>
                </a:solidFill>
                <a:latin typeface="Arial" panose="020B0604020202020204"/>
                <a:cs typeface="Arial" panose="020B0604020202020204"/>
              </a:rPr>
              <a:t>na</a:t>
            </a:r>
            <a:r>
              <a:rPr sz="2000" spc="-10" dirty="0">
                <a:solidFill>
                  <a:srgbClr val="212121"/>
                </a:solidFill>
                <a:latin typeface="Arial" panose="020B0604020202020204"/>
                <a:cs typeface="Arial" panose="020B0604020202020204"/>
              </a:rPr>
              <a:t>v</a:t>
            </a:r>
            <a:r>
              <a:rPr sz="2000" spc="-5" dirty="0">
                <a:solidFill>
                  <a:srgbClr val="212121"/>
                </a:solidFill>
                <a:latin typeface="Arial" panose="020B0604020202020204"/>
                <a:cs typeface="Arial" panose="020B0604020202020204"/>
              </a:rPr>
              <a:t>i</a:t>
            </a:r>
            <a:r>
              <a:rPr sz="2000" dirty="0">
                <a:solidFill>
                  <a:srgbClr val="212121"/>
                </a:solidFill>
                <a:latin typeface="Arial" panose="020B0604020202020204"/>
                <a:cs typeface="Arial" panose="020B0604020202020204"/>
              </a:rPr>
              <a:t>ga</a:t>
            </a:r>
            <a:r>
              <a:rPr sz="2000" spc="-10" dirty="0">
                <a:solidFill>
                  <a:srgbClr val="212121"/>
                </a:solidFill>
                <a:latin typeface="Arial" panose="020B0604020202020204"/>
                <a:cs typeface="Arial" panose="020B0604020202020204"/>
              </a:rPr>
              <a:t>t</a:t>
            </a:r>
            <a:r>
              <a:rPr sz="2000" spc="-15" dirty="0">
                <a:solidFill>
                  <a:srgbClr val="212121"/>
                </a:solidFill>
                <a:latin typeface="Arial" panose="020B0604020202020204"/>
                <a:cs typeface="Arial" panose="020B0604020202020204"/>
              </a:rPr>
              <a:t>e</a:t>
            </a:r>
            <a:r>
              <a:rPr sz="2000" spc="-220" dirty="0">
                <a:solidFill>
                  <a:srgbClr val="212121"/>
                </a:solidFill>
                <a:latin typeface="Arial" panose="020B0604020202020204"/>
                <a:cs typeface="Arial" panose="020B0604020202020204"/>
              </a:rPr>
              <a:t>T</a:t>
            </a:r>
            <a:r>
              <a:rPr sz="2000" dirty="0">
                <a:solidFill>
                  <a:srgbClr val="212121"/>
                </a:solidFill>
                <a:latin typeface="Arial" panose="020B0604020202020204"/>
                <a:cs typeface="Arial" panose="020B0604020202020204"/>
              </a:rPr>
              <a:t>o</a:t>
            </a:r>
            <a:r>
              <a:rPr sz="2000" spc="-15" dirty="0">
                <a:solidFill>
                  <a:srgbClr val="212121"/>
                </a:solidFill>
                <a:latin typeface="微软雅黑" panose="020B0503020204020204" pitchFamily="34" charset="-122"/>
                <a:cs typeface="微软雅黑" panose="020B0503020204020204" pitchFamily="34" charset="-122"/>
              </a:rPr>
              <a:t>或</a:t>
            </a:r>
            <a:r>
              <a:rPr sz="2000" dirty="0">
                <a:solidFill>
                  <a:srgbClr val="212121"/>
                </a:solidFill>
                <a:latin typeface="微软雅黑" panose="020B0503020204020204" pitchFamily="34" charset="-122"/>
                <a:cs typeface="微软雅黑" panose="020B0503020204020204" pitchFamily="34" charset="-122"/>
              </a:rPr>
              <a:t>底</a:t>
            </a:r>
            <a:r>
              <a:rPr sz="2000" spc="-5" dirty="0">
                <a:solidFill>
                  <a:srgbClr val="212121"/>
                </a:solidFill>
                <a:latin typeface="微软雅黑" panose="020B0503020204020204" pitchFamily="34" charset="-122"/>
                <a:cs typeface="微软雅黑" panose="020B0503020204020204" pitchFamily="34" charset="-122"/>
              </a:rPr>
              <a:t>部</a:t>
            </a:r>
            <a:r>
              <a:rPr sz="2000" spc="-229" dirty="0">
                <a:solidFill>
                  <a:srgbClr val="212121"/>
                </a:solidFill>
                <a:latin typeface="Arial" panose="020B0604020202020204"/>
                <a:cs typeface="Arial" panose="020B0604020202020204"/>
              </a:rPr>
              <a:t>T</a:t>
            </a:r>
            <a:r>
              <a:rPr sz="2000" dirty="0">
                <a:solidFill>
                  <a:srgbClr val="212121"/>
                </a:solidFill>
                <a:latin typeface="Arial" panose="020B0604020202020204"/>
                <a:cs typeface="Arial" panose="020B0604020202020204"/>
              </a:rPr>
              <a:t>ab</a:t>
            </a:r>
            <a:r>
              <a:rPr sz="2000" spc="-15" dirty="0">
                <a:solidFill>
                  <a:srgbClr val="212121"/>
                </a:solidFill>
                <a:latin typeface="微软雅黑" panose="020B0503020204020204" pitchFamily="34" charset="-122"/>
                <a:cs typeface="微软雅黑" panose="020B0503020204020204" pitchFamily="34" charset="-122"/>
              </a:rPr>
              <a:t>切</a:t>
            </a:r>
            <a:r>
              <a:rPr sz="2000" dirty="0">
                <a:solidFill>
                  <a:srgbClr val="212121"/>
                </a:solidFill>
                <a:latin typeface="微软雅黑" panose="020B0503020204020204" pitchFamily="34" charset="-122"/>
                <a:cs typeface="微软雅黑" panose="020B0503020204020204" pitchFamily="34" charset="-122"/>
              </a:rPr>
              <a:t>换时</a:t>
            </a:r>
            <a:r>
              <a:rPr sz="2000" spc="-15" dirty="0">
                <a:solidFill>
                  <a:srgbClr val="212121"/>
                </a:solidFill>
                <a:latin typeface="微软雅黑" panose="020B0503020204020204" pitchFamily="34" charset="-122"/>
                <a:cs typeface="微软雅黑" panose="020B0503020204020204" pitchFamily="34" charset="-122"/>
              </a:rPr>
              <a:t>调</a:t>
            </a:r>
            <a:r>
              <a:rPr sz="2000" dirty="0">
                <a:solidFill>
                  <a:srgbClr val="212121"/>
                </a:solidFill>
                <a:latin typeface="微软雅黑" panose="020B0503020204020204" pitchFamily="34" charset="-122"/>
                <a:cs typeface="微软雅黑" panose="020B0503020204020204" pitchFamily="34" charset="-122"/>
              </a:rPr>
              <a:t>用。</a:t>
            </a:r>
            <a:endParaRPr sz="2000">
              <a:latin typeface="微软雅黑" panose="020B0503020204020204" pitchFamily="34" charset="-122"/>
              <a:cs typeface="微软雅黑" panose="020B0503020204020204" pitchFamily="34" charset="-122"/>
            </a:endParaRPr>
          </a:p>
        </p:txBody>
      </p:sp>
      <p:sp>
        <p:nvSpPr>
          <p:cNvPr id="8" name="object 13"/>
          <p:cNvSpPr txBox="1"/>
          <p:nvPr/>
        </p:nvSpPr>
        <p:spPr>
          <a:xfrm>
            <a:off x="1603374" y="4744585"/>
            <a:ext cx="6554470" cy="333375"/>
          </a:xfrm>
          <a:prstGeom prst="rect">
            <a:avLst/>
          </a:prstGeom>
        </p:spPr>
        <p:txBody>
          <a:bodyPr vert="horz" wrap="square" lIns="0" tIns="0" rIns="0" bIns="0" rtlCol="0">
            <a:spAutoFit/>
          </a:bodyPr>
          <a:lstStyle/>
          <a:p>
            <a:pPr marL="12700">
              <a:lnSpc>
                <a:spcPct val="100000"/>
              </a:lnSpc>
            </a:pPr>
            <a:r>
              <a:rPr sz="2000" dirty="0">
                <a:solidFill>
                  <a:srgbClr val="212121"/>
                </a:solidFill>
                <a:latin typeface="Arial" panose="020B0604020202020204"/>
                <a:cs typeface="Arial" panose="020B0604020202020204"/>
              </a:rPr>
              <a:t>onUnload</a:t>
            </a:r>
            <a:r>
              <a:rPr sz="2000" dirty="0">
                <a:solidFill>
                  <a:srgbClr val="212121"/>
                </a:solidFill>
                <a:latin typeface="微软雅黑" panose="020B0503020204020204" pitchFamily="34" charset="-122"/>
                <a:cs typeface="微软雅黑" panose="020B0503020204020204" pitchFamily="34" charset="-122"/>
              </a:rPr>
              <a:t>页面卸载。当</a:t>
            </a:r>
            <a:r>
              <a:rPr sz="2000" spc="-30" dirty="0">
                <a:solidFill>
                  <a:srgbClr val="212121"/>
                </a:solidFill>
                <a:latin typeface="Arial" panose="020B0604020202020204"/>
                <a:cs typeface="Arial" panose="020B0604020202020204"/>
              </a:rPr>
              <a:t>redirectTo</a:t>
            </a:r>
            <a:r>
              <a:rPr sz="2000" dirty="0">
                <a:solidFill>
                  <a:srgbClr val="212121"/>
                </a:solidFill>
                <a:latin typeface="微软雅黑" panose="020B0503020204020204" pitchFamily="34" charset="-122"/>
                <a:cs typeface="微软雅黑" panose="020B0503020204020204" pitchFamily="34" charset="-122"/>
              </a:rPr>
              <a:t>或</a:t>
            </a:r>
            <a:r>
              <a:rPr sz="2000" spc="-5" dirty="0">
                <a:solidFill>
                  <a:srgbClr val="212121"/>
                </a:solidFill>
                <a:latin typeface="Arial" panose="020B0604020202020204"/>
                <a:cs typeface="Arial" panose="020B0604020202020204"/>
              </a:rPr>
              <a:t>navigateBack</a:t>
            </a:r>
            <a:r>
              <a:rPr sz="2000" dirty="0">
                <a:solidFill>
                  <a:srgbClr val="212121"/>
                </a:solidFill>
                <a:latin typeface="微软雅黑" panose="020B0503020204020204" pitchFamily="34" charset="-122"/>
                <a:cs typeface="微软雅黑" panose="020B0503020204020204" pitchFamily="34" charset="-122"/>
              </a:rPr>
              <a:t>时</a:t>
            </a:r>
            <a:r>
              <a:rPr sz="2000" spc="-15" dirty="0">
                <a:solidFill>
                  <a:srgbClr val="212121"/>
                </a:solidFill>
                <a:latin typeface="微软雅黑" panose="020B0503020204020204" pitchFamily="34" charset="-122"/>
                <a:cs typeface="微软雅黑" panose="020B0503020204020204" pitchFamily="34" charset="-122"/>
              </a:rPr>
              <a:t>调</a:t>
            </a:r>
            <a:r>
              <a:rPr sz="2000" dirty="0">
                <a:solidFill>
                  <a:srgbClr val="212121"/>
                </a:solidFill>
                <a:latin typeface="微软雅黑" panose="020B0503020204020204" pitchFamily="34" charset="-122"/>
                <a:cs typeface="微软雅黑" panose="020B0503020204020204" pitchFamily="34" charset="-122"/>
              </a:rPr>
              <a:t>用。</a:t>
            </a:r>
            <a:endParaRPr sz="2000">
              <a:latin typeface="微软雅黑" panose="020B0503020204020204" pitchFamily="34" charset="-122"/>
              <a:cs typeface="微软雅黑" panose="020B0503020204020204" pitchFamily="34" charset="-122"/>
            </a:endParaRPr>
          </a:p>
        </p:txBody>
      </p:sp>
      <p:sp>
        <p:nvSpPr>
          <p:cNvPr id="19" name="object 14"/>
          <p:cNvSpPr txBox="1"/>
          <p:nvPr/>
        </p:nvSpPr>
        <p:spPr>
          <a:xfrm>
            <a:off x="1120267" y="1739899"/>
            <a:ext cx="325120" cy="294640"/>
          </a:xfrm>
          <a:prstGeom prst="rect">
            <a:avLst/>
          </a:prstGeom>
          <a:solidFill>
            <a:srgbClr val="0070C0"/>
          </a:solidFill>
        </p:spPr>
        <p:txBody>
          <a:bodyPr vert="horz" wrap="square" lIns="0" tIns="1905" rIns="0" bIns="0" rtlCol="0">
            <a:spAutoFit/>
          </a:bodyPr>
          <a:lstStyle/>
          <a:p>
            <a:pPr marL="81280">
              <a:lnSpc>
                <a:spcPct val="100000"/>
              </a:lnSpc>
              <a:spcBef>
                <a:spcPts val="15"/>
              </a:spcBef>
            </a:pPr>
            <a:r>
              <a:rPr sz="1800" spc="-5" dirty="0">
                <a:solidFill>
                  <a:srgbClr val="FFFFFF"/>
                </a:solidFill>
                <a:latin typeface="Arial" panose="020B0604020202020204"/>
                <a:cs typeface="Arial" panose="020B0604020202020204"/>
              </a:rPr>
              <a:t>1</a:t>
            </a:r>
            <a:endParaRPr sz="1800">
              <a:latin typeface="Arial" panose="020B0604020202020204"/>
              <a:cs typeface="Arial" panose="020B0604020202020204"/>
            </a:endParaRPr>
          </a:p>
        </p:txBody>
      </p:sp>
      <p:sp>
        <p:nvSpPr>
          <p:cNvPr id="20" name="object 15"/>
          <p:cNvSpPr txBox="1"/>
          <p:nvPr/>
        </p:nvSpPr>
        <p:spPr>
          <a:xfrm>
            <a:off x="1120267" y="2779267"/>
            <a:ext cx="325120" cy="294640"/>
          </a:xfrm>
          <a:prstGeom prst="rect">
            <a:avLst/>
          </a:prstGeom>
          <a:solidFill>
            <a:srgbClr val="0070C0"/>
          </a:solidFill>
        </p:spPr>
        <p:txBody>
          <a:bodyPr vert="horz" wrap="square" lIns="0" tIns="1905" rIns="0" bIns="0" rtlCol="0">
            <a:spAutoFit/>
          </a:bodyPr>
          <a:lstStyle/>
          <a:p>
            <a:pPr marL="81280">
              <a:lnSpc>
                <a:spcPct val="100000"/>
              </a:lnSpc>
              <a:spcBef>
                <a:spcPts val="15"/>
              </a:spcBef>
            </a:pPr>
            <a:r>
              <a:rPr sz="1800" spc="-5" dirty="0">
                <a:solidFill>
                  <a:srgbClr val="FFFFFF"/>
                </a:solidFill>
                <a:latin typeface="Arial" panose="020B0604020202020204"/>
                <a:cs typeface="Arial" panose="020B0604020202020204"/>
              </a:rPr>
              <a:t>2</a:t>
            </a:r>
            <a:endParaRPr sz="1800">
              <a:latin typeface="Arial" panose="020B0604020202020204"/>
              <a:cs typeface="Arial" panose="020B0604020202020204"/>
            </a:endParaRPr>
          </a:p>
        </p:txBody>
      </p:sp>
      <p:sp>
        <p:nvSpPr>
          <p:cNvPr id="21" name="object 16"/>
          <p:cNvSpPr txBox="1"/>
          <p:nvPr/>
        </p:nvSpPr>
        <p:spPr>
          <a:xfrm>
            <a:off x="1120267" y="3306571"/>
            <a:ext cx="325120" cy="294640"/>
          </a:xfrm>
          <a:prstGeom prst="rect">
            <a:avLst/>
          </a:prstGeom>
          <a:solidFill>
            <a:srgbClr val="0070C0"/>
          </a:solidFill>
        </p:spPr>
        <p:txBody>
          <a:bodyPr vert="horz" wrap="square" lIns="0" tIns="1270" rIns="0" bIns="0" rtlCol="0">
            <a:spAutoFit/>
          </a:bodyPr>
          <a:lstStyle/>
          <a:p>
            <a:pPr marL="81280">
              <a:lnSpc>
                <a:spcPct val="100000"/>
              </a:lnSpc>
              <a:spcBef>
                <a:spcPts val="10"/>
              </a:spcBef>
            </a:pPr>
            <a:r>
              <a:rPr sz="1800" spc="-5" dirty="0">
                <a:solidFill>
                  <a:srgbClr val="FFFFFF"/>
                </a:solidFill>
                <a:latin typeface="Arial" panose="020B0604020202020204"/>
                <a:cs typeface="Arial" panose="020B0604020202020204"/>
              </a:rPr>
              <a:t>3</a:t>
            </a:r>
            <a:endParaRPr sz="1800">
              <a:latin typeface="Arial" panose="020B0604020202020204"/>
              <a:cs typeface="Arial" panose="020B0604020202020204"/>
            </a:endParaRPr>
          </a:p>
        </p:txBody>
      </p:sp>
      <p:sp>
        <p:nvSpPr>
          <p:cNvPr id="22" name="object 17"/>
          <p:cNvSpPr txBox="1"/>
          <p:nvPr/>
        </p:nvSpPr>
        <p:spPr>
          <a:xfrm>
            <a:off x="1120267" y="4260595"/>
            <a:ext cx="325120" cy="294640"/>
          </a:xfrm>
          <a:prstGeom prst="rect">
            <a:avLst/>
          </a:prstGeom>
          <a:solidFill>
            <a:srgbClr val="0070C0"/>
          </a:solidFill>
        </p:spPr>
        <p:txBody>
          <a:bodyPr vert="horz" wrap="square" lIns="0" tIns="1905" rIns="0" bIns="0" rtlCol="0">
            <a:spAutoFit/>
          </a:bodyPr>
          <a:lstStyle/>
          <a:p>
            <a:pPr marL="81280">
              <a:lnSpc>
                <a:spcPct val="100000"/>
              </a:lnSpc>
              <a:spcBef>
                <a:spcPts val="15"/>
              </a:spcBef>
            </a:pPr>
            <a:r>
              <a:rPr sz="1800" spc="-5" dirty="0">
                <a:solidFill>
                  <a:srgbClr val="FFFFFF"/>
                </a:solidFill>
                <a:latin typeface="Arial" panose="020B0604020202020204"/>
                <a:cs typeface="Arial" panose="020B0604020202020204"/>
              </a:rPr>
              <a:t>4</a:t>
            </a:r>
            <a:endParaRPr sz="1800">
              <a:latin typeface="Arial" panose="020B0604020202020204"/>
              <a:cs typeface="Arial" panose="020B0604020202020204"/>
            </a:endParaRPr>
          </a:p>
        </p:txBody>
      </p:sp>
      <p:sp>
        <p:nvSpPr>
          <p:cNvPr id="23" name="object 18"/>
          <p:cNvSpPr txBox="1"/>
          <p:nvPr/>
        </p:nvSpPr>
        <p:spPr>
          <a:xfrm>
            <a:off x="1120267" y="4801615"/>
            <a:ext cx="325120" cy="294640"/>
          </a:xfrm>
          <a:prstGeom prst="rect">
            <a:avLst/>
          </a:prstGeom>
          <a:solidFill>
            <a:srgbClr val="0070C0"/>
          </a:solidFill>
        </p:spPr>
        <p:txBody>
          <a:bodyPr vert="horz" wrap="square" lIns="0" tIns="1905" rIns="0" bIns="0" rtlCol="0">
            <a:spAutoFit/>
          </a:bodyPr>
          <a:lstStyle/>
          <a:p>
            <a:pPr marL="81280">
              <a:lnSpc>
                <a:spcPct val="100000"/>
              </a:lnSpc>
              <a:spcBef>
                <a:spcPts val="15"/>
              </a:spcBef>
            </a:pPr>
            <a:r>
              <a:rPr sz="1800" spc="-5" dirty="0">
                <a:solidFill>
                  <a:srgbClr val="FFFFFF"/>
                </a:solidFill>
                <a:latin typeface="Arial" panose="020B0604020202020204"/>
                <a:cs typeface="Arial" panose="020B0604020202020204"/>
              </a:rPr>
              <a:t>5</a:t>
            </a:r>
            <a:endParaRPr sz="1800">
              <a:latin typeface="Arial" panose="020B0604020202020204"/>
              <a:cs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8352155" y="139827"/>
            <a:ext cx="4826508" cy="4757928"/>
          </a:xfrm>
          <a:prstGeom prst="rect">
            <a:avLst/>
          </a:prstGeom>
          <a:blipFill>
            <a:blip r:embed="rId1" cstate="print"/>
            <a:stretch>
              <a:fillRect/>
            </a:stretch>
          </a:blipFill>
        </p:spPr>
        <p:txBody>
          <a:bodyPr wrap="square" lIns="0" tIns="0" rIns="0" bIns="0" rtlCol="0"/>
          <a:lstStyle/>
          <a:p/>
        </p:txBody>
      </p:sp>
      <p:pic>
        <p:nvPicPr>
          <p:cNvPr id="4" name="图片 3"/>
          <p:cNvPicPr>
            <a:picLocks noChangeAspect="1"/>
          </p:cNvPicPr>
          <p:nvPr/>
        </p:nvPicPr>
        <p:blipFill>
          <a:blip r:embed="rId2"/>
          <a:stretch>
            <a:fillRect/>
          </a:stretch>
        </p:blipFill>
        <p:spPr>
          <a:xfrm>
            <a:off x="10104120" y="680085"/>
            <a:ext cx="1586865" cy="2730500"/>
          </a:xfrm>
          <a:prstGeom prst="rect">
            <a:avLst/>
          </a:prstGeom>
        </p:spPr>
      </p:pic>
      <p:sp>
        <p:nvSpPr>
          <p:cNvPr id="2" name="标题 1"/>
          <p:cNvSpPr>
            <a:spLocks noGrp="1"/>
          </p:cNvSpPr>
          <p:nvPr>
            <p:ph type="title"/>
          </p:nvPr>
        </p:nvSpPr>
        <p:spPr/>
        <p:txBody>
          <a:bodyPr/>
          <a:lstStyle/>
          <a:p>
            <a:r>
              <a:rPr lang="zh-CN" altLang="en-US"/>
              <a:t>什么是微信小程序</a:t>
            </a:r>
            <a:endParaRPr lang="zh-CN" altLang="en-US"/>
          </a:p>
        </p:txBody>
      </p:sp>
      <p:sp>
        <p:nvSpPr>
          <p:cNvPr id="3" name="内容占位符 2"/>
          <p:cNvSpPr>
            <a:spLocks noGrp="1"/>
          </p:cNvSpPr>
          <p:nvPr>
            <p:ph idx="1"/>
          </p:nvPr>
        </p:nvSpPr>
        <p:spPr>
          <a:xfrm>
            <a:off x="838200" y="1184910"/>
            <a:ext cx="9148445" cy="4351655"/>
          </a:xfrm>
        </p:spPr>
        <p:txBody>
          <a:bodyPr>
            <a:normAutofit fontScale="90000"/>
          </a:bodyPr>
          <a:lstStyle/>
          <a:p>
            <a:pPr marL="342900" indent="-342900" algn="l" defTabSz="914400">
              <a:lnSpc>
                <a:spcPct val="188000"/>
              </a:lnSpc>
              <a:buClr>
                <a:srgbClr val="0070C0"/>
              </a:buClr>
              <a:buFont typeface="Wingdings" panose="05000000000000000000" charset="0"/>
              <a:buChar char="v"/>
            </a:pPr>
            <a:r>
              <a:rPr sz="2800" dirty="0">
                <a:cs typeface="+mn-cs"/>
                <a:sym typeface="微软雅黑" panose="020B0503020204020204" pitchFamily="34" charset="-122"/>
              </a:rPr>
              <a:t>微信小程序，简称小程序，缩写XCX，英文名Mini Program</a:t>
            </a:r>
            <a:endParaRPr sz="2800" dirty="0">
              <a:cs typeface="+mn-cs"/>
              <a:sym typeface="微软雅黑" panose="020B0503020204020204" pitchFamily="34" charset="-122"/>
            </a:endParaRPr>
          </a:p>
          <a:p>
            <a:pPr marL="342900" indent="-342900" algn="l" defTabSz="914400">
              <a:lnSpc>
                <a:spcPct val="188000"/>
              </a:lnSpc>
              <a:buClr>
                <a:srgbClr val="0070C0"/>
              </a:buClr>
              <a:buFont typeface="Wingdings" panose="05000000000000000000" charset="0"/>
              <a:buChar char="v"/>
            </a:pPr>
            <a:r>
              <a:rPr sz="2800" dirty="0">
                <a:cs typeface="+mn-cs"/>
                <a:sym typeface="微软雅黑" panose="020B0503020204020204" pitchFamily="34" charset="-122"/>
              </a:rPr>
              <a:t>微信张小龙说</a:t>
            </a:r>
            <a:r>
              <a:rPr lang="en-US" sz="2800" dirty="0">
                <a:cs typeface="+mn-cs"/>
                <a:sym typeface="微软雅黑" panose="020B0503020204020204" pitchFamily="34" charset="-122"/>
              </a:rPr>
              <a:t>...</a:t>
            </a:r>
            <a:endParaRPr lang="en-US" sz="2800" dirty="0">
              <a:cs typeface="+mn-cs"/>
              <a:sym typeface="微软雅黑" panose="020B0503020204020204" pitchFamily="34" charset="-122"/>
            </a:endParaRPr>
          </a:p>
          <a:p>
            <a:pPr lvl="1" algn="l" defTabSz="914400">
              <a:lnSpc>
                <a:spcPct val="188000"/>
              </a:lnSpc>
              <a:buClr>
                <a:srgbClr val="0070C0"/>
              </a:buClr>
              <a:buFont typeface="Wingdings" panose="05000000000000000000" charset="0"/>
              <a:buChar char=""/>
            </a:pPr>
            <a:r>
              <a:rPr sz="2400" dirty="0">
                <a:cs typeface="+mn-cs"/>
                <a:sym typeface="微软雅黑" panose="020B0503020204020204" pitchFamily="34" charset="-122"/>
              </a:rPr>
              <a:t>小程序是一种</a:t>
            </a:r>
            <a:r>
              <a:rPr sz="2400" b="1" dirty="0">
                <a:solidFill>
                  <a:srgbClr val="FF0000"/>
                </a:solidFill>
                <a:cs typeface="+mn-cs"/>
                <a:sym typeface="微软雅黑" panose="020B0503020204020204" pitchFamily="34" charset="-122"/>
              </a:rPr>
              <a:t>不需要下载安装即可使用</a:t>
            </a:r>
            <a:r>
              <a:rPr sz="2400" dirty="0">
                <a:cs typeface="+mn-cs"/>
                <a:sym typeface="微软雅黑" panose="020B0503020204020204" pitchFamily="34" charset="-122"/>
              </a:rPr>
              <a:t>的应用，它实现了应用“触手可及”的梦想，用户扫一扫或者搜一下即可打开应用。也体现了“</a:t>
            </a:r>
            <a:r>
              <a:rPr sz="2400" b="1" dirty="0">
                <a:solidFill>
                  <a:srgbClr val="FF0000"/>
                </a:solidFill>
                <a:cs typeface="+mn-cs"/>
                <a:sym typeface="微软雅黑" panose="020B0503020204020204" pitchFamily="34" charset="-122"/>
              </a:rPr>
              <a:t>用完即走</a:t>
            </a:r>
            <a:r>
              <a:rPr sz="2400" dirty="0">
                <a:cs typeface="+mn-cs"/>
                <a:sym typeface="微软雅黑" panose="020B0503020204020204" pitchFamily="34" charset="-122"/>
              </a:rPr>
              <a:t>”的理念，用户不用关心安装太多应用的问题。应用将无处不在，</a:t>
            </a:r>
            <a:r>
              <a:rPr lang="zh-CN" sz="2400" dirty="0">
                <a:cs typeface="+mn-cs"/>
                <a:sym typeface="微软雅黑" panose="020B0503020204020204" pitchFamily="34" charset="-122"/>
              </a:rPr>
              <a:t>随时</a:t>
            </a:r>
            <a:r>
              <a:rPr sz="2400" dirty="0">
                <a:cs typeface="+mn-cs"/>
                <a:sym typeface="微软雅黑" panose="020B0503020204020204" pitchFamily="34" charset="-122"/>
              </a:rPr>
              <a:t>可用，但又无需安装卸载</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事件</a:t>
            </a:r>
            <a:endParaRPr lang="zh-CN" altLang="en-US"/>
          </a:p>
        </p:txBody>
      </p:sp>
      <p:sp>
        <p:nvSpPr>
          <p:cNvPr id="3" name="内容占位符 2"/>
          <p:cNvSpPr>
            <a:spLocks noGrp="1"/>
          </p:cNvSpPr>
          <p:nvPr>
            <p:ph idx="1"/>
          </p:nvPr>
        </p:nvSpPr>
        <p:spPr/>
        <p:txBody>
          <a:bodyPr/>
          <a:lstStyle/>
          <a:p>
            <a:r>
              <a:rPr lang="en-US" altLang="zh-CN"/>
              <a:t>bindtap=”ontap”</a:t>
            </a:r>
            <a:endParaRPr lang="en-US" altLang="zh-CN"/>
          </a:p>
        </p:txBody>
      </p:sp>
      <p:pic>
        <p:nvPicPr>
          <p:cNvPr id="6" name="图片 5"/>
          <p:cNvPicPr>
            <a:picLocks noChangeAspect="1"/>
          </p:cNvPicPr>
          <p:nvPr/>
        </p:nvPicPr>
        <p:blipFill>
          <a:blip r:embed="rId1"/>
          <a:stretch>
            <a:fillRect/>
          </a:stretch>
        </p:blipFill>
        <p:spPr>
          <a:xfrm>
            <a:off x="5213985" y="1761490"/>
            <a:ext cx="3784600" cy="28695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数据绑定</a:t>
            </a:r>
            <a:endParaRPr lang="zh-CN" altLang="en-US"/>
          </a:p>
        </p:txBody>
      </p:sp>
      <p:sp>
        <p:nvSpPr>
          <p:cNvPr id="3" name="内容占位符 2"/>
          <p:cNvSpPr>
            <a:spLocks noGrp="1"/>
          </p:cNvSpPr>
          <p:nvPr>
            <p:ph idx="1"/>
          </p:nvPr>
        </p:nvSpPr>
        <p:spPr/>
        <p:txBody>
          <a:bodyPr/>
          <a:lstStyle/>
          <a:p>
            <a:r>
              <a:rPr lang="en-US" altLang="zh-CN"/>
              <a:t>wx.request</a:t>
            </a:r>
            <a:endParaRPr lang="en-US" altLang="zh-CN"/>
          </a:p>
          <a:p>
            <a:r>
              <a:rPr lang="en-US" altLang="zh-CN"/>
              <a:t>this.setData(key:var)</a:t>
            </a:r>
            <a:endParaRPr lang="en-US" altLang="zh-CN"/>
          </a:p>
          <a:p>
            <a:endParaRPr lang="en-US" altLang="zh-CN"/>
          </a:p>
        </p:txBody>
      </p:sp>
      <p:pic>
        <p:nvPicPr>
          <p:cNvPr id="5" name="图片 4"/>
          <p:cNvPicPr>
            <a:picLocks noChangeAspect="1"/>
          </p:cNvPicPr>
          <p:nvPr/>
        </p:nvPicPr>
        <p:blipFill>
          <a:blip r:embed="rId1"/>
          <a:stretch>
            <a:fillRect/>
          </a:stretch>
        </p:blipFill>
        <p:spPr>
          <a:xfrm>
            <a:off x="1349375" y="2718435"/>
            <a:ext cx="5227955" cy="3009900"/>
          </a:xfrm>
          <a:prstGeom prst="rect">
            <a:avLst/>
          </a:prstGeom>
        </p:spPr>
      </p:pic>
      <p:pic>
        <p:nvPicPr>
          <p:cNvPr id="7" name="图片 6"/>
          <p:cNvPicPr>
            <a:picLocks noChangeAspect="1"/>
          </p:cNvPicPr>
          <p:nvPr/>
        </p:nvPicPr>
        <p:blipFill>
          <a:blip r:embed="rId2"/>
          <a:srcRect l="29947" t="638" r="10636" b="2365"/>
          <a:stretch>
            <a:fillRect/>
          </a:stretch>
        </p:blipFill>
        <p:spPr>
          <a:xfrm>
            <a:off x="8475980" y="347345"/>
            <a:ext cx="2721610" cy="5469890"/>
          </a:xfrm>
          <a:prstGeom prst="rect">
            <a:avLst/>
          </a:prstGeom>
        </p:spPr>
      </p:pic>
      <p:pic>
        <p:nvPicPr>
          <p:cNvPr id="4" name="图片 3"/>
          <p:cNvPicPr>
            <a:picLocks noChangeAspect="1"/>
          </p:cNvPicPr>
          <p:nvPr/>
        </p:nvPicPr>
        <p:blipFill>
          <a:blip r:embed="rId3"/>
          <a:stretch>
            <a:fillRect/>
          </a:stretch>
        </p:blipFill>
        <p:spPr>
          <a:xfrm>
            <a:off x="1349375" y="2718435"/>
            <a:ext cx="4655820" cy="34023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数据遍历</a:t>
            </a:r>
            <a:endParaRPr lang="zh-CN" altLang="zh-CN"/>
          </a:p>
        </p:txBody>
      </p:sp>
      <p:sp>
        <p:nvSpPr>
          <p:cNvPr id="3" name="内容占位符 2"/>
          <p:cNvSpPr>
            <a:spLocks noGrp="1"/>
          </p:cNvSpPr>
          <p:nvPr>
            <p:ph idx="1"/>
          </p:nvPr>
        </p:nvSpPr>
        <p:spPr/>
        <p:txBody>
          <a:bodyPr/>
          <a:lstStyle/>
          <a:p>
            <a:r>
              <a:rPr lang="en-US" altLang="zh-CN"/>
              <a:t>wx:for</a:t>
            </a:r>
            <a:endParaRPr lang="en-US" altLang="zh-CN"/>
          </a:p>
        </p:txBody>
      </p:sp>
      <p:pic>
        <p:nvPicPr>
          <p:cNvPr id="6" name="图片 5"/>
          <p:cNvPicPr>
            <a:picLocks noChangeAspect="1"/>
          </p:cNvPicPr>
          <p:nvPr/>
        </p:nvPicPr>
        <p:blipFill>
          <a:blip r:embed="rId1"/>
          <a:stretch>
            <a:fillRect/>
          </a:stretch>
        </p:blipFill>
        <p:spPr>
          <a:xfrm>
            <a:off x="1095375" y="2343785"/>
            <a:ext cx="8540115" cy="22409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Demo1</a:t>
            </a:r>
            <a:endParaRPr lang="en-US" altLang="zh-CN"/>
          </a:p>
        </p:txBody>
      </p:sp>
      <p:sp>
        <p:nvSpPr>
          <p:cNvPr id="3" name="内容占位符 2"/>
          <p:cNvSpPr>
            <a:spLocks noGrp="1"/>
          </p:cNvSpPr>
          <p:nvPr>
            <p:ph idx="1"/>
          </p:nvPr>
        </p:nvSpPr>
        <p:spPr/>
        <p:txBody>
          <a:bodyPr/>
          <a:lstStyle/>
          <a:p>
            <a:r>
              <a:rPr lang="zh-CN" altLang="en-US"/>
              <a:t>首页</a:t>
            </a:r>
            <a:endParaRPr lang="zh-CN" altLang="en-US"/>
          </a:p>
        </p:txBody>
      </p:sp>
      <p:pic>
        <p:nvPicPr>
          <p:cNvPr id="4" name="图片 3"/>
          <p:cNvPicPr>
            <a:picLocks noChangeAspect="1"/>
          </p:cNvPicPr>
          <p:nvPr/>
        </p:nvPicPr>
        <p:blipFill>
          <a:blip r:embed="rId1"/>
          <a:stretch>
            <a:fillRect/>
          </a:stretch>
        </p:blipFill>
        <p:spPr>
          <a:xfrm>
            <a:off x="3242734" y="785281"/>
            <a:ext cx="3581400" cy="55251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Demo2</a:t>
            </a:r>
            <a:endParaRPr lang="en-US" altLang="zh-CN"/>
          </a:p>
        </p:txBody>
      </p:sp>
      <p:sp>
        <p:nvSpPr>
          <p:cNvPr id="3" name="内容占位符 2"/>
          <p:cNvSpPr>
            <a:spLocks noGrp="1"/>
          </p:cNvSpPr>
          <p:nvPr>
            <p:ph idx="1"/>
          </p:nvPr>
        </p:nvSpPr>
        <p:spPr/>
        <p:txBody>
          <a:bodyPr/>
          <a:lstStyle/>
          <a:p>
            <a:r>
              <a:rPr lang="zh-CN" altLang="en-US"/>
              <a:t>首页</a:t>
            </a:r>
            <a:endParaRPr lang="zh-CN" altLang="en-US"/>
          </a:p>
        </p:txBody>
      </p:sp>
      <p:pic>
        <p:nvPicPr>
          <p:cNvPr id="5" name="图片 4"/>
          <p:cNvPicPr>
            <a:picLocks noChangeAspect="1"/>
          </p:cNvPicPr>
          <p:nvPr/>
        </p:nvPicPr>
        <p:blipFill>
          <a:blip r:embed="rId1"/>
          <a:stretch>
            <a:fillRect/>
          </a:stretch>
        </p:blipFill>
        <p:spPr>
          <a:xfrm>
            <a:off x="2818765" y="338455"/>
            <a:ext cx="3444875" cy="60864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tabBar</a:t>
            </a:r>
            <a:endParaRPr lang="zh-CN" altLang="en-US"/>
          </a:p>
        </p:txBody>
      </p:sp>
      <p:sp>
        <p:nvSpPr>
          <p:cNvPr id="3" name="内容占位符 2"/>
          <p:cNvSpPr>
            <a:spLocks noGrp="1"/>
          </p:cNvSpPr>
          <p:nvPr>
            <p:ph idx="1"/>
          </p:nvPr>
        </p:nvSpPr>
        <p:spPr/>
        <p:txBody>
          <a:bodyPr/>
          <a:lstStyle/>
          <a:p>
            <a:r>
              <a:rPr lang="en-US" altLang="zh-CN" smtClean="0"/>
              <a:t>tabBar </a:t>
            </a:r>
            <a:r>
              <a:rPr lang="zh-CN" altLang="en-US" smtClean="0"/>
              <a:t>中的 </a:t>
            </a:r>
            <a:r>
              <a:rPr lang="en-US" altLang="zh-CN" smtClean="0"/>
              <a:t>list </a:t>
            </a:r>
            <a:r>
              <a:rPr lang="zh-CN" altLang="en-US" smtClean="0"/>
              <a:t>是一个数组，</a:t>
            </a:r>
            <a:r>
              <a:rPr lang="zh-CN" altLang="en-US" b="1" smtClean="0"/>
              <a:t>只能配置最少</a:t>
            </a:r>
            <a:r>
              <a:rPr lang="en-US" altLang="zh-CN" b="1" smtClean="0"/>
              <a:t>2</a:t>
            </a:r>
            <a:r>
              <a:rPr lang="zh-CN" altLang="en-US" b="1" smtClean="0"/>
              <a:t>个、最多</a:t>
            </a:r>
            <a:r>
              <a:rPr lang="en-US" altLang="zh-CN" b="1" smtClean="0"/>
              <a:t>5</a:t>
            </a:r>
            <a:r>
              <a:rPr lang="zh-CN" altLang="en-US" b="1" smtClean="0"/>
              <a:t>个 </a:t>
            </a:r>
            <a:r>
              <a:rPr lang="en-US" altLang="zh-CN" b="1" smtClean="0"/>
              <a:t>tab</a:t>
            </a:r>
            <a:r>
              <a:rPr lang="zh-CN" altLang="en-US" smtClean="0"/>
              <a:t>，</a:t>
            </a:r>
            <a:r>
              <a:rPr lang="en-US" altLang="zh-CN" smtClean="0"/>
              <a:t>tab </a:t>
            </a:r>
            <a:r>
              <a:rPr lang="zh-CN" altLang="en-US" smtClean="0"/>
              <a:t>按数组的顺序排序</a:t>
            </a:r>
            <a:endParaRPr lang="en-US" altLang="zh-CN" smtClean="0"/>
          </a:p>
          <a:p>
            <a:r>
              <a:rPr lang="en-US" altLang="zh-CN" smtClean="0"/>
              <a:t>tabBar</a:t>
            </a:r>
            <a:r>
              <a:rPr lang="zh-CN" altLang="en-US" smtClean="0"/>
              <a:t>在</a:t>
            </a:r>
            <a:r>
              <a:rPr lang="en-US" altLang="zh-CN" smtClean="0"/>
              <a:t>app.json</a:t>
            </a:r>
            <a:r>
              <a:rPr lang="zh-CN" altLang="en-US" smtClean="0"/>
              <a:t>中配置</a:t>
            </a:r>
            <a:endParaRPr lang="zh-CN" altLang="en-US"/>
          </a:p>
        </p:txBody>
      </p:sp>
      <p:pic>
        <p:nvPicPr>
          <p:cNvPr id="2050" name="Picture 2"/>
          <p:cNvPicPr>
            <a:picLocks noChangeAspect="1" noChangeArrowheads="1"/>
          </p:cNvPicPr>
          <p:nvPr/>
        </p:nvPicPr>
        <p:blipFill>
          <a:blip r:embed="rId1"/>
          <a:srcRect/>
          <a:stretch>
            <a:fillRect/>
          </a:stretch>
        </p:blipFill>
        <p:spPr bwMode="auto">
          <a:xfrm>
            <a:off x="1218141" y="3132667"/>
            <a:ext cx="3409950" cy="29146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显示消息提示框</a:t>
            </a:r>
            <a:endParaRPr lang="zh-CN" altLang="en-US"/>
          </a:p>
        </p:txBody>
      </p:sp>
      <p:sp>
        <p:nvSpPr>
          <p:cNvPr id="3" name="内容占位符 2"/>
          <p:cNvSpPr>
            <a:spLocks noGrp="1"/>
          </p:cNvSpPr>
          <p:nvPr>
            <p:ph idx="1"/>
          </p:nvPr>
        </p:nvSpPr>
        <p:spPr/>
        <p:txBody>
          <a:bodyPr/>
          <a:lstStyle/>
          <a:p>
            <a:r>
              <a:rPr lang="en-US" altLang="zh-CN" smtClean="0"/>
              <a:t>wx.showToast()</a:t>
            </a:r>
            <a:endParaRPr lang="en-US" altLang="zh-CN" smtClean="0"/>
          </a:p>
          <a:p>
            <a:endParaRPr lang="zh-CN" altLang="en-US"/>
          </a:p>
        </p:txBody>
      </p:sp>
      <p:pic>
        <p:nvPicPr>
          <p:cNvPr id="3074" name="Picture 2"/>
          <p:cNvPicPr>
            <a:picLocks noChangeAspect="1" noChangeArrowheads="1"/>
          </p:cNvPicPr>
          <p:nvPr/>
        </p:nvPicPr>
        <p:blipFill>
          <a:blip r:embed="rId1"/>
          <a:srcRect/>
          <a:stretch>
            <a:fillRect/>
          </a:stretch>
        </p:blipFill>
        <p:spPr bwMode="auto">
          <a:xfrm>
            <a:off x="8478309" y="2553758"/>
            <a:ext cx="2381250" cy="1733550"/>
          </a:xfrm>
          <a:prstGeom prst="rect">
            <a:avLst/>
          </a:prstGeom>
          <a:noFill/>
          <a:ln w="9525">
            <a:noFill/>
            <a:miter lim="800000"/>
            <a:headEnd/>
            <a:tailEnd/>
          </a:ln>
        </p:spPr>
      </p:pic>
      <p:pic>
        <p:nvPicPr>
          <p:cNvPr id="3075" name="Picture 3"/>
          <p:cNvPicPr>
            <a:picLocks noChangeAspect="1" noChangeArrowheads="1"/>
          </p:cNvPicPr>
          <p:nvPr/>
        </p:nvPicPr>
        <p:blipFill>
          <a:blip r:embed="rId2"/>
          <a:srcRect/>
          <a:stretch>
            <a:fillRect/>
          </a:stretch>
        </p:blipFill>
        <p:spPr bwMode="auto">
          <a:xfrm>
            <a:off x="8478309" y="4659312"/>
            <a:ext cx="2381250" cy="885825"/>
          </a:xfrm>
          <a:prstGeom prst="rect">
            <a:avLst/>
          </a:prstGeom>
          <a:noFill/>
          <a:ln w="9525">
            <a:noFill/>
            <a:miter lim="800000"/>
            <a:headEnd/>
            <a:tailEnd/>
          </a:ln>
        </p:spPr>
      </p:pic>
      <p:pic>
        <p:nvPicPr>
          <p:cNvPr id="3076" name="Picture 4"/>
          <p:cNvPicPr>
            <a:picLocks noChangeAspect="1" noChangeArrowheads="1"/>
          </p:cNvPicPr>
          <p:nvPr/>
        </p:nvPicPr>
        <p:blipFill>
          <a:blip r:embed="rId3"/>
          <a:srcRect/>
          <a:stretch>
            <a:fillRect/>
          </a:stretch>
        </p:blipFill>
        <p:spPr bwMode="auto">
          <a:xfrm>
            <a:off x="1199939" y="2020358"/>
            <a:ext cx="6980237" cy="43624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数据缓存</a:t>
            </a:r>
            <a:endParaRPr lang="zh-CN" altLang="en-US"/>
          </a:p>
        </p:txBody>
      </p:sp>
      <p:sp>
        <p:nvSpPr>
          <p:cNvPr id="3" name="内容占位符 2"/>
          <p:cNvSpPr>
            <a:spLocks noGrp="1"/>
          </p:cNvSpPr>
          <p:nvPr>
            <p:ph idx="1"/>
          </p:nvPr>
        </p:nvSpPr>
        <p:spPr/>
        <p:txBody>
          <a:bodyPr>
            <a:normAutofit fontScale="90000" lnSpcReduction="10000"/>
          </a:bodyPr>
          <a:lstStyle/>
          <a:p>
            <a:pPr marL="0" indent="0">
              <a:buNone/>
            </a:pPr>
            <a:r>
              <a:rPr lang="zh-CN" altLang="en-US"/>
              <a:t>wx.setStorage({</a:t>
            </a:r>
            <a:endParaRPr lang="zh-CN" altLang="en-US"/>
          </a:p>
          <a:p>
            <a:pPr marL="457200" lvl="1" indent="0">
              <a:buNone/>
            </a:pPr>
            <a:r>
              <a:rPr lang="zh-CN" altLang="en-US"/>
              <a:t>key:"key",</a:t>
            </a:r>
            <a:endParaRPr lang="zh-CN" altLang="en-US"/>
          </a:p>
          <a:p>
            <a:pPr marL="457200" lvl="1" indent="0">
              <a:buNone/>
            </a:pPr>
            <a:r>
              <a:rPr lang="zh-CN" altLang="en-US"/>
              <a:t>data:"value"</a:t>
            </a:r>
            <a:endParaRPr lang="zh-CN" altLang="en-US"/>
          </a:p>
          <a:p>
            <a:pPr marL="0" indent="0">
              <a:buNone/>
            </a:pPr>
            <a:r>
              <a:rPr lang="zh-CN" altLang="en-US"/>
              <a:t>})</a:t>
            </a:r>
            <a:endParaRPr lang="zh-CN" altLang="en-US"/>
          </a:p>
          <a:p>
            <a:pPr marL="0" indent="0">
              <a:buNone/>
            </a:pPr>
            <a:endParaRPr lang="zh-CN" altLang="en-US"/>
          </a:p>
          <a:p>
            <a:pPr marL="0" indent="0">
              <a:buNone/>
            </a:pPr>
            <a:r>
              <a:rPr lang="zh-CN" altLang="en-US"/>
              <a:t>wx.getStorage({</a:t>
            </a:r>
            <a:endParaRPr lang="zh-CN" altLang="en-US"/>
          </a:p>
          <a:p>
            <a:pPr marL="457200" lvl="1" indent="0">
              <a:buNone/>
            </a:pPr>
            <a:r>
              <a:rPr lang="zh-CN" altLang="en-US"/>
              <a:t>  key: 'key',</a:t>
            </a:r>
            <a:endParaRPr lang="zh-CN" altLang="en-US"/>
          </a:p>
          <a:p>
            <a:pPr marL="457200" lvl="1" indent="0">
              <a:buNone/>
            </a:pPr>
            <a:r>
              <a:rPr lang="zh-CN" altLang="en-US"/>
              <a:t>  success: function(res) {</a:t>
            </a:r>
            <a:endParaRPr lang="zh-CN" altLang="en-US"/>
          </a:p>
          <a:p>
            <a:pPr marL="457200" lvl="1" indent="0">
              <a:buNone/>
            </a:pPr>
            <a:r>
              <a:rPr lang="zh-CN" altLang="en-US"/>
              <a:t>      console.log(res.data)</a:t>
            </a:r>
            <a:endParaRPr lang="zh-CN" altLang="en-US"/>
          </a:p>
          <a:p>
            <a:pPr marL="457200" lvl="1" indent="0">
              <a:buNone/>
            </a:pPr>
            <a:r>
              <a:rPr lang="zh-CN" altLang="en-US"/>
              <a:t>  } </a:t>
            </a:r>
            <a:endParaRPr lang="zh-CN" altLang="en-US"/>
          </a:p>
          <a:p>
            <a:pPr marL="0" indent="0">
              <a:buNone/>
            </a:pPr>
            <a:r>
              <a:rPr lang="zh-CN" altLang="en-US"/>
              <a:t>})</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全局变量</a:t>
            </a:r>
            <a:endParaRPr lang="zh-CN" altLang="en-US"/>
          </a:p>
        </p:txBody>
      </p:sp>
      <p:sp>
        <p:nvSpPr>
          <p:cNvPr id="3" name="内容占位符 2"/>
          <p:cNvSpPr>
            <a:spLocks noGrp="1"/>
          </p:cNvSpPr>
          <p:nvPr>
            <p:ph idx="1"/>
          </p:nvPr>
        </p:nvSpPr>
        <p:spPr/>
        <p:txBody>
          <a:bodyPr/>
          <a:lstStyle/>
          <a:p>
            <a:r>
              <a:rPr lang="en-US" altLang="zh-CN" smtClean="0"/>
              <a:t>app.js</a:t>
            </a:r>
            <a:r>
              <a:rPr lang="zh-CN" altLang="en-US" smtClean="0"/>
              <a:t>中的变量为全局变量</a:t>
            </a:r>
            <a:endParaRPr lang="en-US" altLang="zh-CN" smtClean="0"/>
          </a:p>
          <a:p>
            <a:pPr lvl="1"/>
            <a:r>
              <a:rPr lang="zh-CN" altLang="en-US" smtClean="0"/>
              <a:t>获取全局变量</a:t>
            </a:r>
            <a:endParaRPr lang="en-US" altLang="zh-CN" smtClean="0"/>
          </a:p>
          <a:p>
            <a:pPr lvl="2"/>
            <a:r>
              <a:rPr lang="en-US" altLang="zh-CN" smtClean="0"/>
              <a:t>getApp().globalData.test</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发展历程</a:t>
            </a:r>
            <a:endParaRPr lang="zh-CN" altLang="en-US"/>
          </a:p>
        </p:txBody>
      </p:sp>
      <p:sp>
        <p:nvSpPr>
          <p:cNvPr id="3" name="内容占位符 2"/>
          <p:cNvSpPr>
            <a:spLocks noGrp="1"/>
          </p:cNvSpPr>
          <p:nvPr>
            <p:ph idx="1"/>
          </p:nvPr>
        </p:nvSpPr>
        <p:spPr>
          <a:xfrm>
            <a:off x="731520" y="1343310"/>
            <a:ext cx="10515600" cy="4351338"/>
          </a:xfrm>
        </p:spPr>
        <p:txBody>
          <a:bodyPr/>
          <a:lstStyle/>
          <a:p>
            <a:r>
              <a:rPr lang="zh-CN" altLang="en-US"/>
              <a:t>2017年1月9日，张小龙在2017微信公开课Pro上发布的小程序正式上线</a:t>
            </a:r>
            <a:endParaRPr lang="zh-CN" altLang="en-US"/>
          </a:p>
        </p:txBody>
      </p:sp>
      <p:pic>
        <p:nvPicPr>
          <p:cNvPr id="4" name="图片 3"/>
          <p:cNvPicPr>
            <a:picLocks noChangeAspect="1"/>
          </p:cNvPicPr>
          <p:nvPr/>
        </p:nvPicPr>
        <p:blipFill>
          <a:blip r:embed="rId1"/>
          <a:stretch>
            <a:fillRect/>
          </a:stretch>
        </p:blipFill>
        <p:spPr>
          <a:xfrm>
            <a:off x="944245" y="2393315"/>
            <a:ext cx="10302875" cy="36423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微信小程序能否取代</a:t>
            </a:r>
            <a:r>
              <a:rPr lang="en-US" altLang="zh-CN"/>
              <a:t>App</a:t>
            </a:r>
            <a:endParaRPr lang="en-US" altLang="zh-CN"/>
          </a:p>
        </p:txBody>
      </p:sp>
      <p:sp>
        <p:nvSpPr>
          <p:cNvPr id="3" name="内容占位符 2"/>
          <p:cNvSpPr>
            <a:spLocks noGrp="1"/>
          </p:cNvSpPr>
          <p:nvPr>
            <p:ph idx="1"/>
          </p:nvPr>
        </p:nvSpPr>
        <p:spPr>
          <a:xfrm>
            <a:off x="838200" y="1465580"/>
            <a:ext cx="11228705" cy="3587115"/>
          </a:xfrm>
        </p:spPr>
        <p:txBody>
          <a:bodyPr/>
          <a:lstStyle/>
          <a:p>
            <a:r>
              <a:rPr lang="zh-CN" altLang="zh-CN"/>
              <a:t>原生</a:t>
            </a:r>
            <a:r>
              <a:rPr lang="en-US" altLang="zh-CN"/>
              <a:t>App</a:t>
            </a:r>
            <a:r>
              <a:rPr lang="zh-CN" altLang="en-US"/>
              <a:t>一般要同时开发</a:t>
            </a:r>
            <a:r>
              <a:rPr lang="en-US" altLang="zh-CN"/>
              <a:t>IOS</a:t>
            </a:r>
            <a:r>
              <a:rPr lang="zh-CN" altLang="en-US"/>
              <a:t>和</a:t>
            </a:r>
            <a:r>
              <a:rPr lang="en-US" altLang="zh-CN"/>
              <a:t>Android</a:t>
            </a:r>
            <a:r>
              <a:rPr lang="zh-CN" altLang="en-US"/>
              <a:t>两版</a:t>
            </a:r>
            <a:r>
              <a:rPr lang="en-US" altLang="zh-CN"/>
              <a:t>, </a:t>
            </a:r>
            <a:r>
              <a:rPr lang="zh-CN" altLang="zh-CN"/>
              <a:t>而小程序只需要一版，这点小程序的优势。从这个角度说，小程序是跨平台的</a:t>
            </a:r>
            <a:endParaRPr lang="zh-CN" altLang="zh-CN"/>
          </a:p>
          <a:p>
            <a:r>
              <a:rPr lang="zh-CN" altLang="zh-CN"/>
              <a:t>现阶段而言，小程序的开发效率是低于</a:t>
            </a:r>
            <a:r>
              <a:rPr lang="en-US" altLang="zh-CN"/>
              <a:t>App</a:t>
            </a:r>
            <a:endParaRPr lang="en-US" altLang="zh-CN"/>
          </a:p>
          <a:p>
            <a:r>
              <a:rPr lang="zh-CN" altLang="zh-CN"/>
              <a:t>小程序缺乏成熟的组件，之前的大量</a:t>
            </a:r>
            <a:r>
              <a:rPr lang="en-US" altLang="zh-CN"/>
              <a:t>js</a:t>
            </a:r>
            <a:r>
              <a:rPr lang="zh-CN" altLang="en-US"/>
              <a:t>组件比如</a:t>
            </a:r>
            <a:r>
              <a:rPr lang="en-US" altLang="zh-CN"/>
              <a:t>Echarts</a:t>
            </a:r>
            <a:r>
              <a:rPr lang="zh-CN" altLang="en-US"/>
              <a:t>等都不能在小程序中使用</a:t>
            </a:r>
            <a:endParaRPr lang="zh-CN" altLang="en-US"/>
          </a:p>
          <a:p>
            <a:r>
              <a:rPr lang="zh-CN" altLang="en-US"/>
              <a:t>小程序中的</a:t>
            </a:r>
            <a:r>
              <a:rPr lang="en-US" altLang="zh-CN"/>
              <a:t>js</a:t>
            </a:r>
            <a:r>
              <a:rPr lang="zh-CN" altLang="en-US"/>
              <a:t>中没有</a:t>
            </a:r>
            <a:r>
              <a:rPr lang="en-US" altLang="zh-CN"/>
              <a:t>DOM</a:t>
            </a:r>
            <a:r>
              <a:rPr lang="zh-CN" altLang="en-US"/>
              <a:t>和</a:t>
            </a:r>
            <a:r>
              <a:rPr lang="en-US" altLang="zh-CN"/>
              <a:t>BOM</a:t>
            </a:r>
            <a:r>
              <a:rPr lang="zh-CN" altLang="en-US"/>
              <a:t>的概念</a:t>
            </a:r>
            <a:endParaRPr lang="zh-CN" altLang="en-US"/>
          </a:p>
          <a:p>
            <a:r>
              <a:rPr lang="zh-CN" altLang="en-US"/>
              <a:t>小程序想取代原生</a:t>
            </a:r>
            <a:r>
              <a:rPr lang="en-US" altLang="zh-CN"/>
              <a:t>App</a:t>
            </a:r>
            <a:r>
              <a:rPr lang="zh-CN" altLang="en-US"/>
              <a:t>的路还很长，是蓝海还是死海尚需时间来验证</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哪些领域适合小程序</a:t>
            </a:r>
            <a:endParaRPr lang="zh-CN" altLang="zh-CN"/>
          </a:p>
        </p:txBody>
      </p:sp>
      <p:sp>
        <p:nvSpPr>
          <p:cNvPr id="3" name="内容占位符 2"/>
          <p:cNvSpPr>
            <a:spLocks noGrp="1"/>
          </p:cNvSpPr>
          <p:nvPr>
            <p:ph idx="1"/>
          </p:nvPr>
        </p:nvSpPr>
        <p:spPr/>
        <p:txBody>
          <a:bodyPr/>
          <a:lstStyle/>
          <a:p>
            <a:endParaRPr lang="zh-CN" altLang="en-US"/>
          </a:p>
        </p:txBody>
      </p:sp>
      <p:pic>
        <p:nvPicPr>
          <p:cNvPr id="5" name="图片 4" descr="1"/>
          <p:cNvPicPr>
            <a:picLocks noChangeAspect="1"/>
          </p:cNvPicPr>
          <p:nvPr/>
        </p:nvPicPr>
        <p:blipFill>
          <a:blip r:embed="rId1"/>
          <a:stretch>
            <a:fillRect/>
          </a:stretch>
        </p:blipFill>
        <p:spPr>
          <a:xfrm>
            <a:off x="-2540" y="1465580"/>
            <a:ext cx="6145530" cy="3359785"/>
          </a:xfrm>
          <a:prstGeom prst="rect">
            <a:avLst/>
          </a:prstGeom>
        </p:spPr>
      </p:pic>
      <p:pic>
        <p:nvPicPr>
          <p:cNvPr id="6" name="图片 5" descr="1"/>
          <p:cNvPicPr>
            <a:picLocks noChangeAspect="1"/>
          </p:cNvPicPr>
          <p:nvPr/>
        </p:nvPicPr>
        <p:blipFill>
          <a:blip r:embed="rId2"/>
          <a:stretch>
            <a:fillRect/>
          </a:stretch>
        </p:blipFill>
        <p:spPr>
          <a:xfrm>
            <a:off x="6134100" y="1466215"/>
            <a:ext cx="6036945" cy="3359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开发前准备</a:t>
            </a:r>
            <a:endParaRPr lang="en-US" altLang="zh-CN"/>
          </a:p>
        </p:txBody>
      </p:sp>
      <p:sp>
        <p:nvSpPr>
          <p:cNvPr id="3" name="内容占位符 2"/>
          <p:cNvSpPr>
            <a:spLocks noGrp="1"/>
          </p:cNvSpPr>
          <p:nvPr>
            <p:ph idx="1"/>
          </p:nvPr>
        </p:nvSpPr>
        <p:spPr/>
        <p:txBody>
          <a:bodyPr/>
          <a:lstStyle/>
          <a:p>
            <a:r>
              <a:rPr lang="zh-CN" altLang="en-US"/>
              <a:t>注册小程序账号</a:t>
            </a:r>
            <a:endParaRPr lang="zh-CN" altLang="en-US"/>
          </a:p>
          <a:p>
            <a:pPr lvl="1"/>
            <a:r>
              <a:rPr lang="en-US" altLang="zh-CN" sz="2400"/>
              <a:t>mp.weixin.qq.com</a:t>
            </a:r>
            <a:endParaRPr lang="en-US" altLang="zh-CN" sz="2400"/>
          </a:p>
          <a:p>
            <a:r>
              <a:rPr lang="zh-CN" altLang="en-US"/>
              <a:t>下载开发工具</a:t>
            </a:r>
            <a:endParaRPr lang="zh-CN" altLang="en-US"/>
          </a:p>
          <a:p>
            <a:pPr lvl="1"/>
            <a:endParaRPr lang="zh-CN" altLang="en-US"/>
          </a:p>
        </p:txBody>
      </p:sp>
      <p:pic>
        <p:nvPicPr>
          <p:cNvPr id="4" name="图片 3"/>
          <p:cNvPicPr>
            <a:picLocks noChangeAspect="1"/>
          </p:cNvPicPr>
          <p:nvPr/>
        </p:nvPicPr>
        <p:blipFill>
          <a:blip r:embed="rId1"/>
          <a:stretch>
            <a:fillRect/>
          </a:stretch>
        </p:blipFill>
        <p:spPr>
          <a:xfrm>
            <a:off x="4551045" y="356235"/>
            <a:ext cx="5833110" cy="2777490"/>
          </a:xfrm>
          <a:prstGeom prst="rect">
            <a:avLst/>
          </a:prstGeom>
        </p:spPr>
      </p:pic>
      <p:pic>
        <p:nvPicPr>
          <p:cNvPr id="5" name="图片 4"/>
          <p:cNvPicPr>
            <a:picLocks noChangeAspect="1"/>
          </p:cNvPicPr>
          <p:nvPr/>
        </p:nvPicPr>
        <p:blipFill>
          <a:blip r:embed="rId2"/>
          <a:stretch>
            <a:fillRect/>
          </a:stretch>
        </p:blipFill>
        <p:spPr>
          <a:xfrm>
            <a:off x="1463675" y="3036570"/>
            <a:ext cx="7025640" cy="32937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技术准备</a:t>
            </a:r>
            <a:endParaRPr lang="en-US" altLang="zh-CN"/>
          </a:p>
        </p:txBody>
      </p:sp>
      <p:sp>
        <p:nvSpPr>
          <p:cNvPr id="3" name="内容占位符 2"/>
          <p:cNvSpPr>
            <a:spLocks noGrp="1"/>
          </p:cNvSpPr>
          <p:nvPr>
            <p:ph idx="1"/>
          </p:nvPr>
        </p:nvSpPr>
        <p:spPr>
          <a:xfrm>
            <a:off x="695325" y="1445545"/>
            <a:ext cx="10515600" cy="4351338"/>
          </a:xfrm>
        </p:spPr>
        <p:txBody>
          <a:bodyPr>
            <a:normAutofit lnSpcReduction="10000"/>
          </a:bodyPr>
          <a:lstStyle/>
          <a:p>
            <a:r>
              <a:rPr lang="zh-CN" altLang="en-US"/>
              <a:t>小程序自定义了一套语言</a:t>
            </a:r>
            <a:endParaRPr lang="zh-CN" altLang="en-US"/>
          </a:p>
          <a:p>
            <a:pPr lvl="1"/>
            <a:r>
              <a:rPr lang="en-US" altLang="zh-CN"/>
              <a:t>WXML</a:t>
            </a:r>
            <a:r>
              <a:rPr lang="zh-CN" altLang="en-US"/>
              <a:t>：</a:t>
            </a:r>
            <a:endParaRPr lang="zh-CN" altLang="en-US"/>
          </a:p>
          <a:p>
            <a:pPr lvl="2"/>
            <a:r>
              <a:rPr lang="zh-CN" altLang="en-US"/>
              <a:t>微信标记语言，类似于</a:t>
            </a:r>
            <a:r>
              <a:rPr lang="en-US" altLang="zh-CN"/>
              <a:t>HTML</a:t>
            </a:r>
            <a:endParaRPr lang="en-US" altLang="zh-CN"/>
          </a:p>
          <a:p>
            <a:pPr lvl="1"/>
            <a:r>
              <a:rPr lang="en-US" altLang="zh-CN"/>
              <a:t>WXSS:</a:t>
            </a:r>
            <a:endParaRPr lang="en-US" altLang="zh-CN"/>
          </a:p>
          <a:p>
            <a:pPr lvl="2"/>
            <a:r>
              <a:rPr lang="zh-CN" altLang="en-US" sz="2000"/>
              <a:t>微信样式：兼容</a:t>
            </a:r>
            <a:r>
              <a:rPr lang="en-US" altLang="zh-CN" sz="2000"/>
              <a:t>CSS</a:t>
            </a:r>
            <a:r>
              <a:rPr lang="zh-CN" altLang="en-US" sz="2000"/>
              <a:t>样式，并</a:t>
            </a:r>
            <a:endParaRPr lang="zh-CN" altLang="en-US" sz="2000"/>
          </a:p>
          <a:p>
            <a:pPr marL="914400" lvl="2" indent="0">
              <a:buNone/>
            </a:pPr>
            <a:r>
              <a:rPr lang="zh-CN" altLang="en-US" sz="2000"/>
              <a:t>做了扩展</a:t>
            </a:r>
            <a:endParaRPr lang="zh-CN" altLang="en-US" sz="2000"/>
          </a:p>
          <a:p>
            <a:pPr lvl="1"/>
            <a:r>
              <a:rPr lang="en-US" altLang="zh-CN"/>
              <a:t>JavaScript</a:t>
            </a:r>
            <a:endParaRPr lang="en-US" altLang="zh-CN"/>
          </a:p>
          <a:p>
            <a:pPr lvl="2"/>
            <a:r>
              <a:rPr lang="zh-CN" altLang="en-US"/>
              <a:t>使用</a:t>
            </a:r>
            <a:r>
              <a:rPr lang="en-US" altLang="zh-CN"/>
              <a:t>JavaScript</a:t>
            </a:r>
            <a:r>
              <a:rPr lang="zh-CN" altLang="en-US"/>
              <a:t>来进行用户交互</a:t>
            </a:r>
            <a:endParaRPr lang="zh-CN" altLang="en-US"/>
          </a:p>
          <a:p>
            <a:pPr marL="914400" lvl="2" indent="0">
              <a:buNone/>
            </a:pPr>
            <a:r>
              <a:rPr lang="zh-CN" altLang="en-US"/>
              <a:t>和业务处理，兼容了大部分</a:t>
            </a:r>
            <a:r>
              <a:rPr lang="en-US" altLang="zh-CN"/>
              <a:t>JS</a:t>
            </a:r>
            <a:r>
              <a:rPr lang="zh-CN" altLang="en-US"/>
              <a:t>的功</a:t>
            </a:r>
            <a:endParaRPr lang="zh-CN" altLang="en-US"/>
          </a:p>
          <a:p>
            <a:pPr marL="914400" lvl="2" indent="0">
              <a:buNone/>
            </a:pPr>
            <a:r>
              <a:rPr lang="zh-CN" altLang="en-US"/>
              <a:t>能</a:t>
            </a:r>
            <a:endParaRPr lang="zh-CN" altLang="en-US"/>
          </a:p>
          <a:p>
            <a:pPr lvl="1">
              <a:buFont typeface="Wingdings" panose="05000000000000000000" charset="0"/>
              <a:buChar char=""/>
            </a:pPr>
            <a:r>
              <a:rPr lang="en-US" altLang="zh-CN"/>
              <a:t>JSON</a:t>
            </a:r>
            <a:endParaRPr lang="en-US" altLang="zh-CN"/>
          </a:p>
          <a:p>
            <a:pPr lvl="2">
              <a:buFont typeface="Wingdings" panose="05000000000000000000" charset="0"/>
              <a:buChar char=""/>
            </a:pPr>
            <a:r>
              <a:rPr lang="en-US" altLang="zh-CN"/>
              <a:t>json</a:t>
            </a:r>
            <a:r>
              <a:rPr lang="zh-CN" altLang="en-US"/>
              <a:t>文件作为配置文件</a:t>
            </a:r>
            <a:endParaRPr lang="zh-CN" altLang="en-US"/>
          </a:p>
        </p:txBody>
      </p:sp>
      <p:pic>
        <p:nvPicPr>
          <p:cNvPr id="5" name="图片 4"/>
          <p:cNvPicPr>
            <a:picLocks noChangeAspect="1"/>
          </p:cNvPicPr>
          <p:nvPr/>
        </p:nvPicPr>
        <p:blipFill>
          <a:blip r:embed="rId1"/>
          <a:stretch>
            <a:fillRect/>
          </a:stretch>
        </p:blipFill>
        <p:spPr>
          <a:xfrm>
            <a:off x="5645150" y="1792605"/>
            <a:ext cx="6198235" cy="30054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33070" y="1939925"/>
            <a:ext cx="2827020" cy="4206875"/>
          </a:xfrm>
          <a:prstGeom prst="rect">
            <a:avLst/>
          </a:prstGeom>
        </p:spPr>
      </p:pic>
      <p:sp>
        <p:nvSpPr>
          <p:cNvPr id="2" name="标题 1"/>
          <p:cNvSpPr>
            <a:spLocks noGrp="1"/>
          </p:cNvSpPr>
          <p:nvPr>
            <p:ph type="title"/>
          </p:nvPr>
        </p:nvSpPr>
        <p:spPr/>
        <p:txBody>
          <a:bodyPr/>
          <a:lstStyle/>
          <a:p>
            <a:r>
              <a:rPr lang="zh-CN" altLang="en-US"/>
              <a:t>安装开发工具创建</a:t>
            </a:r>
            <a:r>
              <a:rPr lang="zh-CN" altLang="en-US">
                <a:sym typeface="+mn-ea"/>
              </a:rPr>
              <a:t>项目</a:t>
            </a:r>
            <a:endParaRPr lang="zh-CN" altLang="en-US"/>
          </a:p>
        </p:txBody>
      </p:sp>
      <p:sp>
        <p:nvSpPr>
          <p:cNvPr id="3" name="内容占位符 2"/>
          <p:cNvSpPr>
            <a:spLocks noGrp="1"/>
          </p:cNvSpPr>
          <p:nvPr>
            <p:ph idx="1"/>
          </p:nvPr>
        </p:nvSpPr>
        <p:spPr/>
        <p:txBody>
          <a:bodyPr/>
          <a:lstStyle/>
          <a:p>
            <a:r>
              <a:rPr lang="en-US" altLang="zh-CN"/>
              <a:t>APPID</a:t>
            </a:r>
            <a:r>
              <a:rPr lang="zh-CN" altLang="zh-CN"/>
              <a:t>在微信公众平台</a:t>
            </a:r>
            <a:r>
              <a:rPr lang="en-US" altLang="zh-CN"/>
              <a:t>-&gt;</a:t>
            </a:r>
            <a:r>
              <a:rPr lang="zh-CN" altLang="en-US"/>
              <a:t>小程序</a:t>
            </a:r>
            <a:r>
              <a:rPr lang="en-US" altLang="zh-CN"/>
              <a:t>-&gt;</a:t>
            </a:r>
            <a:r>
              <a:rPr lang="zh-CN" altLang="zh-CN"/>
              <a:t>设置中获取</a:t>
            </a:r>
            <a:endParaRPr lang="zh-CN" altLang="zh-CN"/>
          </a:p>
        </p:txBody>
      </p:sp>
      <p:pic>
        <p:nvPicPr>
          <p:cNvPr id="6" name="图片 5"/>
          <p:cNvPicPr>
            <a:picLocks noChangeAspect="1"/>
          </p:cNvPicPr>
          <p:nvPr/>
        </p:nvPicPr>
        <p:blipFill>
          <a:blip r:embed="rId2"/>
          <a:stretch>
            <a:fillRect/>
          </a:stretch>
        </p:blipFill>
        <p:spPr>
          <a:xfrm>
            <a:off x="3361055" y="2035175"/>
            <a:ext cx="3856355" cy="4016375"/>
          </a:xfrm>
          <a:prstGeom prst="rect">
            <a:avLst/>
          </a:prstGeom>
        </p:spPr>
      </p:pic>
      <p:pic>
        <p:nvPicPr>
          <p:cNvPr id="8" name="图片 7"/>
          <p:cNvPicPr>
            <a:picLocks noChangeAspect="1"/>
          </p:cNvPicPr>
          <p:nvPr/>
        </p:nvPicPr>
        <p:blipFill>
          <a:blip r:embed="rId3"/>
          <a:stretch>
            <a:fillRect/>
          </a:stretch>
        </p:blipFill>
        <p:spPr>
          <a:xfrm>
            <a:off x="7100570" y="2219960"/>
            <a:ext cx="4780915" cy="37299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开发界面组成</a:t>
            </a:r>
            <a:endParaRPr lang="zh-CN" altLang="en-US"/>
          </a:p>
        </p:txBody>
      </p:sp>
      <p:sp>
        <p:nvSpPr>
          <p:cNvPr id="3" name="内容占位符 2"/>
          <p:cNvSpPr>
            <a:spLocks noGrp="1"/>
          </p:cNvSpPr>
          <p:nvPr>
            <p:ph idx="1"/>
          </p:nvPr>
        </p:nvSpPr>
        <p:spPr/>
        <p:txBody>
          <a:bodyPr/>
          <a:lstStyle/>
          <a:p>
            <a:r>
              <a:rPr lang="zh-CN" altLang="en-US"/>
              <a:t>开发界面主要有模拟器、编辑器和调试器三个部分</a:t>
            </a:r>
            <a:endParaRPr lang="zh-CN" altLang="en-US"/>
          </a:p>
        </p:txBody>
      </p:sp>
      <p:pic>
        <p:nvPicPr>
          <p:cNvPr id="4" name="图片 3"/>
          <p:cNvPicPr>
            <a:picLocks noChangeAspect="1"/>
          </p:cNvPicPr>
          <p:nvPr/>
        </p:nvPicPr>
        <p:blipFill>
          <a:blip r:embed="rId1"/>
          <a:stretch>
            <a:fillRect/>
          </a:stretch>
        </p:blipFill>
        <p:spPr>
          <a:xfrm>
            <a:off x="1119505" y="2058670"/>
            <a:ext cx="8268335" cy="4308475"/>
          </a:xfrm>
          <a:prstGeom prst="rect">
            <a:avLst/>
          </a:prstGeom>
        </p:spPr>
      </p:pic>
    </p:spTree>
  </p:cSld>
  <p:clrMapOvr>
    <a:masterClrMapping/>
  </p:clrMapOvr>
</p:sld>
</file>

<file path=ppt/theme/theme1.xml><?xml version="1.0" encoding="utf-8"?>
<a:theme xmlns:a="http://schemas.openxmlformats.org/drawingml/2006/main" name="云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云和</Template>
  <TotalTime>0</TotalTime>
  <Words>2750</Words>
  <Application>WPS 演示</Application>
  <PresentationFormat>自定义</PresentationFormat>
  <Paragraphs>202</Paragraphs>
  <Slides>29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微软雅黑</vt:lpstr>
      <vt:lpstr>Heiti SC Light</vt:lpstr>
      <vt:lpstr>Wingdings</vt:lpstr>
      <vt:lpstr>Arial</vt:lpstr>
      <vt:lpstr>Calibri</vt:lpstr>
      <vt:lpstr>Impact</vt:lpstr>
      <vt:lpstr>Arial Unicode MS</vt:lpstr>
      <vt:lpstr>云和</vt:lpstr>
      <vt:lpstr>PowerPoint 演示文稿</vt:lpstr>
      <vt:lpstr>什么是微信小程序</vt:lpstr>
      <vt:lpstr>发展历程</vt:lpstr>
      <vt:lpstr>微信小程序能否取代App</vt:lpstr>
      <vt:lpstr>哪些领域适合小程序</vt:lpstr>
      <vt:lpstr>开发前准备</vt:lpstr>
      <vt:lpstr>技术准备</vt:lpstr>
      <vt:lpstr>安装开发工具创建项目</vt:lpstr>
      <vt:lpstr>开发界面组成</vt:lpstr>
      <vt:lpstr>目录结构</vt:lpstr>
      <vt:lpstr>JSON 配置</vt:lpstr>
      <vt:lpstr>app.json</vt:lpstr>
      <vt:lpstr>app.json 配置项列表</vt:lpstr>
      <vt:lpstr>project.config.json</vt:lpstr>
      <vt:lpstr>page.json</vt:lpstr>
      <vt:lpstr>WXML 模板</vt:lpstr>
      <vt:lpstr>WXSS 样式</vt:lpstr>
      <vt:lpstr>JS 交互逻辑</vt:lpstr>
      <vt:lpstr>生命周期</vt:lpstr>
      <vt:lpstr>事件</vt:lpstr>
      <vt:lpstr>数据绑定</vt:lpstr>
      <vt:lpstr>数据遍历</vt:lpstr>
      <vt:lpstr>Demo1</vt:lpstr>
      <vt:lpstr>Demo2</vt:lpstr>
      <vt:lpstr>tabBar</vt:lpstr>
      <vt:lpstr>显示消息提示框</vt:lpstr>
      <vt:lpstr>数据缓存</vt:lpstr>
      <vt:lpstr>全局变量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Administrator</cp:lastModifiedBy>
  <cp:revision>508</cp:revision>
  <dcterms:created xsi:type="dcterms:W3CDTF">2016-09-06T02:25:00Z</dcterms:created>
  <dcterms:modified xsi:type="dcterms:W3CDTF">2019-12-11T01:57:08Z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2052-10.8.0.6423</vt:lpwstr>
  </property>
</Properties>
</file>