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559" r:id="rId5"/>
    <p:sldId id="560" r:id="rId6"/>
    <p:sldId id="561" r:id="rId7"/>
    <p:sldId id="562" r:id="rId8"/>
    <p:sldId id="563" r:id="rId9"/>
    <p:sldId id="571" r:id="rId10"/>
    <p:sldId id="564" r:id="rId11"/>
    <p:sldId id="565" r:id="rId12"/>
    <p:sldId id="566" r:id="rId13"/>
    <p:sldId id="567" r:id="rId14"/>
    <p:sldId id="569" r:id="rId15"/>
    <p:sldId id="570" r:id="rId16"/>
    <p:sldId id="572" r:id="rId17"/>
    <p:sldId id="574" r:id="rId18"/>
    <p:sldId id="573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8723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662" y="3077687"/>
            <a:ext cx="855472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安装与基本操作</a:t>
            </a:r>
            <a:endParaRPr lang="zh-CN" altLang="en-US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18072" y="862330"/>
            <a:ext cx="4218941" cy="1943100"/>
            <a:chOff x="6563824" y="644194"/>
            <a:chExt cx="1651624" cy="145732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6563824" y="644194"/>
              <a:ext cx="1651624" cy="14573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0145" y="857238"/>
              <a:ext cx="360702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views/test/index.php</a:t>
            </a:r>
            <a:endParaRPr lang="en-US" altLang="zh-CN"/>
          </a:p>
          <a:p>
            <a:r>
              <a:rPr lang="en-US" altLang="zh-CN"/>
              <a:t>yii2 默认使用PHP 和html 混合的方式来写视图层,</a:t>
            </a:r>
            <a:r>
              <a:rPr lang="zh-CN" altLang="en-US"/>
              <a:t>没有使用模板引擎</a:t>
            </a:r>
            <a:endParaRPr lang="zh-CN" altLang="en-US"/>
          </a:p>
          <a:p>
            <a:pPr lvl="1"/>
            <a:r>
              <a:rPr lang="zh-CN" altLang="en-US"/>
              <a:t>&lt;h1&gt;&lt;?php echo $title ?&gt;&lt;/h1&gt;</a:t>
            </a:r>
            <a:endParaRPr lang="zh-CN" altLang="en-US"/>
          </a:p>
          <a:p>
            <a:pPr lvl="1"/>
            <a:r>
              <a:rPr lang="zh-CN" altLang="en-US"/>
              <a:t>&lt;h1&gt;&lt;?=$title?&gt;&lt;/h1&gt;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布局</a:t>
            </a:r>
            <a:r>
              <a:rPr lang="zh-CN" altLang="en-US">
                <a:sym typeface="+mn-ea"/>
              </a:rPr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842625" cy="4351655"/>
          </a:xfrm>
        </p:spPr>
        <p:txBody>
          <a:bodyPr/>
          <a:p>
            <a:r>
              <a:rPr lang="zh-CN" altLang="en-US"/>
              <a:t>默认的布局视图为：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views/layouts/main.php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/>
              <a:t>如果想重设默认布局视图，可以修改应用配置文件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config/web.php</a:t>
            </a:r>
            <a:endParaRPr lang="en-US" altLang="zh-CN"/>
          </a:p>
          <a:p>
            <a:pPr lvl="2"/>
            <a:r>
              <a:rPr lang="en-US" altLang="zh-CN"/>
              <a:t>'layout' =&gt; 'mylayer'   </a:t>
            </a:r>
            <a:endParaRPr lang="en-US" altLang="zh-CN"/>
          </a:p>
          <a:p>
            <a:pPr lvl="1"/>
            <a:r>
              <a:rPr lang="zh-CN" altLang="en-US" sz="2400"/>
              <a:t>如果不想使用布局视图</a:t>
            </a:r>
            <a:endParaRPr lang="zh-CN" altLang="en-US" sz="2400"/>
          </a:p>
          <a:p>
            <a:pPr lvl="2"/>
            <a:r>
              <a:rPr lang="en-US" altLang="zh-CN"/>
              <a:t>'layout' =&gt;false </a:t>
            </a:r>
            <a:endParaRPr lang="en-US" altLang="zh-CN"/>
          </a:p>
          <a:p>
            <a:pPr lvl="0"/>
            <a:r>
              <a:rPr lang="zh-CN" altLang="en-US"/>
              <a:t>还可以通过控制器的</a:t>
            </a:r>
            <a:r>
              <a:rPr lang="en-US" altLang="zh-CN"/>
              <a:t>layout</a:t>
            </a:r>
            <a:r>
              <a:rPr lang="zh-CN" altLang="en-US"/>
              <a:t>属性来为控制器下的视图指定布局视图</a:t>
            </a:r>
            <a:endParaRPr lang="zh-CN" altLang="en-US"/>
          </a:p>
          <a:p>
            <a:pPr lvl="1"/>
            <a:r>
              <a:rPr lang="en-US" altLang="zh-CN" b="1">
                <a:ea typeface="宋体" panose="02010600030101010101" pitchFamily="2" charset="-122"/>
                <a:sym typeface="+mn-ea"/>
              </a:rPr>
              <a:t>public $layout = "</a:t>
            </a:r>
            <a:r>
              <a:rPr lang="en-US" altLang="zh-CN">
                <a:sym typeface="+mn-ea"/>
              </a:rPr>
              <a:t>mylayer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";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6456363" y="1773239"/>
            <a:ext cx="0" cy="431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8616951" y="1773239"/>
            <a:ext cx="0" cy="5032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95229" y="2379384"/>
            <a:ext cx="55864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views/layouts/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mylayer.php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519" y="1158833"/>
            <a:ext cx="3973721" cy="4962856"/>
            <a:chOff x="496491" y="757165"/>
            <a:chExt cx="3062288" cy="3891725"/>
          </a:xfrm>
        </p:grpSpPr>
        <p:pic>
          <p:nvPicPr>
            <p:cNvPr id="8194" name="Picture 2" descr="xwj首页效果图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1" y="757165"/>
              <a:ext cx="3062288" cy="383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846027" y="807005"/>
              <a:ext cx="2497844" cy="3841885"/>
              <a:chOff x="846027" y="807005"/>
              <a:chExt cx="2497844" cy="3841885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846027" y="807005"/>
                <a:ext cx="2483644" cy="3238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860227" y="4270271"/>
                <a:ext cx="2483644" cy="3786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8381" name="Rectangle 13"/>
              <p:cNvSpPr>
                <a:spLocks noChangeArrowheads="1"/>
              </p:cNvSpPr>
              <p:nvPr/>
            </p:nvSpPr>
            <p:spPr bwMode="auto">
              <a:xfrm>
                <a:off x="860227" y="1188767"/>
                <a:ext cx="2483644" cy="2970610"/>
              </a:xfrm>
              <a:prstGeom prst="rect">
                <a:avLst/>
              </a:prstGeom>
              <a:noFill/>
              <a:ln w="38100">
                <a:solidFill>
                  <a:srgbClr val="3366FF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094909" y="4389108"/>
            <a:ext cx="1233005" cy="768085"/>
          </a:xfrm>
          <a:prstGeom prst="line">
            <a:avLst/>
          </a:prstGeom>
          <a:noFill/>
          <a:ln w="38100">
            <a:solidFill>
              <a:srgbClr val="3366FF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V="1">
            <a:off x="4137697" y="3674232"/>
            <a:ext cx="1457532" cy="16834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647531" y="3342895"/>
            <a:ext cx="5729055" cy="7493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13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布局文件中的公共的内容，用下面语句代替</a:t>
            </a:r>
            <a:endParaRPr lang="zh-CN" altLang="en-US" sz="2135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13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&lt;?php echo 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$content;</a:t>
            </a:r>
            <a:r>
              <a:rPr lang="en-US" altLang="zh-CN" sz="213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?&gt;</a:t>
            </a:r>
            <a:endParaRPr lang="zh-CN" altLang="en-US" sz="2135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矩形 1"/>
          <p:cNvSpPr>
            <a:spLocks noChangeArrowheads="1"/>
          </p:cNvSpPr>
          <p:nvPr/>
        </p:nvSpPr>
        <p:spPr bwMode="auto">
          <a:xfrm>
            <a:off x="8674100" y="6457951"/>
            <a:ext cx="21209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《Yii2</a:t>
            </a:r>
            <a:r>
              <a:rPr lang="zh-CN" altLang="en-US">
                <a:ea typeface="宋体" panose="02010600030101010101" pitchFamily="2" charset="-122"/>
              </a:rPr>
              <a:t>深入剖析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创建布局视图</a:t>
            </a:r>
            <a:endParaRPr lang="zh-CN" altLang="en-US" dirty="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675415" y="1629009"/>
            <a:ext cx="2105909" cy="5760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5365307" y="509923"/>
            <a:ext cx="6152696" cy="147447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+mj-lt"/>
              <a:buAutoNum type="arabicPeriod"/>
              <a:defRPr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通常包含了用户界面中</a:t>
            </a: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的一部分视图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+mj-lt"/>
              <a:buAutoNum type="arabicPeriod"/>
              <a:defRPr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使用布局的原因：提高代码</a:t>
            </a: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可维护性</a:t>
            </a:r>
            <a:endParaRPr lang="zh-CN" altLang="en-US" sz="213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+mj-lt"/>
              <a:buAutoNum type="arabicPeriod"/>
              <a:defRPr/>
            </a:pPr>
            <a:endParaRPr lang="zh-CN" altLang="en-US" sz="213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布局嵌套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布局视图还可以嵌套其它布局视图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&lt;?php $this-&gt;beginContent('@app/views/layouts/mylayer.php'); ?&gt;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&lt;?php echo $content; ?&gt;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&lt;?php $this-&gt;endContent(); ?&gt;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在项目根目录下面创建一个 modules 目录。</a:t>
            </a:r>
            <a:endParaRPr lang="zh-CN" altLang="en-US"/>
          </a:p>
          <a:p>
            <a:r>
              <a:rPr lang="zh-CN" altLang="en-US"/>
              <a:t>进入 gii : http://localhost/basic/web/index.php?r=gii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2688590"/>
            <a:ext cx="6995795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6765"/>
            <a:ext cx="10515600" cy="4351338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config/web.php</a:t>
            </a:r>
            <a:r>
              <a:rPr lang="zh-CN" altLang="en-US"/>
              <a:t>配置文件中增加如下配置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'modules' =&gt;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'admin' =&gt;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'class' =&gt; 'app\modules\admin\Module'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]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]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847851" y="260351"/>
            <a:ext cx="8334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如何访问模块？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815413" y="1630621"/>
            <a:ext cx="8569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通过以下地址访问创建的模块“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admin”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Char char="v"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99456" y="2450377"/>
            <a:ext cx="7272337" cy="1152527"/>
            <a:chOff x="858637" y="2271668"/>
            <a:chExt cx="5454253" cy="864395"/>
          </a:xfrm>
        </p:grpSpPr>
        <p:sp>
          <p:nvSpPr>
            <p:cNvPr id="9220" name="Rectangle 8"/>
            <p:cNvSpPr>
              <a:spLocks noChangeArrowheads="1"/>
            </p:cNvSpPr>
            <p:nvPr/>
          </p:nvSpPr>
          <p:spPr bwMode="auto">
            <a:xfrm>
              <a:off x="1008894" y="2271668"/>
              <a:ext cx="3123724" cy="276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marL="257175" indent="-257175" algn="ctr" defTabSz="685800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0000"/>
              </a:pPr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index.php?r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=admin/default/index</a:t>
              </a:r>
              <a:endParaRPr lang="zh-CN" altLang="en-US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1" name="AutoShape 9"/>
            <p:cNvSpPr/>
            <p:nvPr/>
          </p:nvSpPr>
          <p:spPr bwMode="auto">
            <a:xfrm>
              <a:off x="858637" y="2812212"/>
              <a:ext cx="756047" cy="323850"/>
            </a:xfrm>
            <a:prstGeom prst="borderCallout2">
              <a:avLst>
                <a:gd name="adj1" fmla="val 26472"/>
                <a:gd name="adj2" fmla="val 107560"/>
                <a:gd name="adj3" fmla="val 26472"/>
                <a:gd name="adj4" fmla="val 156065"/>
                <a:gd name="adj5" fmla="val -59926"/>
                <a:gd name="adj6" fmla="val 20693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marL="257175" indent="-257175" defTabSz="685800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0000"/>
              </a:pPr>
              <a:r>
                <a:rPr lang="zh-CN" altLang="en-US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模块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  <a:endParaRPr lang="zh-CN" altLang="en-US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2" name="AutoShape 10"/>
            <p:cNvSpPr/>
            <p:nvPr/>
          </p:nvSpPr>
          <p:spPr bwMode="auto">
            <a:xfrm>
              <a:off x="3291084" y="2812213"/>
              <a:ext cx="969169" cy="301228"/>
            </a:xfrm>
            <a:prstGeom prst="borderCallout2">
              <a:avLst>
                <a:gd name="adj1" fmla="val 28458"/>
                <a:gd name="adj2" fmla="val -5898"/>
                <a:gd name="adj3" fmla="val 28458"/>
                <a:gd name="adj4" fmla="val -10690"/>
                <a:gd name="adj5" fmla="val -92884"/>
                <a:gd name="adj6" fmla="val -156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marL="257175" indent="-257175" defTabSz="685800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0000"/>
              </a:pPr>
              <a:r>
                <a:rPr lang="zh-CN" altLang="en-US" b="1">
                  <a:solidFill>
                    <a:srgbClr val="000000"/>
                  </a:solidFill>
                  <a:ea typeface="宋体" panose="02010600030101010101" pitchFamily="2" charset="-122"/>
                </a:rPr>
                <a:t>控制器</a:t>
              </a: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  <a:endParaRPr lang="en-US" altLang="zh-CN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3" name="AutoShape 11"/>
            <p:cNvSpPr/>
            <p:nvPr/>
          </p:nvSpPr>
          <p:spPr bwMode="auto">
            <a:xfrm>
              <a:off x="5019871" y="2834834"/>
              <a:ext cx="1293019" cy="301229"/>
            </a:xfrm>
            <a:prstGeom prst="borderCallout2">
              <a:avLst>
                <a:gd name="adj1" fmla="val 28458"/>
                <a:gd name="adj2" fmla="val -4421"/>
                <a:gd name="adj3" fmla="val 28458"/>
                <a:gd name="adj4" fmla="val -46870"/>
                <a:gd name="adj5" fmla="val -71542"/>
                <a:gd name="adj6" fmla="val -9097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marL="257175" indent="-257175" defTabSz="685800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0000"/>
              </a:pPr>
              <a:r>
                <a:rPr lang="zh-CN" altLang="en-US" b="1">
                  <a:solidFill>
                    <a:srgbClr val="000000"/>
                  </a:solidFill>
                  <a:ea typeface="宋体" panose="02010600030101010101" pitchFamily="2" charset="-122"/>
                </a:rPr>
                <a:t>动作方法</a:t>
              </a: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  <a:endParaRPr lang="en-US" altLang="zh-CN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167005"/>
            <a:ext cx="10972800" cy="1143000"/>
          </a:xfrm>
        </p:spPr>
        <p:txBody>
          <a:bodyPr/>
          <a:lstStyle/>
          <a:p>
            <a:r>
              <a:rPr lang="zh-CN" altLang="en-US" dirty="0"/>
              <a:t>如何访问模块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Yii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140"/>
            <a:ext cx="10515600" cy="4351338"/>
          </a:xfrm>
        </p:spPr>
        <p:txBody>
          <a:bodyPr/>
          <a:p>
            <a:r>
              <a:rPr lang="zh-CN" altLang="en-US"/>
              <a:t>Yii 是一个高性能，基于组件的 PHP 框架，用于快速开发现代 Web 应用程序。 </a:t>
            </a:r>
            <a:endParaRPr lang="zh-CN" altLang="en-US"/>
          </a:p>
          <a:p>
            <a:r>
              <a:rPr lang="zh-CN" altLang="en-US"/>
              <a:t>Yii （读作 易）在中文里有“极致简单与不断演变”两重含义， 也可看作 Yes It Is! 的缩写。</a:t>
            </a:r>
            <a:endParaRPr lang="zh-CN" altLang="en-US"/>
          </a:p>
          <a:p>
            <a:r>
              <a:rPr lang="zh-CN" altLang="en-US"/>
              <a:t>Yii代表的是容易(easy)，高效(efficient)和可扩展(extensible)</a:t>
            </a:r>
            <a:endParaRPr lang="zh-CN" altLang="en-US"/>
          </a:p>
          <a:p>
            <a:r>
              <a:rPr lang="zh-CN" altLang="en-US"/>
              <a:t>Yii的创始人是薛强，于2008年1月1日开始开发</a:t>
            </a:r>
            <a:endParaRPr lang="zh-CN" altLang="en-US"/>
          </a:p>
          <a:p>
            <a:r>
              <a:rPr lang="zh-CN" altLang="en-US"/>
              <a:t>Yii 2.0 需要 PHP 5.4.0 或以上版本支持</a:t>
            </a:r>
            <a:endParaRPr lang="zh-CN" altLang="en-US"/>
          </a:p>
          <a:p>
            <a:r>
              <a:rPr lang="zh-CN" altLang="en-US"/>
              <a:t>https://www.yiichina.com/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0" y="3596005"/>
            <a:ext cx="272796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Yii2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方法一：直接下载压缩包</a:t>
            </a:r>
            <a:endParaRPr lang="zh-CN" altLang="en-US"/>
          </a:p>
          <a:p>
            <a:r>
              <a:rPr lang="zh-CN" altLang="en-US"/>
              <a:t>方法二：使用</a:t>
            </a:r>
            <a:r>
              <a:rPr lang="en-US" altLang="zh-CN"/>
              <a:t>composer</a:t>
            </a:r>
            <a:r>
              <a:rPr lang="zh-CN" altLang="en-US"/>
              <a:t>下载</a:t>
            </a:r>
            <a:endParaRPr lang="en-US" altLang="zh-CN"/>
          </a:p>
          <a:p>
            <a:pPr lvl="1"/>
            <a:r>
              <a:rPr lang="en-US" altLang="zh-CN"/>
              <a:t>安装basic基础版本</a:t>
            </a:r>
            <a:endParaRPr lang="en-US" altLang="zh-CN"/>
          </a:p>
          <a:p>
            <a:pPr lvl="2"/>
            <a:r>
              <a:rPr lang="zh-CN" altLang="en-US"/>
              <a:t>仅提供</a:t>
            </a:r>
            <a:r>
              <a:rPr lang="en-US" altLang="zh-CN"/>
              <a:t>Yii2</a:t>
            </a:r>
            <a:r>
              <a:rPr lang="zh-CN" altLang="en-US"/>
              <a:t>的核心类和基础扩展类。</a:t>
            </a:r>
            <a:endParaRPr lang="en-US" altLang="zh-CN"/>
          </a:p>
          <a:p>
            <a:pPr lvl="2"/>
            <a:r>
              <a:rPr lang="en-US" altLang="zh-CN"/>
              <a:t>composer create-project --prefer-dist yiisoft/yii2-app-basic basic</a:t>
            </a:r>
            <a:endParaRPr lang="en-US" altLang="zh-CN"/>
          </a:p>
          <a:p>
            <a:pPr lvl="1"/>
            <a:r>
              <a:rPr lang="en-US" altLang="zh-CN"/>
              <a:t>安装advanced高级版本</a:t>
            </a:r>
            <a:endParaRPr lang="en-US" altLang="zh-CN"/>
          </a:p>
          <a:p>
            <a:pPr lvl="2"/>
            <a:r>
              <a:rPr lang="zh-CN" altLang="en-US"/>
              <a:t>包含一个完整的的</a:t>
            </a:r>
            <a:r>
              <a:rPr lang="en-US" altLang="zh-CN"/>
              <a:t>web</a:t>
            </a:r>
            <a:r>
              <a:rPr lang="zh-CN" altLang="en-US"/>
              <a:t>应用。提供了比如：注册、登录、留言板功能</a:t>
            </a:r>
            <a:endParaRPr lang="en-US" altLang="zh-CN"/>
          </a:p>
          <a:p>
            <a:pPr lvl="2"/>
            <a:r>
              <a:rPr lang="en-US" altLang="zh-CN"/>
              <a:t>composer create-project --prefer-dist yiisoft/yii2-app-advanced advanced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工作原理</a:t>
            </a:r>
            <a:endParaRPr lang="zh-CN" altLang="en-US"/>
          </a:p>
        </p:txBody>
      </p:sp>
      <p:pic>
        <p:nvPicPr>
          <p:cNvPr id="6" name="图片 7" descr="è¯·æ±çå½å¨æ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0615" y="1127760"/>
            <a:ext cx="6849110" cy="52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1691005"/>
            <a:ext cx="8114665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7880"/>
            <a:ext cx="10515600" cy="4351338"/>
          </a:xfrm>
        </p:spPr>
        <p:txBody>
          <a:bodyPr/>
          <a:p>
            <a:r>
              <a:rPr lang="zh-CN" altLang="en-US"/>
              <a:t>控制器的文件名通常是以Controller.php结尾</a:t>
            </a:r>
            <a:endParaRPr lang="zh-CN" altLang="en-US"/>
          </a:p>
          <a:p>
            <a:pPr lvl="1"/>
            <a:r>
              <a:rPr lang="en-US" altLang="zh-CN"/>
              <a:t>TestController.php</a:t>
            </a:r>
            <a:endParaRPr lang="en-US" altLang="zh-CN"/>
          </a:p>
          <a:p>
            <a:pPr lvl="0"/>
            <a:r>
              <a:rPr lang="zh-CN" altLang="en-US" sz="2800"/>
              <a:t>控制器必须继承</a:t>
            </a:r>
            <a:r>
              <a:rPr lang="en-US" altLang="zh-CN" sz="2800"/>
              <a:t>Controller</a:t>
            </a:r>
            <a:r>
              <a:rPr lang="zh-CN" altLang="en-US" sz="2800"/>
              <a:t>基础类</a:t>
            </a:r>
            <a:endParaRPr lang="en-US" altLang="zh-CN"/>
          </a:p>
          <a:p>
            <a:pPr lvl="0"/>
            <a:r>
              <a:rPr lang="zh-CN" altLang="en-US"/>
              <a:t>方法名必须以</a:t>
            </a:r>
            <a:r>
              <a:rPr lang="en-US" altLang="zh-CN"/>
              <a:t>action</a:t>
            </a:r>
            <a:r>
              <a:rPr lang="zh-CN" altLang="en-US"/>
              <a:t>开始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3089275"/>
            <a:ext cx="8179435" cy="2976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gii</a:t>
            </a:r>
            <a:r>
              <a:rPr lang="zh-CN" altLang="en-US"/>
              <a:t>创建控制器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进入 gii : http://localhost/basic/web/index.php?r=gii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2061210"/>
            <a:ext cx="8131175" cy="4450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接收请求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953000"/>
          </a:xfrm>
        </p:spPr>
        <p:txBody>
          <a:bodyPr>
            <a:normAutofit fontScale="80000"/>
          </a:bodyPr>
          <a:p>
            <a:r>
              <a:rPr lang="zh-CN" altLang="en-US"/>
              <a:t>1）获取get数据，获取不到返回null，也可以设默认值</a:t>
            </a:r>
            <a:endParaRPr lang="zh-CN" altLang="en-US"/>
          </a:p>
          <a:p>
            <a:pPr lvl="1"/>
            <a:r>
              <a:rPr lang="zh-CN" altLang="en-US"/>
              <a:t>$request = Yii::$app-&gt;request;</a:t>
            </a:r>
            <a:endParaRPr lang="zh-CN" altLang="en-US"/>
          </a:p>
          <a:p>
            <a:pPr lvl="1"/>
            <a:r>
              <a:rPr lang="zh-CN" altLang="en-US"/>
              <a:t>$request-&gt;get();       // 等价于$_GET;</a:t>
            </a:r>
            <a:endParaRPr lang="zh-CN" altLang="en-US"/>
          </a:p>
          <a:p>
            <a:pPr lvl="1"/>
            <a:r>
              <a:rPr lang="zh-CN" altLang="en-US"/>
              <a:t>$request-&gt;get('id'); </a:t>
            </a:r>
            <a:endParaRPr lang="zh-CN" altLang="en-US"/>
          </a:p>
          <a:p>
            <a:pPr lvl="1"/>
            <a:r>
              <a:rPr lang="zh-CN" altLang="en-US"/>
              <a:t> $request-&gt;get('id', 1);</a:t>
            </a:r>
            <a:endParaRPr lang="zh-CN" altLang="en-US"/>
          </a:p>
          <a:p>
            <a:r>
              <a:rPr lang="zh-CN" altLang="en-US"/>
              <a:t>2）获取post数据，获取不到返回null，也可以设默认值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$request-&gt;</a:t>
            </a:r>
            <a:r>
              <a:rPr lang="en-US" altLang="zh-CN">
                <a:sym typeface="+mn-ea"/>
              </a:rPr>
              <a:t>post</a:t>
            </a:r>
            <a:r>
              <a:rPr lang="zh-CN" altLang="en-US">
                <a:sym typeface="+mn-ea"/>
              </a:rPr>
              <a:t>();       // 等价于$_</a:t>
            </a:r>
            <a:r>
              <a:rPr lang="en-US" altLang="zh-CN">
                <a:sym typeface="+mn-ea"/>
              </a:rPr>
              <a:t>POS</a:t>
            </a:r>
            <a:r>
              <a:rPr lang="zh-CN" altLang="en-US">
                <a:sym typeface="+mn-ea"/>
              </a:rPr>
              <a:t>T;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$request-&gt;</a:t>
            </a:r>
            <a:r>
              <a:rPr lang="en-US" altLang="zh-CN">
                <a:sym typeface="+mn-ea"/>
              </a:rPr>
              <a:t>post</a:t>
            </a:r>
            <a:r>
              <a:rPr lang="zh-CN" altLang="en-US">
                <a:sym typeface="+mn-ea"/>
              </a:rPr>
              <a:t>('id');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$request-&gt;</a:t>
            </a:r>
            <a:r>
              <a:rPr lang="en-US" altLang="zh-CN">
                <a:sym typeface="+mn-ea"/>
              </a:rPr>
              <a:t>post</a:t>
            </a:r>
            <a:r>
              <a:rPr lang="zh-CN" altLang="en-US">
                <a:sym typeface="+mn-ea"/>
              </a:rPr>
              <a:t>('id', 1);</a:t>
            </a:r>
            <a:endParaRPr lang="zh-CN" altLang="en-US"/>
          </a:p>
          <a:p>
            <a:r>
              <a:rPr lang="zh-CN" altLang="en-US"/>
              <a:t>3）判断请求方式，返回布尔值</a:t>
            </a:r>
            <a:endParaRPr lang="zh-CN" altLang="en-US"/>
          </a:p>
          <a:p>
            <a:pPr lvl="1"/>
            <a:r>
              <a:rPr lang="zh-CN" altLang="en-US"/>
              <a:t>$request-&gt;isAjax</a:t>
            </a:r>
            <a:endParaRPr lang="zh-CN" altLang="en-US" sz="2400"/>
          </a:p>
          <a:p>
            <a:pPr lvl="1"/>
            <a:r>
              <a:rPr lang="zh-CN" altLang="en-US"/>
              <a:t>$request-&gt;isGet</a:t>
            </a:r>
            <a:endParaRPr lang="zh-CN" altLang="en-US" sz="2400"/>
          </a:p>
          <a:p>
            <a:pPr lvl="1"/>
            <a:r>
              <a:rPr lang="zh-CN" altLang="en-US"/>
              <a:t>$request-&gt;isPost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响应视图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方法一：</a:t>
            </a:r>
            <a:endParaRPr lang="en-US" altLang="zh-CN"/>
          </a:p>
          <a:p>
            <a:pPr lvl="1"/>
            <a:r>
              <a:rPr lang="en-US" altLang="zh-CN"/>
              <a:t>return $this-&gt;render('index',['title'=&gt;'</a:t>
            </a:r>
            <a:r>
              <a:rPr lang="zh-CN" altLang="en-US"/>
              <a:t>标题</a:t>
            </a:r>
            <a:r>
              <a:rPr lang="en-US" altLang="zh-CN"/>
              <a:t>'])</a:t>
            </a:r>
            <a:endParaRPr lang="en-US" altLang="zh-CN"/>
          </a:p>
          <a:p>
            <a:r>
              <a:rPr lang="zh-CN" altLang="en-US"/>
              <a:t>方法二</a:t>
            </a:r>
            <a:endParaRPr lang="zh-CN" altLang="en-US"/>
          </a:p>
          <a:p>
            <a:pPr lvl="1"/>
            <a:r>
              <a:rPr lang="en-US" altLang="zh-CN"/>
              <a:t>$tile = '</a:t>
            </a:r>
            <a:r>
              <a:rPr lang="zh-CN" altLang="en-US"/>
              <a:t>标题</a:t>
            </a:r>
            <a:r>
              <a:rPr lang="en-US" altLang="zh-CN"/>
              <a:t>';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return $this-&gt;render('index',compact('title'))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1898</Words>
  <Application>WPS 演示</Application>
  <PresentationFormat>自定义</PresentationFormat>
  <Paragraphs>144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Yii</vt:lpstr>
      <vt:lpstr>Yii2安装</vt:lpstr>
      <vt:lpstr>工作原理</vt:lpstr>
      <vt:lpstr>目录结构</vt:lpstr>
      <vt:lpstr>控制器</vt:lpstr>
      <vt:lpstr>使用gii创建控制器</vt:lpstr>
      <vt:lpstr>接收请求</vt:lpstr>
      <vt:lpstr>响应视图</vt:lpstr>
      <vt:lpstr>视图</vt:lpstr>
      <vt:lpstr>布局视图</vt:lpstr>
      <vt:lpstr>创建布局视图</vt:lpstr>
      <vt:lpstr>布局嵌套</vt:lpstr>
      <vt:lpstr>创建模块</vt:lpstr>
      <vt:lpstr>PowerPoint 演示文稿</vt:lpstr>
      <vt:lpstr>如何访问模块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442</cp:revision>
  <dcterms:created xsi:type="dcterms:W3CDTF">2016-09-06T02:25:00Z</dcterms:created>
  <dcterms:modified xsi:type="dcterms:W3CDTF">2019-12-17T01:27:18Z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