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41" r:id="rId5"/>
    <p:sldId id="445" r:id="rId6"/>
    <p:sldId id="437" r:id="rId7"/>
    <p:sldId id="438" r:id="rId8"/>
    <p:sldId id="439" r:id="rId9"/>
    <p:sldId id="440" r:id="rId10"/>
    <p:sldId id="452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6337" y="3077687"/>
            <a:ext cx="4246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表单验证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视图（表单小部件）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5210"/>
            <a:ext cx="10210165" cy="5631180"/>
          </a:xfrm>
        </p:spPr>
        <p:txBody>
          <a:bodyPr>
            <a:normAutofit fontScale="45000"/>
          </a:bodyPr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&lt;?php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use yii\helpers\Html;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use yii\widgets\ActiveForm;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$form = </a:t>
            </a:r>
            <a:r>
              <a:rPr lang="zh-CN" altLang="en-US" b="1">
                <a:solidFill>
                  <a:srgbClr val="FF0000"/>
                </a:solidFill>
              </a:rPr>
              <a:t>ActiveForm::begin</a:t>
            </a:r>
            <a:r>
              <a:rPr lang="zh-CN" altLang="en-US"/>
              <a:t>([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'id' =&gt; 'member',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'options' =&gt; [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    'action' =&gt; '',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    'method' =&gt; 'get'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]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])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?&gt;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&lt;?= $form-&gt;field($model,'username')-&gt;textInput(['maxlength' =&gt; 10,'placeholder'=&gt;'请输入用户名'])?&gt;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&lt;?= $form-&gt;gth' =&gt; 20])?&gt;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&lt;?= $form-&gt;field($model,'repwd')-&gt;passwordInput(['maxlength' =&gt; 20])-&gt;l</a:t>
            </a:r>
            <a:r>
              <a:rPr lang="zh-CN" altLang="en-US">
                <a:sym typeface="+mn-ea"/>
              </a:rPr>
              <a:t>field($model,'password')-&gt;passwordInput(['maxlen</a:t>
            </a:r>
            <a:r>
              <a:rPr lang="zh-CN" altLang="en-US"/>
              <a:t>abel('确认密码')?&gt;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&lt;div&gt;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&lt;?= Html::submitButton('登录', ['class' =&gt; 'btn btn-primary']) ?&gt;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&lt;?= Html::resetButton('重置', ['class' =&gt; 'btn btn-default']) ?&gt;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&lt;?= Html::button('普通', ['class' =&gt; 'btn btn-default']) ?&gt;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&lt;/div&gt;</a:t>
            </a:r>
            <a:endParaRPr lang="zh-CN" altLang="en-US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&lt;?php </a:t>
            </a:r>
            <a:r>
              <a:rPr lang="zh-CN" altLang="en-US" b="1">
                <a:solidFill>
                  <a:srgbClr val="FF0000"/>
                </a:solidFill>
              </a:rPr>
              <a:t>ActiveForm::end()</a:t>
            </a:r>
            <a:r>
              <a:rPr lang="zh-CN" altLang="en-US"/>
              <a:t> ?&gt;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370205"/>
            <a:ext cx="10515600" cy="6117590"/>
          </a:xfrm>
        </p:spPr>
        <p:txBody>
          <a:bodyPr>
            <a:normAutofit fontScale="70000"/>
          </a:bodyPr>
          <a:p>
            <a:pPr>
              <a:lnSpc>
                <a:spcPct val="110000"/>
              </a:lnSpc>
            </a:pPr>
            <a:r>
              <a:rPr lang="zh-CN" altLang="en-US"/>
              <a:t>单选框:radioList();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&lt;?  $model-&gt;sex = '1'?&gt;           //value为1的将为默认选中  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&lt;?</a:t>
            </a:r>
            <a:r>
              <a:rPr lang="en-US" altLang="zh-CN"/>
              <a:t>=</a:t>
            </a:r>
            <a:r>
              <a:rPr lang="zh-CN" altLang="en-US"/>
              <a:t>$form-&gt;field($model, 'sex')-&gt;radioList(['1'=&gt;'男','0'=&gt;'女']) ?&gt;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复选框:checkboxList();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&lt;?  $model-&gt;</a:t>
            </a:r>
            <a:r>
              <a:rPr lang="en-US" altLang="zh-CN"/>
              <a:t>like</a:t>
            </a:r>
            <a:r>
              <a:rPr lang="zh-CN" altLang="en-US"/>
              <a:t> = ['</a:t>
            </a:r>
            <a:r>
              <a:rPr lang="en-US" altLang="zh-CN"/>
              <a:t>mi</a:t>
            </a:r>
            <a:r>
              <a:rPr lang="zh-CN" altLang="en-US"/>
              <a:t>','</a:t>
            </a:r>
            <a:r>
              <a:rPr lang="en-US" altLang="zh-CN"/>
              <a:t>huawei</a:t>
            </a:r>
            <a:r>
              <a:rPr lang="zh-CN" altLang="en-US"/>
              <a:t>' ] ?&gt;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&lt;?= $form-&gt;field($model,'</a:t>
            </a:r>
            <a:r>
              <a:rPr lang="en-US" altLang="zh-CN"/>
              <a:t>like</a:t>
            </a:r>
            <a:r>
              <a:rPr lang="zh-CN" altLang="en-US"/>
              <a:t>')-&gt;checkboxList(['</a:t>
            </a:r>
            <a:r>
              <a:rPr lang="en-US" altLang="zh-CN"/>
              <a:t>huawei</a:t>
            </a:r>
            <a:r>
              <a:rPr lang="zh-CN" altLang="en-US"/>
              <a:t>'=&gt;'华为','iphone'=&gt;'苹果','</a:t>
            </a:r>
            <a:r>
              <a:rPr lang="en-US" altLang="zh-CN"/>
              <a:t>mi</a:t>
            </a:r>
            <a:r>
              <a:rPr lang="zh-CN" altLang="en-US"/>
              <a:t>'=&gt;'小米'])?&gt;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下拉框:dropDownList();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>
                <a:sym typeface="+mn-ea"/>
              </a:rPr>
              <a:t>&lt;?=$form-&gt;field($model, '</a:t>
            </a:r>
            <a:r>
              <a:rPr lang="en-US">
                <a:sym typeface="+mn-ea"/>
              </a:rPr>
              <a:t>edu</a:t>
            </a:r>
            <a:r>
              <a:rPr>
                <a:sym typeface="+mn-ea"/>
              </a:rPr>
              <a:t>')-&gt;dropDownList(['1'=&gt;'大学','2'=&gt;'高中','3'=&gt;'初中'], ['prompt'=&gt;'请选择','style'=&gt;'width:120px']) ?&gt;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隐藏域:hiddenInput();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&lt;?</a:t>
            </a:r>
            <a:r>
              <a:rPr lang="en-US" altLang="zh-CN"/>
              <a:t>=</a:t>
            </a:r>
            <a:r>
              <a:rPr lang="zh-CN" altLang="en-US"/>
              <a:t>$form-&gt;field($model, 'id')-&gt;hiddenInput(['value'=&gt;3]) ?&gt;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多行文本域:textarea(</a:t>
            </a:r>
            <a:r>
              <a:rPr lang="en-US" altLang="zh-CN"/>
              <a:t>)</a:t>
            </a:r>
            <a:r>
              <a:rPr lang="zh-CN" altLang="en-US"/>
              <a:t>;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&lt;?</a:t>
            </a:r>
            <a:r>
              <a:rPr lang="en-US" altLang="zh-CN"/>
              <a:t>=</a:t>
            </a:r>
            <a:r>
              <a:rPr lang="zh-CN" altLang="en-US"/>
              <a:t>$form-&gt;field($model, 'info')-&gt;textarea(['rows'=&gt;3]) ?&gt;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文件域:fileInput();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&lt;?</a:t>
            </a:r>
            <a:r>
              <a:rPr lang="en-US" altLang="zh-CN"/>
              <a:t>=</a:t>
            </a:r>
            <a:r>
              <a:rPr lang="zh-CN" altLang="en-US"/>
              <a:t>$form-&gt;field($model, 'file')-&gt;fileInput() ?&gt;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模型</a:t>
            </a:r>
            <a:r>
              <a:rPr lang="en-US" altLang="zh-CN"/>
              <a:t>(</a:t>
            </a:r>
            <a:r>
              <a:rPr lang="zh-CN" altLang="en-US"/>
              <a:t>定义验证规则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public function rules(){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[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['字段名','规则名'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,'message'=&gt;'提示信息'</a:t>
            </a:r>
            <a:r>
              <a:rPr lang="zh-CN" altLang="en-US"/>
              <a:t>],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.....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r>
              <a:rPr lang="zh-CN" altLang="en-US"/>
              <a:t>    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常用验证规则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1565"/>
            <a:ext cx="10515600" cy="5520055"/>
          </a:xfrm>
        </p:spPr>
        <p:txBody>
          <a:bodyPr>
            <a:normAutofit fontScale="55000"/>
          </a:bodyPr>
          <a:p>
            <a:r>
              <a:rPr lang="zh-CN" altLang="en-US"/>
              <a:t>       ['字段名','required','message'=&gt;'提示信息','on'=&gt;'场景名'],         //必填验证</a:t>
            </a:r>
            <a:endParaRPr lang="zh-CN" altLang="en-US"/>
          </a:p>
          <a:p>
            <a:r>
              <a:rPr lang="zh-CN" altLang="en-US"/>
              <a:t>        ['字段名','email','message'=&gt;'提示信息','on'=&gt;'场景名'],             //邮箱格式验证</a:t>
            </a:r>
            <a:endParaRPr lang="zh-CN" altLang="en-US"/>
          </a:p>
          <a:p>
            <a:r>
              <a:rPr lang="zh-CN" altLang="en-US"/>
              <a:t>        ['字段名','url','message'=&gt;'提示信息','on'=&gt;'场景名'],                 //网址格式验证</a:t>
            </a:r>
            <a:endParaRPr lang="zh-CN" altLang="en-US"/>
          </a:p>
          <a:p>
            <a:r>
              <a:rPr lang="zh-CN" altLang="en-US"/>
              <a:t>       </a:t>
            </a:r>
            <a:r>
              <a:rPr lang="zh-CN" altLang="en-US" b="1">
                <a:solidFill>
                  <a:srgbClr val="FF0000"/>
                </a:solidFill>
              </a:rPr>
              <a:t> ['字段名','match','pattern'=&gt;'正则表达式'],    </a:t>
            </a:r>
            <a:r>
              <a:rPr lang="zh-CN" altLang="en-US"/>
              <a:t>                               //正则验证</a:t>
            </a:r>
            <a:endParaRPr lang="zh-CN" altLang="en-US"/>
          </a:p>
          <a:p>
            <a:r>
              <a:rPr lang="zh-CN" altLang="en-US"/>
              <a:t>        ['字段名','captcha'],                                                                       //验证码验证</a:t>
            </a:r>
            <a:endParaRPr lang="zh-CN" altLang="en-US"/>
          </a:p>
          <a:p>
            <a:r>
              <a:rPr lang="zh-CN" altLang="en-US"/>
              <a:t>        ['字段名','safe'],                                                                              //安全不许验证</a:t>
            </a:r>
            <a:endParaRPr lang="zh-CN" altLang="en-US"/>
          </a:p>
          <a:p>
            <a:r>
              <a:rPr lang="zh-CN" altLang="en-US"/>
              <a:t>        ['repassword','compare','compareAttribu</a:t>
            </a:r>
            <a:r>
              <a:rPr lang="en-US" altLang="zh-CN"/>
              <a:t>t</a:t>
            </a:r>
            <a:r>
              <a:rPr lang="zh-CN" altLang="en-US"/>
              <a:t>e'=&gt;'password'],         //跟某个属性相等</a:t>
            </a:r>
            <a:endParaRPr lang="zh-CN" altLang="en-US"/>
          </a:p>
          <a:p>
            <a:r>
              <a:rPr lang="zh-CN" altLang="en-US"/>
              <a:t>        ['字段名','string','length'=&gt;[6,18]],                   </a:t>
            </a:r>
            <a:r>
              <a:rPr lang="en-US" altLang="zh-CN"/>
              <a:t>		</a:t>
            </a:r>
            <a:r>
              <a:rPr lang="zh-CN" altLang="en-US"/>
              <a:t>//字符串长度验证，必须在6至18长度以内的</a:t>
            </a:r>
            <a:endParaRPr lang="zh-CN" altLang="en-US"/>
          </a:p>
          <a:p>
            <a:r>
              <a:rPr lang="zh-CN" altLang="en-US"/>
              <a:t>        ['字段名','unique'],                                            </a:t>
            </a:r>
            <a:r>
              <a:rPr lang="en-US" altLang="zh-CN"/>
              <a:t>		</a:t>
            </a:r>
            <a:r>
              <a:rPr lang="zh-CN" altLang="en-US"/>
              <a:t>//值在本字段中的唯一性验证</a:t>
            </a:r>
            <a:endParaRPr lang="zh-CN" altLang="en-US"/>
          </a:p>
          <a:p>
            <a:r>
              <a:rPr lang="zh-CN" altLang="en-US"/>
              <a:t>        ['字段名','integer','max'=&gt;'上限','min'=&gt;'下</a:t>
            </a:r>
            <a:r>
              <a:rPr lang="zh-CN" altLang="en-US">
                <a:sym typeface="+mn-ea"/>
              </a:rPr>
              <a:t>限</a:t>
            </a:r>
            <a:r>
              <a:rPr lang="zh-CN" altLang="en-US"/>
              <a:t>'],</a:t>
            </a:r>
            <a:r>
              <a:rPr lang="en-US" altLang="zh-CN"/>
              <a:t>		</a:t>
            </a:r>
            <a:r>
              <a:rPr lang="zh-CN" altLang="en-US"/>
              <a:t>//整数验证</a:t>
            </a:r>
            <a:endParaRPr lang="zh-CN" altLang="en-US"/>
          </a:p>
          <a:p>
            <a:r>
              <a:rPr lang="zh-CN" altLang="en-US"/>
              <a:t>        ['字段名','number','max'=&gt;'上限','min'=&gt;'下</a:t>
            </a:r>
            <a:r>
              <a:rPr lang="zh-CN" altLang="en-US">
                <a:sym typeface="+mn-ea"/>
              </a:rPr>
              <a:t>限</a:t>
            </a:r>
            <a:r>
              <a:rPr lang="zh-CN" altLang="en-US"/>
              <a:t>'],</a:t>
            </a:r>
            <a:r>
              <a:rPr lang="en-US" altLang="zh-CN"/>
              <a:t>		</a:t>
            </a:r>
            <a:r>
              <a:rPr lang="zh-CN" altLang="en-US"/>
              <a:t>//数字验证</a:t>
            </a:r>
            <a:endParaRPr lang="zh-CN" altLang="en-US"/>
          </a:p>
          <a:p>
            <a:r>
              <a:rPr lang="zh-CN" altLang="en-US"/>
              <a:t>        ['字段名','double'],                                              </a:t>
            </a:r>
            <a:r>
              <a:rPr lang="en-US" altLang="zh-CN"/>
              <a:t>		</a:t>
            </a:r>
            <a:r>
              <a:rPr lang="zh-CN" altLang="en-US"/>
              <a:t>//双精度浮点数验证</a:t>
            </a:r>
            <a:endParaRPr lang="zh-CN" altLang="en-US"/>
          </a:p>
          <a:p>
            <a:r>
              <a:rPr lang="zh-CN" altLang="en-US"/>
              <a:t>         ['字段名','in','range'=&gt;[1,2,3]],                           </a:t>
            </a:r>
            <a:r>
              <a:rPr lang="en-US" altLang="zh-CN"/>
              <a:t>		</a:t>
            </a:r>
            <a:r>
              <a:rPr lang="zh-CN" altLang="en-US"/>
              <a:t>//范围验证，必须在1,2,3以内的</a:t>
            </a:r>
            <a:endParaRPr lang="zh-CN" altLang="en-US"/>
          </a:p>
          <a:p>
            <a:r>
              <a:rPr lang="zh-CN" altLang="en-US"/>
              <a:t>         ['字段名','double'],                                           </a:t>
            </a:r>
            <a:r>
              <a:rPr lang="en-US" altLang="zh-CN"/>
              <a:t>		</a:t>
            </a:r>
            <a:r>
              <a:rPr lang="zh-CN" altLang="en-US"/>
              <a:t> //双精度浮点数验证</a:t>
            </a:r>
            <a:endParaRPr lang="zh-CN" altLang="en-US"/>
          </a:p>
          <a:p>
            <a:r>
              <a:rPr lang="zh-CN" altLang="en-US"/>
              <a:t>         ['字段名','filter','filter'=&gt;'trim'],                          </a:t>
            </a:r>
            <a:r>
              <a:rPr lang="en-US" altLang="zh-CN"/>
              <a:t>		</a:t>
            </a:r>
            <a:r>
              <a:rPr lang="zh-CN" altLang="en-US"/>
              <a:t>//过滤,删除字段两边的空格</a:t>
            </a:r>
            <a:endParaRPr lang="zh-CN" altLang="en-US"/>
          </a:p>
          <a:p>
            <a:r>
              <a:rPr lang="zh-CN" altLang="en-US"/>
              <a:t>         ['字段名','exist','targetClass'=&gt;'模型名'],            </a:t>
            </a:r>
            <a:r>
              <a:rPr lang="en-US" altLang="zh-CN"/>
              <a:t>		</a:t>
            </a:r>
            <a:r>
              <a:rPr lang="zh-CN" altLang="en-US"/>
              <a:t> //字段名必须在模型名中存在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8955"/>
            <a:ext cx="10515600" cy="3846830"/>
          </a:xfrm>
        </p:spPr>
        <p:txBody>
          <a:bodyPr>
            <a:normAutofit fontScale="70000"/>
          </a:bodyPr>
          <a:p>
            <a:pPr>
              <a:lnSpc>
                <a:spcPct val="140000"/>
              </a:lnSpc>
            </a:pPr>
            <a:r>
              <a:rPr lang="zh-CN" altLang="en-US" sz="2400"/>
              <a:t>['字段名','file','extension'=&gt;'jpg,png','maxSize'=&gt;1024*1024*1024</a:t>
            </a:r>
            <a:r>
              <a:rPr lang="en-US" altLang="zh-CN" sz="2400"/>
              <a:t>'</a:t>
            </a:r>
            <a:r>
              <a:rPr lang="zh-CN" altLang="en-US" sz="2400"/>
              <a:t>],  </a:t>
            </a:r>
            <a:endParaRPr lang="zh-CN" altLang="en-US" sz="240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/>
              <a:t>   //允许上传以jpg，png为后缀，文件最大1024*1024*1024  Byte的文件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zh-CN" altLang="en-US" sz="2400"/>
              <a:t>['字段名','</a:t>
            </a:r>
            <a:r>
              <a:rPr lang="zh-CN" altLang="en-US" sz="2400">
                <a:sym typeface="+mn-ea"/>
              </a:rPr>
              <a:t>chkUser</a:t>
            </a:r>
            <a:r>
              <a:rPr lang="zh-CN" altLang="en-US" sz="2400"/>
              <a:t>'],          //自定义函数验证</a:t>
            </a:r>
            <a:endParaRPr lang="zh-CN" altLang="en-US" sz="2400"/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/>
              <a:t>public function chkUser ($field){</a:t>
            </a:r>
            <a:endParaRPr lang="zh-CN" altLang="en-US"/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/>
              <a:t>            if (self::find()-&gt;where(['username' =&gt; $this-&gt;$field])-&gt;one()) {</a:t>
            </a:r>
            <a:endParaRPr lang="zh-CN" altLang="en-US"/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/>
              <a:t>                $this-&gt;addError($field,'用户名已被占用');</a:t>
            </a:r>
            <a:endParaRPr lang="zh-CN" altLang="en-US"/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控制器（验证表单）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117580" cy="479107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t>        $request = Yii::$app-&gt;request;</a:t>
            </a:r>
          </a:p>
          <a:p>
            <a:pPr marL="0" indent="0">
              <a:buNone/>
            </a:pPr>
            <a:r>
              <a:t>        $model = new Admin();</a:t>
            </a:r>
          </a:p>
          <a:p>
            <a:pPr marL="0" indent="0">
              <a:buNone/>
            </a:pPr>
            <a:r>
              <a:t>        if($request-&gt;isPost){</a:t>
            </a:r>
          </a:p>
          <a:p>
            <a:pPr marL="0" indent="0">
              <a:buNone/>
            </a:pPr>
            <a:r>
              <a:t>            if($model-&gt;load($request -&gt;post()) &amp;&amp; $model-&gt;validate()){</a:t>
            </a:r>
          </a:p>
          <a:p>
            <a:pPr marL="0" indent="0">
              <a:buNone/>
            </a:pPr>
            <a:r>
              <a:t>                exit('验证通过');</a:t>
            </a:r>
          </a:p>
          <a:p>
            <a:pPr marL="0" indent="0">
              <a:buNone/>
            </a:pPr>
            <a:r>
              <a:t>            }else{</a:t>
            </a:r>
          </a:p>
          <a:p>
            <a:pPr marL="0" indent="0">
              <a:buNone/>
            </a:pPr>
            <a:r>
              <a:t>                //dd($model-&gt;getErrors());</a:t>
            </a:r>
          </a:p>
          <a:p>
            <a:pPr marL="0" indent="0">
              <a:buNone/>
            </a:pPr>
            <a:r>
              <a:t>                return $this-&gt;render('index',compact('model'));</a:t>
            </a:r>
          </a:p>
          <a:p>
            <a:pPr marL="0" indent="0">
              <a:buNone/>
            </a:pPr>
            <a:r>
              <a:t>            }</a:t>
            </a:r>
          </a:p>
          <a:p>
            <a:pPr marL="0" indent="0">
              <a:buNone/>
            </a:pPr>
            <a:r>
              <a:t>        }else{</a:t>
            </a:r>
          </a:p>
          <a:p>
            <a:pPr marL="0" indent="0">
              <a:buNone/>
            </a:pPr>
            <a:r>
              <a:t>            return $this-&gt;render('index',compact('model'));</a:t>
            </a:r>
          </a:p>
          <a:p>
            <a:pPr marL="0" indent="0">
              <a:buNone/>
            </a:pPr>
            <a:r>
              <a:t>    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中文提示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config/web.php</a:t>
            </a:r>
            <a:r>
              <a:rPr lang="zh-CN" altLang="en-US"/>
              <a:t>设置</a:t>
            </a:r>
            <a:endParaRPr lang="zh-CN" altLang="en-US"/>
          </a:p>
          <a:p>
            <a:pPr lvl="1"/>
            <a:r>
              <a:rPr lang="zh-CN" altLang="en-US"/>
              <a:t>'language' =&gt; 'zh-cn',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3554</Words>
  <Application>WPS 演示</Application>
  <PresentationFormat>自定义</PresentationFormat>
  <Paragraphs>104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1. 视图（表单小部件）</vt:lpstr>
      <vt:lpstr>PowerPoint 演示文稿</vt:lpstr>
      <vt:lpstr>2. 模型(定义验证规则)</vt:lpstr>
      <vt:lpstr>常用验证规则</vt:lpstr>
      <vt:lpstr>PowerPoint 演示文稿</vt:lpstr>
      <vt:lpstr>3. 控制器（验证表单）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654</cp:revision>
  <dcterms:created xsi:type="dcterms:W3CDTF">2016-09-06T02:25:00Z</dcterms:created>
  <dcterms:modified xsi:type="dcterms:W3CDTF">2019-12-19T02:49:28Z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