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9"/>
  </p:notesMasterIdLst>
  <p:handoutMasterIdLst>
    <p:handoutMasterId r:id="rId70"/>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94" r:id="rId19"/>
    <p:sldId id="395" r:id="rId20"/>
    <p:sldId id="383" r:id="rId21"/>
    <p:sldId id="391" r:id="rId22"/>
    <p:sldId id="392" r:id="rId23"/>
    <p:sldId id="388" r:id="rId24"/>
    <p:sldId id="389" r:id="rId25"/>
    <p:sldId id="396" r:id="rId26"/>
    <p:sldId id="397" r:id="rId27"/>
    <p:sldId id="398" r:id="rId28"/>
    <p:sldId id="578" r:id="rId29"/>
    <p:sldId id="579" r:id="rId30"/>
    <p:sldId id="580" r:id="rId31"/>
    <p:sldId id="581" r:id="rId32"/>
    <p:sldId id="582" r:id="rId33"/>
    <p:sldId id="583" r:id="rId34"/>
    <p:sldId id="584" r:id="rId35"/>
    <p:sldId id="585" r:id="rId36"/>
    <p:sldId id="586" r:id="rId37"/>
    <p:sldId id="399" r:id="rId38"/>
    <p:sldId id="400" r:id="rId39"/>
    <p:sldId id="353" r:id="rId40"/>
    <p:sldId id="354" r:id="rId41"/>
    <p:sldId id="355" r:id="rId42"/>
    <p:sldId id="356" r:id="rId43"/>
    <p:sldId id="382" r:id="rId44"/>
    <p:sldId id="357" r:id="rId45"/>
    <p:sldId id="358" r:id="rId46"/>
    <p:sldId id="371" r:id="rId47"/>
    <p:sldId id="359" r:id="rId48"/>
    <p:sldId id="361" r:id="rId49"/>
    <p:sldId id="375" r:id="rId50"/>
    <p:sldId id="376" r:id="rId51"/>
    <p:sldId id="377" r:id="rId52"/>
    <p:sldId id="378" r:id="rId53"/>
    <p:sldId id="379" r:id="rId54"/>
    <p:sldId id="381" r:id="rId55"/>
    <p:sldId id="362" r:id="rId56"/>
    <p:sldId id="363" r:id="rId57"/>
    <p:sldId id="364" r:id="rId58"/>
    <p:sldId id="387" r:id="rId59"/>
    <p:sldId id="365" r:id="rId60"/>
    <p:sldId id="366" r:id="rId61"/>
    <p:sldId id="367" r:id="rId62"/>
    <p:sldId id="368" r:id="rId63"/>
    <p:sldId id="386" r:id="rId64"/>
    <p:sldId id="372" r:id="rId65"/>
    <p:sldId id="587" r:id="rId66"/>
    <p:sldId id="589" r:id="rId67"/>
    <p:sldId id="588" r:id="rId6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p:scale>
          <a:sx n="78" d="100"/>
          <a:sy n="78" d="100"/>
        </p:scale>
        <p:origin x="1137" y="3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7331F01-0F7E-46D9-9FA4-62FFBA05AD71}" type="presOf" srcId="{91B14D9B-61DF-4421-AF43-318BB0021BDF}" destId="{80F88CB8-4B64-4172-B897-E8F8383812F7}"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C330C0F-8CF0-444A-A6C2-DDDB9D80C949}" type="presOf" srcId="{67EC18BA-DB21-4AAD-BE8A-067C85A9B73E}" destId="{80762C44-FA02-441A-8A8D-FC00E4F372F1}" srcOrd="0"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801BD116-4824-456C-BAA4-CB97667AC9F4}" type="presOf" srcId="{63784350-6FB5-4F39-A0AA-A76D20385A1A}" destId="{6C9EBB1C-8DC1-467B-832A-DCA29AD54F62}"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BB9A191B-767B-495A-9681-760D2E2962AD}" type="presOf" srcId="{B8FE7A32-1B20-4D46-8242-6C91907A490E}" destId="{EFE71110-9F14-440A-945D-9BFF90054013}"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52C9E3C-3A7D-46D2-AF56-3667DA6FDFA4}" type="presOf" srcId="{EFD7AB2D-81E2-448E-B54E-4F3622AF7EF9}" destId="{9E190C18-AEDE-45E1-8A46-924B1190ACB6}"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F2103260-EFE4-4A1A-ADC3-1AABCB8326CF}" type="presOf" srcId="{A0A9AC20-5EC1-4862-BFC8-870928838544}" destId="{4735A497-84C1-49AD-B2D7-A0E2E20F2536}" srcOrd="1"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172C9A43-E0D2-4301-B55A-9E73C6A5D5AB}" type="presOf" srcId="{B28448BA-C9A8-43EB-A9DB-A0137196E3B9}" destId="{F5FB40AB-A8F0-43CC-AED2-A0B6D3491F03}" srcOrd="0"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7748146C-0919-482D-B481-6C220C5E86AB}" type="presOf" srcId="{E9F388D8-C9C2-45F4-B532-779E8C2CB5E8}" destId="{D6B8C86D-B5C5-4707-BB1C-60E6EB9E4EBA}"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0D82CE75-4824-4ED3-8985-912F0451FFBF}" type="presOf" srcId="{5FC74589-1769-4EB4-9E51-9D82632D2E02}" destId="{C1CD2EAA-2E66-4BDA-BB6E-F99B46E1B919}"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501AFB85-F682-4DDF-B733-6065D03F9A5E}" type="presOf" srcId="{A5325020-A43F-4DC5-B91A-865612236E1B}" destId="{6F277C00-29F7-4ECD-8C97-37788C7BA770}"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19EC4290-8D39-4A77-BC3D-84BD054C45EF}"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1EB4329E-8340-406D-9883-6CE60EA84DC8}" type="presOf" srcId="{BC15291E-510A-4A20-8D69-B0F2ACBA3CC6}" destId="{204F3481-2F4C-45A5-A0A1-C088684F012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DC4F46C0-859B-4B28-999E-D541531B37E2}" type="presOf" srcId="{EA22DC01-B1C3-4425-86ED-5B66953397A8}" destId="{18B77C7D-672C-4358-9CA6-BD8FA6E2302A}"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2266BC3-CDF5-48F5-882F-DD5D5B90238F}" type="presOf" srcId="{7D17D413-1C96-46A5-9E85-72C6636AE3C5}" destId="{34BAB90F-F3E5-4FFB-A339-2946D1CD0CCB}" srcOrd="1"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0726E5DE-4692-4DD4-9ED5-1F0284A15BB9}" type="presOf" srcId="{EA22DC01-B1C3-4425-86ED-5B66953397A8}" destId="{AB95B1F2-DB60-4BC5-81D3-1FA274FF69C7}"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EA3A6F9-5285-4B4F-8A37-53FD8B158DD3}" type="presOf" srcId="{5FC74589-1769-4EB4-9E51-9D82632D2E02}" destId="{727186A0-986E-40DF-85B7-ACC6191E0924}" srcOrd="1" destOrd="0" presId="urn:microsoft.com/office/officeart/2005/8/layout/lProcess2"/>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955" cy="495755"/>
          </a:xfrm>
          <a:prstGeom prst="rect">
            <a:avLst/>
          </a:prstGeom>
        </p:spPr>
        <p:txBody>
          <a:bodyPr vert="horz" lIns="88221" tIns="44110" rIns="88221" bIns="44110" rtlCol="0"/>
          <a:lstStyle>
            <a:lvl1pPr algn="l">
              <a:defRPr sz="1200"/>
            </a:lvl1pPr>
          </a:lstStyle>
          <a:p>
            <a:endParaRPr lang="en-US"/>
          </a:p>
        </p:txBody>
      </p:sp>
      <p:sp>
        <p:nvSpPr>
          <p:cNvPr id="3" name="Date Placeholder 2"/>
          <p:cNvSpPr>
            <a:spLocks noGrp="1"/>
          </p:cNvSpPr>
          <p:nvPr>
            <p:ph type="dt" sz="quarter" idx="1"/>
          </p:nvPr>
        </p:nvSpPr>
        <p:spPr>
          <a:xfrm>
            <a:off x="3850246" y="1"/>
            <a:ext cx="2945955" cy="495755"/>
          </a:xfrm>
          <a:prstGeom prst="rect">
            <a:avLst/>
          </a:prstGeom>
        </p:spPr>
        <p:txBody>
          <a:bodyPr vert="horz" lIns="88221" tIns="44110" rIns="88221" bIns="44110" rtlCol="0"/>
          <a:lstStyle>
            <a:lvl1pPr algn="r">
              <a:defRPr sz="1200"/>
            </a:lvl1pPr>
          </a:lstStyle>
          <a:p>
            <a:fld id="{D3E28C4F-4FE9-4D22-93D8-487A4D01D983}" type="datetimeFigureOut">
              <a:rPr lang="en-US" smtClean="0"/>
              <a:pPr/>
              <a:t>9/16/2019</a:t>
            </a:fld>
            <a:endParaRPr lang="en-US"/>
          </a:p>
        </p:txBody>
      </p:sp>
      <p:sp>
        <p:nvSpPr>
          <p:cNvPr id="4" name="Footer Placeholder 3"/>
          <p:cNvSpPr>
            <a:spLocks noGrp="1"/>
          </p:cNvSpPr>
          <p:nvPr>
            <p:ph type="ftr" sz="quarter" idx="2"/>
          </p:nvPr>
        </p:nvSpPr>
        <p:spPr>
          <a:xfrm>
            <a:off x="1" y="9430831"/>
            <a:ext cx="2945955" cy="495755"/>
          </a:xfrm>
          <a:prstGeom prst="rect">
            <a:avLst/>
          </a:prstGeom>
        </p:spPr>
        <p:txBody>
          <a:bodyPr vert="horz" lIns="88221" tIns="44110" rIns="88221" bIns="44110" rtlCol="0" anchor="b"/>
          <a:lstStyle>
            <a:lvl1pPr algn="l">
              <a:defRPr sz="1200"/>
            </a:lvl1pPr>
          </a:lstStyle>
          <a:p>
            <a:endParaRPr lang="en-US"/>
          </a:p>
        </p:txBody>
      </p:sp>
      <p:sp>
        <p:nvSpPr>
          <p:cNvPr id="5" name="Slide Number Placeholder 4"/>
          <p:cNvSpPr>
            <a:spLocks noGrp="1"/>
          </p:cNvSpPr>
          <p:nvPr>
            <p:ph type="sldNum" sz="quarter" idx="3"/>
          </p:nvPr>
        </p:nvSpPr>
        <p:spPr>
          <a:xfrm>
            <a:off x="3850246" y="9430831"/>
            <a:ext cx="2945955" cy="495755"/>
          </a:xfrm>
          <a:prstGeom prst="rect">
            <a:avLst/>
          </a:prstGeom>
        </p:spPr>
        <p:txBody>
          <a:bodyPr vert="horz" lIns="88221" tIns="44110" rIns="88221" bIns="44110"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2"/>
          </a:xfrm>
          <a:prstGeom prst="rect">
            <a:avLst/>
          </a:prstGeom>
        </p:spPr>
        <p:txBody>
          <a:bodyPr vert="horz" lIns="93259" tIns="46630" rIns="93259" bIns="46630" rtlCol="0"/>
          <a:lstStyle>
            <a:lvl1pPr algn="l">
              <a:defRPr sz="1300"/>
            </a:lvl1pPr>
          </a:lstStyle>
          <a:p>
            <a:endParaRPr lang="en-US"/>
          </a:p>
        </p:txBody>
      </p:sp>
      <p:sp>
        <p:nvSpPr>
          <p:cNvPr id="3" name="Date Placeholder 2"/>
          <p:cNvSpPr>
            <a:spLocks noGrp="1"/>
          </p:cNvSpPr>
          <p:nvPr>
            <p:ph type="dt" idx="1"/>
          </p:nvPr>
        </p:nvSpPr>
        <p:spPr>
          <a:xfrm>
            <a:off x="3850443" y="1"/>
            <a:ext cx="2945659" cy="496412"/>
          </a:xfrm>
          <a:prstGeom prst="rect">
            <a:avLst/>
          </a:prstGeom>
        </p:spPr>
        <p:txBody>
          <a:bodyPr vert="horz" lIns="93259" tIns="46630" rIns="93259" bIns="46630" rtlCol="0"/>
          <a:lstStyle>
            <a:lvl1pPr algn="r">
              <a:defRPr sz="1300"/>
            </a:lvl1pPr>
          </a:lstStyle>
          <a:p>
            <a:fld id="{EE18CB36-612C-4E4A-AC83-E89476AEC2BF}" type="datetimeFigureOut">
              <a:rPr lang="en-US" smtClean="0"/>
              <a:pPr/>
              <a:t>9/16/2019</a:t>
            </a:fld>
            <a:endParaRPr lang="en-US"/>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3259" tIns="46630" rIns="93259" bIns="46630"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3259" tIns="46630" rIns="93259" bIns="466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2"/>
            <a:ext cx="2945659" cy="496412"/>
          </a:xfrm>
          <a:prstGeom prst="rect">
            <a:avLst/>
          </a:prstGeom>
        </p:spPr>
        <p:txBody>
          <a:bodyPr vert="horz" lIns="93259" tIns="46630" rIns="93259" bIns="46630"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430092"/>
            <a:ext cx="2945659" cy="496412"/>
          </a:xfrm>
          <a:prstGeom prst="rect">
            <a:avLst/>
          </a:prstGeom>
        </p:spPr>
        <p:txBody>
          <a:bodyPr vert="horz" lIns="93259" tIns="46630" rIns="93259" bIns="46630"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zh-CN" altLang="en-US" dirty="0"/>
              <a:t>外在方式 找人评</a:t>
            </a:r>
            <a:endParaRPr lang="en-US" altLang="zh-CN" dirty="0"/>
          </a:p>
          <a:p>
            <a:pPr eaLnBrk="1" hangingPunct="1"/>
            <a:endParaRPr lang="en-US" dirty="0"/>
          </a:p>
          <a:p>
            <a:pPr eaLnBrk="1" hangingPunct="1"/>
            <a:r>
              <a:rPr lang="zh-CN" altLang="en-US" dirty="0"/>
              <a:t>内在方式 从行为上学习，例如流量，例如购买量</a:t>
            </a:r>
            <a:endParaRPr lang="en-US" altLang="zh-CN" dirty="0"/>
          </a:p>
          <a:p>
            <a:pPr eaLnBrk="1" hangingPunct="1"/>
            <a:endParaRPr lang="en-US" dirty="0"/>
          </a:p>
          <a:p>
            <a:pPr eaLnBrk="1" hangingPunct="1"/>
            <a:r>
              <a:rPr lang="zh-CN" altLang="en-US" dirty="0"/>
              <a:t>问题在于高评分的有购买量可以评，低评分呢？</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zh-CN" altLang="en-US" dirty="0"/>
              <a:t>冷启动问题</a:t>
            </a:r>
            <a:endParaRPr lang="en-US" altLang="zh-CN" dirty="0"/>
          </a:p>
          <a:p>
            <a:pPr eaLnBrk="1" hangingPunct="1"/>
            <a:r>
              <a:rPr lang="zh-CN" altLang="en-US" dirty="0"/>
              <a:t>三种方法 基于内容的推荐 协同滤波 潜在因子分析</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dirty="0"/>
              <a:t>基于事物的特征项</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zh-CN" altLang="en-US" dirty="0"/>
              <a:t>首先，要实现协同过滤，需要以下几个步骤</a:t>
            </a:r>
          </a:p>
          <a:p>
            <a:r>
              <a:rPr lang="zh-CN" altLang="en-US" dirty="0"/>
              <a:t>收集用户偏好</a:t>
            </a:r>
          </a:p>
          <a:p>
            <a:r>
              <a:rPr lang="zh-CN" altLang="en-US" dirty="0"/>
              <a:t>找到相似的用户或物品</a:t>
            </a:r>
          </a:p>
          <a:p>
            <a:r>
              <a:rPr lang="zh-CN" altLang="en-US" dirty="0"/>
              <a:t>计算推荐</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下节课。</a:t>
            </a:r>
          </a:p>
        </p:txBody>
      </p:sp>
      <p:sp>
        <p:nvSpPr>
          <p:cNvPr id="4" name="灯片编号占位符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371235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自然语言处理</a:t>
            </a:r>
          </a:p>
        </p:txBody>
      </p:sp>
      <p:sp>
        <p:nvSpPr>
          <p:cNvPr id="4" name="灯片编号占位符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358705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31B110B7-1BD7-4551-A582-F8517AEB7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A1D41B81-6B78-4758-B3D3-4B21A0D3F5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kumimoji="0" lang="en-US" altLang="zh-CN" dirty="0">
                <a:ea typeface="宋体" panose="02010600030101010101" pitchFamily="2" charset="-122"/>
              </a:rPr>
              <a:t>RIPPER is a rule induction algorithm closely related to decision trees that operates in a similar fashion to the recursive data partitioning approach described above. Despite the problematic inductive bias, however, RIPPER performs competitively with other state-of-the-art text classification algorithms. In part, the performance can be attributed to a sophisticated post-pruning algorithm that optimizes the fit of the induced rule set with respect to the training data as a whole. Furthermore, RIPPER supports multi-valued attributes, which leads to a natural representation for text classification tasks, i.e., the individual words of a text document can be represented as multiple feature values for a single feature. While this is essentially a representational convenience if rules are to be learned from unstructured text documents, the approach can lead to more powerful classifiers for semi-structured text documents. For example, the text contained in separate fields of an email message, such as sender, subject, and body text, can be represented as separate multi-valued features, which allows the algorithm to take advantage of the document</a:t>
            </a:r>
            <a:r>
              <a:rPr kumimoji="0" lang="zh-CN" altLang="en-US" dirty="0">
                <a:ea typeface="宋体" panose="02010600030101010101" pitchFamily="2" charset="-122"/>
              </a:rPr>
              <a:t>’</a:t>
            </a:r>
            <a:r>
              <a:rPr kumimoji="0" lang="en-US" altLang="zh-CN" dirty="0">
                <a:ea typeface="宋体" panose="02010600030101010101" pitchFamily="2" charset="-122"/>
              </a:rPr>
              <a:t>s structure in a natural fashion.</a:t>
            </a:r>
          </a:p>
        </p:txBody>
      </p:sp>
      <p:sp>
        <p:nvSpPr>
          <p:cNvPr id="38915" name="Slide Number Placeholder 3">
            <a:extLst>
              <a:ext uri="{FF2B5EF4-FFF2-40B4-BE49-F238E27FC236}">
                <a16:creationId xmlns:a16="http://schemas.microsoft.com/office/drawing/2014/main" id="{1A1679CF-7FB1-42E3-BF5D-1EF6FA2C84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300">
                <a:solidFill>
                  <a:schemeClr val="tx1"/>
                </a:solidFill>
                <a:latin typeface="Corbel" panose="020B0503020204020204" pitchFamily="34" charset="0"/>
                <a:ea typeface="宋体" panose="02010600030101010101" pitchFamily="2" charset="-122"/>
              </a:defRPr>
            </a:lvl1pPr>
            <a:lvl2pPr marL="716872" indent="-275720">
              <a:defRPr kumimoji="1" sz="2300">
                <a:solidFill>
                  <a:schemeClr val="tx1"/>
                </a:solidFill>
                <a:latin typeface="Corbel" panose="020B0503020204020204" pitchFamily="34" charset="0"/>
                <a:ea typeface="宋体" panose="02010600030101010101" pitchFamily="2" charset="-122"/>
              </a:defRPr>
            </a:lvl2pPr>
            <a:lvl3pPr marL="1102881" indent="-220576">
              <a:defRPr kumimoji="1" sz="2300">
                <a:solidFill>
                  <a:schemeClr val="tx1"/>
                </a:solidFill>
                <a:latin typeface="Corbel" panose="020B0503020204020204" pitchFamily="34" charset="0"/>
                <a:ea typeface="宋体" panose="02010600030101010101" pitchFamily="2" charset="-122"/>
              </a:defRPr>
            </a:lvl3pPr>
            <a:lvl4pPr marL="1544033" indent="-220576">
              <a:defRPr kumimoji="1" sz="2300">
                <a:solidFill>
                  <a:schemeClr val="tx1"/>
                </a:solidFill>
                <a:latin typeface="Corbel" panose="020B0503020204020204" pitchFamily="34" charset="0"/>
                <a:ea typeface="宋体" panose="02010600030101010101" pitchFamily="2" charset="-122"/>
              </a:defRPr>
            </a:lvl4pPr>
            <a:lvl5pPr marL="1985185" indent="-220576">
              <a:defRPr kumimoji="1" sz="2300">
                <a:solidFill>
                  <a:schemeClr val="tx1"/>
                </a:solidFill>
                <a:latin typeface="Corbel" panose="020B0503020204020204" pitchFamily="34" charset="0"/>
                <a:ea typeface="宋体" panose="02010600030101010101" pitchFamily="2" charset="-122"/>
              </a:defRPr>
            </a:lvl5pPr>
            <a:lvl6pPr marL="2426338" indent="-220576" fontAlgn="base">
              <a:spcBef>
                <a:spcPct val="0"/>
              </a:spcBef>
              <a:spcAft>
                <a:spcPct val="0"/>
              </a:spcAft>
              <a:defRPr kumimoji="1" sz="2300">
                <a:solidFill>
                  <a:schemeClr val="tx1"/>
                </a:solidFill>
                <a:latin typeface="Corbel" panose="020B0503020204020204" pitchFamily="34" charset="0"/>
                <a:ea typeface="宋体" panose="02010600030101010101" pitchFamily="2" charset="-122"/>
              </a:defRPr>
            </a:lvl6pPr>
            <a:lvl7pPr marL="2867490" indent="-220576" fontAlgn="base">
              <a:spcBef>
                <a:spcPct val="0"/>
              </a:spcBef>
              <a:spcAft>
                <a:spcPct val="0"/>
              </a:spcAft>
              <a:defRPr kumimoji="1" sz="2300">
                <a:solidFill>
                  <a:schemeClr val="tx1"/>
                </a:solidFill>
                <a:latin typeface="Corbel" panose="020B0503020204020204" pitchFamily="34" charset="0"/>
                <a:ea typeface="宋体" panose="02010600030101010101" pitchFamily="2" charset="-122"/>
              </a:defRPr>
            </a:lvl7pPr>
            <a:lvl8pPr marL="3308642" indent="-220576" fontAlgn="base">
              <a:spcBef>
                <a:spcPct val="0"/>
              </a:spcBef>
              <a:spcAft>
                <a:spcPct val="0"/>
              </a:spcAft>
              <a:defRPr kumimoji="1" sz="2300">
                <a:solidFill>
                  <a:schemeClr val="tx1"/>
                </a:solidFill>
                <a:latin typeface="Corbel" panose="020B0503020204020204" pitchFamily="34" charset="0"/>
                <a:ea typeface="宋体" panose="02010600030101010101" pitchFamily="2" charset="-122"/>
              </a:defRPr>
            </a:lvl8pPr>
            <a:lvl9pPr marL="3749794" indent="-220576" fontAlgn="base">
              <a:spcBef>
                <a:spcPct val="0"/>
              </a:spcBef>
              <a:spcAft>
                <a:spcPct val="0"/>
              </a:spcAft>
              <a:defRPr kumimoji="1" sz="2300">
                <a:solidFill>
                  <a:schemeClr val="tx1"/>
                </a:solidFill>
                <a:latin typeface="Corbel" panose="020B0503020204020204" pitchFamily="34" charset="0"/>
                <a:ea typeface="宋体" panose="02010600030101010101" pitchFamily="2" charset="-122"/>
              </a:defRPr>
            </a:lvl9pPr>
          </a:lstStyle>
          <a:p>
            <a:fld id="{1946F3B1-B9A3-4AFB-99CA-25B9944CDEB2}" type="slidenum">
              <a:rPr kumimoji="0" lang="en-US" altLang="zh-CN" sz="1300">
                <a:latin typeface="Arial" panose="020B0604020202020204" pitchFamily="34" charset="0"/>
              </a:rPr>
              <a:pPr/>
              <a:t>24</a:t>
            </a:fld>
            <a:endParaRPr kumimoji="0" lang="en-US" altLang="zh-CN" sz="13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KNN</a:t>
            </a:r>
            <a:r>
              <a:rPr lang="zh-CN" altLang="en-US" dirty="0"/>
              <a:t>不同</a:t>
            </a:r>
            <a:r>
              <a:rPr lang="en-US" altLang="zh-CN" dirty="0"/>
              <a:t>CNN</a:t>
            </a:r>
          </a:p>
        </p:txBody>
      </p:sp>
      <p:sp>
        <p:nvSpPr>
          <p:cNvPr id="4" name="灯片编号占位符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1021262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二进制、序列、比率</a:t>
            </a:r>
          </a:p>
        </p:txBody>
      </p:sp>
      <p:sp>
        <p:nvSpPr>
          <p:cNvPr id="4" name="灯片编号占位符 3"/>
          <p:cNvSpPr>
            <a:spLocks noGrp="1"/>
          </p:cNvSpPr>
          <p:nvPr>
            <p:ph type="sldNum" sz="quarter" idx="5"/>
          </p:nvPr>
        </p:nvSpPr>
        <p:spPr/>
        <p:txBody>
          <a:bodyPr/>
          <a:lstStyle/>
          <a:p>
            <a:fld id="{EE707532-839C-41A2-9E71-D5288AEAE66A}" type="slidenum">
              <a:rPr lang="en-US" smtClean="0"/>
              <a:pPr/>
              <a:t>28</a:t>
            </a:fld>
            <a:endParaRPr lang="en-US"/>
          </a:p>
        </p:txBody>
      </p:sp>
    </p:spTree>
    <p:extLst>
      <p:ext uri="{BB962C8B-B14F-4D97-AF65-F5344CB8AC3E}">
        <p14:creationId xmlns:p14="http://schemas.microsoft.com/office/powerpoint/2010/main" val="44274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3</a:t>
            </a:fld>
            <a:endParaRPr lang="en-US"/>
          </a:p>
        </p:txBody>
      </p:sp>
    </p:spTree>
    <p:extLst>
      <p:ext uri="{BB962C8B-B14F-4D97-AF65-F5344CB8AC3E}">
        <p14:creationId xmlns:p14="http://schemas.microsoft.com/office/powerpoint/2010/main" val="3532504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标准化必要性</a:t>
            </a:r>
          </a:p>
        </p:txBody>
      </p:sp>
      <p:sp>
        <p:nvSpPr>
          <p:cNvPr id="4" name="灯片编号占位符 3"/>
          <p:cNvSpPr>
            <a:spLocks noGrp="1"/>
          </p:cNvSpPr>
          <p:nvPr>
            <p:ph type="sldNum" sz="quarter" idx="5"/>
          </p:nvPr>
        </p:nvSpPr>
        <p:spPr/>
        <p:txBody>
          <a:bodyPr/>
          <a:lstStyle/>
          <a:p>
            <a:fld id="{EE707532-839C-41A2-9E71-D5288AEAE66A}" type="slidenum">
              <a:rPr lang="en-US" smtClean="0"/>
              <a:pPr/>
              <a:t>29</a:t>
            </a:fld>
            <a:endParaRPr lang="en-US"/>
          </a:p>
        </p:txBody>
      </p:sp>
    </p:spTree>
    <p:extLst>
      <p:ext uri="{BB962C8B-B14F-4D97-AF65-F5344CB8AC3E}">
        <p14:creationId xmlns:p14="http://schemas.microsoft.com/office/powerpoint/2010/main" val="513453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a:t>
            </a:r>
            <a:r>
              <a:rPr lang="en-US" altLang="zh-CN" dirty="0"/>
              <a:t>ED</a:t>
            </a:r>
            <a:r>
              <a:rPr lang="zh-CN" altLang="en-US" dirty="0"/>
              <a:t>属于相似性还是相异性？</a:t>
            </a:r>
          </a:p>
        </p:txBody>
      </p:sp>
      <p:sp>
        <p:nvSpPr>
          <p:cNvPr id="4" name="灯片编号占位符 3"/>
          <p:cNvSpPr>
            <a:spLocks noGrp="1"/>
          </p:cNvSpPr>
          <p:nvPr>
            <p:ph type="sldNum" sz="quarter" idx="5"/>
          </p:nvPr>
        </p:nvSpPr>
        <p:spPr/>
        <p:txBody>
          <a:bodyPr/>
          <a:lstStyle/>
          <a:p>
            <a:fld id="{EE707532-839C-41A2-9E71-D5288AEAE66A}" type="slidenum">
              <a:rPr lang="en-US" smtClean="0"/>
              <a:pPr/>
              <a:t>30</a:t>
            </a:fld>
            <a:endParaRPr lang="en-US"/>
          </a:p>
        </p:txBody>
      </p:sp>
    </p:spTree>
    <p:extLst>
      <p:ext uri="{BB962C8B-B14F-4D97-AF65-F5344CB8AC3E}">
        <p14:creationId xmlns:p14="http://schemas.microsoft.com/office/powerpoint/2010/main" val="1679337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范数曼哈顿距离</a:t>
            </a:r>
            <a:endParaRPr lang="en-US" altLang="zh-CN" dirty="0"/>
          </a:p>
          <a:p>
            <a:r>
              <a:rPr lang="en-US" altLang="zh-CN" dirty="0"/>
              <a:t>2</a:t>
            </a:r>
            <a:r>
              <a:rPr lang="zh-CN" altLang="en-US" dirty="0"/>
              <a:t>范数欧式距离</a:t>
            </a:r>
            <a:endParaRPr lang="en-US" altLang="zh-CN" dirty="0"/>
          </a:p>
          <a:p>
            <a:r>
              <a:rPr lang="zh-CN" altLang="en-US" dirty="0"/>
              <a:t>无穷范数，最大值</a:t>
            </a:r>
          </a:p>
        </p:txBody>
      </p:sp>
      <p:sp>
        <p:nvSpPr>
          <p:cNvPr id="4" name="灯片编号占位符 3"/>
          <p:cNvSpPr>
            <a:spLocks noGrp="1"/>
          </p:cNvSpPr>
          <p:nvPr>
            <p:ph type="sldNum" sz="quarter" idx="5"/>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3667442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协方差矩阵</a:t>
            </a:r>
          </a:p>
        </p:txBody>
      </p:sp>
      <p:sp>
        <p:nvSpPr>
          <p:cNvPr id="4" name="灯片编号占位符 3"/>
          <p:cNvSpPr>
            <a:spLocks noGrp="1"/>
          </p:cNvSpPr>
          <p:nvPr>
            <p:ph type="sldNum" sz="quarter" idx="5"/>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109849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38</a:t>
            </a:fld>
            <a:endParaRPr lang="en-US"/>
          </a:p>
        </p:txBody>
      </p:sp>
    </p:spTree>
    <p:extLst>
      <p:ext uri="{BB962C8B-B14F-4D97-AF65-F5344CB8AC3E}">
        <p14:creationId xmlns:p14="http://schemas.microsoft.com/office/powerpoint/2010/main" val="762326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39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altLang="zh-CN" sz="1200" b="0" i="0" u="none" strike="noStrike" kern="1200" dirty="0">
                <a:solidFill>
                  <a:schemeClr val="tx1"/>
                </a:solidFill>
                <a:effectLst/>
                <a:latin typeface="+mn-lt"/>
                <a:ea typeface="+mn-ea"/>
                <a:cs typeface="+mn-cs"/>
              </a:rPr>
              <a:t>TF-IDF</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Term Frequency - Inverse Document Frequency</a:t>
            </a:r>
            <a:r>
              <a:rPr lang="zh-CN" altLang="en-US" sz="1200" b="0" i="0" u="none" strike="noStrike" kern="1200" dirty="0">
                <a:solidFill>
                  <a:schemeClr val="tx1"/>
                </a:solidFill>
                <a:effectLst/>
                <a:latin typeface="+mn-lt"/>
                <a:ea typeface="+mn-ea"/>
                <a:cs typeface="+mn-cs"/>
              </a:rPr>
              <a:t>的缩写，即“词频</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逆文本频率”。它由两部分组成，</a:t>
            </a:r>
            <a:r>
              <a:rPr lang="en-US" altLang="zh-CN" sz="1200" b="0" i="0" u="none" strike="noStrike" kern="1200" dirty="0">
                <a:solidFill>
                  <a:schemeClr val="tx1"/>
                </a:solidFill>
                <a:effectLst/>
                <a:latin typeface="+mn-lt"/>
                <a:ea typeface="+mn-ea"/>
                <a:cs typeface="+mn-cs"/>
              </a:rPr>
              <a:t>TF</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。前面的</a:t>
            </a:r>
            <a:r>
              <a:rPr lang="en-US" altLang="zh-CN" sz="1200" b="0" i="0" u="none" strike="noStrike" kern="1200" dirty="0">
                <a:solidFill>
                  <a:schemeClr val="tx1"/>
                </a:solidFill>
                <a:effectLst/>
                <a:latin typeface="+mn-lt"/>
                <a:ea typeface="+mn-ea"/>
                <a:cs typeface="+mn-cs"/>
              </a:rPr>
              <a:t>TF</a:t>
            </a:r>
            <a:r>
              <a:rPr lang="zh-CN" altLang="en-US" sz="1200" b="0" i="0" u="none" strike="noStrike" kern="1200" dirty="0">
                <a:solidFill>
                  <a:schemeClr val="tx1"/>
                </a:solidFill>
                <a:effectLst/>
                <a:latin typeface="+mn-lt"/>
                <a:ea typeface="+mn-ea"/>
                <a:cs typeface="+mn-cs"/>
              </a:rPr>
              <a:t>也就是我们前面说到的词频，我们之前做的向量化也就是做了文本中各个词的出现频率统计，并作为文本特征，这个很好理解。关键是后面的这个</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，即“逆文本频率”如何理解。我们讲到几乎所有文本都会出现的</a:t>
            </a:r>
            <a:r>
              <a:rPr lang="en-US" altLang="zh-CN" sz="1200" b="0" i="0" u="none" strike="noStrike" kern="1200" dirty="0">
                <a:solidFill>
                  <a:schemeClr val="tx1"/>
                </a:solidFill>
                <a:effectLst/>
                <a:latin typeface="+mn-lt"/>
                <a:ea typeface="+mn-ea"/>
                <a:cs typeface="+mn-cs"/>
              </a:rPr>
              <a:t>"to"</a:t>
            </a:r>
            <a:r>
              <a:rPr lang="zh-CN" altLang="en-US" sz="1200" b="0" i="0" u="none" strike="noStrike" kern="1200" dirty="0">
                <a:solidFill>
                  <a:schemeClr val="tx1"/>
                </a:solidFill>
                <a:effectLst/>
                <a:latin typeface="+mn-lt"/>
                <a:ea typeface="+mn-ea"/>
                <a:cs typeface="+mn-cs"/>
              </a:rPr>
              <a:t>其词频虽然高，但是重要性却应该比词频低的</a:t>
            </a:r>
            <a:r>
              <a:rPr lang="en-US" altLang="zh-CN" sz="1200" b="0" i="0" u="none" strike="noStrike" kern="1200" dirty="0">
                <a:solidFill>
                  <a:schemeClr val="tx1"/>
                </a:solidFill>
                <a:effectLst/>
                <a:latin typeface="+mn-lt"/>
                <a:ea typeface="+mn-ea"/>
                <a:cs typeface="+mn-cs"/>
              </a:rPr>
              <a:t>"China"</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Travel”</a:t>
            </a:r>
            <a:r>
              <a:rPr lang="zh-CN" altLang="en-US" sz="1200" b="0" i="0" u="none" strike="noStrike" kern="1200" dirty="0">
                <a:solidFill>
                  <a:schemeClr val="tx1"/>
                </a:solidFill>
                <a:effectLst/>
                <a:latin typeface="+mn-lt"/>
                <a:ea typeface="+mn-ea"/>
                <a:cs typeface="+mn-cs"/>
              </a:rPr>
              <a:t>要低。我们的</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就是来帮助我们来反应这个词的重要性的，进而修正仅仅用词频表示的词特征值。概括来讲， </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反应了一个词在所有文本中出现的频率，如果一个词在很多的文本中出现，那么它的</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值应该低，比如上文中的“</a:t>
            </a:r>
            <a:r>
              <a:rPr lang="en-US" altLang="zh-CN" sz="1200" b="0" i="0" u="none" strike="noStrike" kern="1200" dirty="0">
                <a:solidFill>
                  <a:schemeClr val="tx1"/>
                </a:solidFill>
                <a:effectLst/>
                <a:latin typeface="+mn-lt"/>
                <a:ea typeface="+mn-ea"/>
                <a:cs typeface="+mn-cs"/>
              </a:rPr>
              <a:t>to”</a:t>
            </a:r>
            <a:r>
              <a:rPr lang="zh-CN" altLang="en-US" sz="1200" b="0" i="0" u="none" strike="noStrike" kern="1200" dirty="0">
                <a:solidFill>
                  <a:schemeClr val="tx1"/>
                </a:solidFill>
                <a:effectLst/>
                <a:latin typeface="+mn-lt"/>
                <a:ea typeface="+mn-ea"/>
                <a:cs typeface="+mn-cs"/>
              </a:rPr>
              <a:t>。而反过来如果一个词在比较少的文本中出现，那么它的</a:t>
            </a:r>
            <a:r>
              <a:rPr lang="en-US" altLang="zh-CN" sz="1200" b="0" i="0" u="none" strike="noStrike" kern="1200" dirty="0">
                <a:solidFill>
                  <a:schemeClr val="tx1"/>
                </a:solidFill>
                <a:effectLst/>
                <a:latin typeface="+mn-lt"/>
                <a:ea typeface="+mn-ea"/>
                <a:cs typeface="+mn-cs"/>
              </a:rPr>
              <a:t>IDF</a:t>
            </a:r>
            <a:r>
              <a:rPr lang="zh-CN" altLang="en-US" sz="1200" b="0" i="0" u="none" strike="noStrike" kern="1200" dirty="0">
                <a:solidFill>
                  <a:schemeClr val="tx1"/>
                </a:solidFill>
                <a:effectLst/>
                <a:latin typeface="+mn-lt"/>
                <a:ea typeface="+mn-ea"/>
                <a:cs typeface="+mn-cs"/>
              </a:rPr>
              <a:t>值应该高。</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40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dirty="0"/>
              <a:t>Q: </a:t>
            </a:r>
            <a:r>
              <a:rPr lang="zh-CN" altLang="en-US" dirty="0"/>
              <a:t>推荐余弦值高的还是低的。。。</a:t>
            </a:r>
            <a:endParaRPr lang="en-US" altLang="zh-CN" dirty="0"/>
          </a:p>
          <a:p>
            <a:pPr eaLnBrk="1" hangingPunct="1"/>
            <a:r>
              <a:rPr lang="zh-CN" altLang="en-US" dirty="0"/>
              <a:t>基于内容的推荐算法中余弦相似度的参考意义</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优势</a:t>
            </a:r>
            <a:r>
              <a:rPr lang="en-US" altLang="zh-CN" dirty="0"/>
              <a:t>1</a:t>
            </a:r>
            <a:r>
              <a:rPr lang="zh-CN" altLang="en-US" dirty="0"/>
              <a:t>与优势</a:t>
            </a:r>
            <a:r>
              <a:rPr lang="en-US" altLang="zh-CN" dirty="0"/>
              <a:t>3</a:t>
            </a:r>
            <a:r>
              <a:rPr lang="zh-CN" altLang="en-US" dirty="0"/>
              <a:t>，一个针对用户，一个针对对象，无需参照</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42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t>1.Labeled</a:t>
            </a:r>
          </a:p>
          <a:p>
            <a:pPr eaLnBrk="1" hangingPunct="1"/>
            <a:r>
              <a:rPr lang="en-US" dirty="0"/>
              <a:t>2. New users also meet cold start, or even frozen</a:t>
            </a:r>
          </a:p>
          <a:p>
            <a:pPr eaLnBrk="1" hangingPunct="1"/>
            <a:endParaRPr lang="en-US" dirty="0"/>
          </a:p>
          <a:p>
            <a:pPr eaLnBrk="1" hangingPunct="1"/>
            <a:r>
              <a:rPr lang="en-US" dirty="0"/>
              <a:t>Quality credit missing.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44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zh-CN" altLang="en-US" dirty="0"/>
              <a:t>协同过滤一般是在海量的用户中发掘出一小部分和你品位（偏好）比较类似的，在协同过滤中，这些用户成为邻居，然后根据他们喜欢的其他东西组织成一个排序的目录作为推荐给你。对抗稀疏性。</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45</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 Jaccard is not appropriate as we want to consider weights</a:t>
            </a:r>
          </a:p>
          <a:p>
            <a:pPr eaLnBrk="1" hangingPunct="1"/>
            <a:r>
              <a:rPr lang="zh-CN" altLang="en-US" sz="1200" b="0" i="0" u="none" strike="noStrike" kern="1200" dirty="0">
                <a:solidFill>
                  <a:schemeClr val="tx1"/>
                </a:solidFill>
                <a:effectLst/>
                <a:latin typeface="+mn-lt"/>
                <a:ea typeface="+mn-ea"/>
                <a:cs typeface="+mn-cs"/>
              </a:rPr>
              <a:t>给定两个集合</a:t>
            </a:r>
            <a:r>
              <a:rPr lang="en-US" altLang="zh-CN" sz="1200" b="0" i="0" u="none" strike="noStrike" kern="1200" dirty="0">
                <a:solidFill>
                  <a:schemeClr val="tx1"/>
                </a:solidFill>
                <a:effectLst/>
                <a:latin typeface="+mn-lt"/>
                <a:ea typeface="+mn-ea"/>
                <a:cs typeface="+mn-cs"/>
              </a:rPr>
              <a:t>A,B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Jaccard </a:t>
            </a:r>
            <a:r>
              <a:rPr lang="zh-CN" altLang="en-US" sz="1200" b="0" i="0" u="none" strike="noStrike" kern="1200" dirty="0">
                <a:solidFill>
                  <a:schemeClr val="tx1"/>
                </a:solidFill>
                <a:effectLst/>
                <a:latin typeface="+mn-lt"/>
                <a:ea typeface="+mn-ea"/>
                <a:cs typeface="+mn-cs"/>
              </a:rPr>
              <a:t>系数定义为</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交集的大小与</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并集的大小的比值</a:t>
            </a:r>
            <a:endParaRPr lang="en-US" altLang="zh-CN" sz="1200" b="0" i="0" u="none" strike="noStrike" kern="1200" dirty="0">
              <a:solidFill>
                <a:schemeClr val="tx1"/>
              </a:solidFill>
              <a:effectLst/>
              <a:latin typeface="+mn-lt"/>
              <a:ea typeface="+mn-ea"/>
              <a:cs typeface="+mn-cs"/>
            </a:endParaRPr>
          </a:p>
          <a:p>
            <a:pPr eaLnBrk="1" hangingPunct="1"/>
            <a:r>
              <a:rPr lang="zh-CN" altLang="en-US" sz="1200" b="0" i="0" u="none" strike="noStrike" kern="1200" dirty="0">
                <a:solidFill>
                  <a:schemeClr val="tx1"/>
                </a:solidFill>
                <a:effectLst/>
                <a:latin typeface="+mn-lt"/>
                <a:ea typeface="+mn-ea"/>
                <a:cs typeface="+mn-cs"/>
              </a:rPr>
              <a:t>标准化处理</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量化更清晰</a:t>
            </a:r>
          </a:p>
        </p:txBody>
      </p:sp>
      <p:sp>
        <p:nvSpPr>
          <p:cNvPr id="4" name="灯片编号占位符 3"/>
          <p:cNvSpPr>
            <a:spLocks noGrp="1"/>
          </p:cNvSpPr>
          <p:nvPr>
            <p:ph type="sldNum" sz="quarter" idx="5"/>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931360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47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48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altLang="zh-CN" dirty="0"/>
              <a:t>Top N similar</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2427963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55</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normAutofit fontScale="92500" lnSpcReduction="20000"/>
          </a:bodyPr>
          <a:lstStyle/>
          <a:p>
            <a:r>
              <a:rPr lang="zh-CN" altLang="en-US" dirty="0"/>
              <a:t>第一种度量方法是从单个用户的角度度量，就是说给定一个用户，查看系统给出的推荐列表是否多样，也就是要比较推荐列表中的物品之间两两的相似度，不难想到，对这种度量方法，</a:t>
            </a:r>
            <a:r>
              <a:rPr lang="en-US" altLang="zh-CN" dirty="0"/>
              <a:t>Item CF </a:t>
            </a:r>
            <a:r>
              <a:rPr lang="zh-CN" altLang="en-US" dirty="0"/>
              <a:t>的多样性显然不如 </a:t>
            </a:r>
            <a:r>
              <a:rPr lang="en-US" altLang="zh-CN" dirty="0"/>
              <a:t>User CF </a:t>
            </a:r>
            <a:r>
              <a:rPr lang="zh-CN" altLang="en-US" dirty="0"/>
              <a:t>的好，因为 </a:t>
            </a:r>
            <a:r>
              <a:rPr lang="en-US" altLang="zh-CN" dirty="0"/>
              <a:t>Item CF </a:t>
            </a:r>
            <a:r>
              <a:rPr lang="zh-CN" altLang="en-US" dirty="0"/>
              <a:t>的推荐就是和以前看的东西最相似的。</a:t>
            </a:r>
            <a:br>
              <a:rPr lang="zh-CN" altLang="en-US" dirty="0"/>
            </a:br>
            <a:r>
              <a:rPr lang="zh-CN" altLang="en-US" dirty="0"/>
              <a:t>第二种度量方法是考虑系统的多样性，也被称为覆盖率 </a:t>
            </a:r>
            <a:r>
              <a:rPr lang="en-US" altLang="zh-CN" dirty="0"/>
              <a:t>(Coverage)</a:t>
            </a:r>
            <a:r>
              <a:rPr lang="zh-CN" altLang="en-US" dirty="0"/>
              <a:t>，它是指一个推荐系统是否能够提供给所有用户丰富的选择。在这种指标下，</a:t>
            </a:r>
            <a:r>
              <a:rPr lang="en-US" altLang="zh-CN" dirty="0"/>
              <a:t>Item CF </a:t>
            </a:r>
            <a:r>
              <a:rPr lang="zh-CN" altLang="en-US" dirty="0"/>
              <a:t>的多样性要远远好于 </a:t>
            </a:r>
            <a:r>
              <a:rPr lang="en-US" altLang="zh-CN" dirty="0"/>
              <a:t>User CF, </a:t>
            </a:r>
            <a:r>
              <a:rPr lang="zh-CN" altLang="en-US" dirty="0"/>
              <a:t>因为 </a:t>
            </a:r>
            <a:r>
              <a:rPr lang="en-US" altLang="zh-CN" dirty="0"/>
              <a:t>User CF </a:t>
            </a:r>
            <a:r>
              <a:rPr lang="zh-CN" altLang="en-US" dirty="0"/>
              <a:t>总是倾向于推荐热门的，从另一个侧面看，也就是说，</a:t>
            </a:r>
            <a:r>
              <a:rPr lang="en-US" altLang="zh-CN" dirty="0"/>
              <a:t>Item CF </a:t>
            </a:r>
            <a:r>
              <a:rPr lang="zh-CN" altLang="en-US" dirty="0"/>
              <a:t>的推荐有很好的新颖性，很擅长推荐长尾里的物品。所以，尽管大多数情况，</a:t>
            </a:r>
            <a:r>
              <a:rPr lang="en-US" altLang="zh-CN" dirty="0"/>
              <a:t>Item CF </a:t>
            </a:r>
            <a:r>
              <a:rPr lang="zh-CN" altLang="en-US" dirty="0"/>
              <a:t>的精度略小于 </a:t>
            </a:r>
            <a:r>
              <a:rPr lang="en-US" altLang="zh-CN" dirty="0"/>
              <a:t>User CF</a:t>
            </a:r>
            <a:r>
              <a:rPr lang="zh-CN" altLang="en-US" dirty="0"/>
              <a:t>， 但如果考虑多样性，</a:t>
            </a:r>
            <a:r>
              <a:rPr lang="en-US" altLang="zh-CN" dirty="0"/>
              <a:t>Item CF </a:t>
            </a:r>
            <a:r>
              <a:rPr lang="zh-CN" altLang="en-US" dirty="0"/>
              <a:t>却比 </a:t>
            </a:r>
            <a:r>
              <a:rPr lang="en-US" altLang="zh-CN" dirty="0"/>
              <a:t>User CF </a:t>
            </a:r>
            <a:r>
              <a:rPr lang="zh-CN" altLang="en-US" dirty="0"/>
              <a:t>好很多。</a:t>
            </a:r>
            <a:br>
              <a:rPr lang="zh-CN" altLang="en-US" dirty="0"/>
            </a:br>
            <a:r>
              <a:rPr lang="zh-CN" altLang="en-US" dirty="0"/>
              <a:t>如果你对推荐的多样性还心存疑惑，那么下面我们再举个实例看看 </a:t>
            </a:r>
            <a:r>
              <a:rPr lang="en-US" altLang="zh-CN" dirty="0"/>
              <a:t>User CF </a:t>
            </a:r>
            <a:r>
              <a:rPr lang="zh-CN" altLang="en-US" dirty="0"/>
              <a:t>和 </a:t>
            </a:r>
            <a:r>
              <a:rPr lang="en-US" altLang="zh-CN" dirty="0"/>
              <a:t>Item CF </a:t>
            </a:r>
            <a:r>
              <a:rPr lang="zh-CN" altLang="en-US" dirty="0"/>
              <a:t>的多样性到底有什么差别。首先，假设每个用户兴趣爱好都是广泛的，喜欢好几个领域的东西，不过每个用户肯定也有一个主要的领域，对这个领域会比其他领域更加关心。给定一个用户，假设他喜欢 </a:t>
            </a:r>
            <a:r>
              <a:rPr lang="en-US" altLang="zh-CN" dirty="0"/>
              <a:t>3 </a:t>
            </a:r>
            <a:r>
              <a:rPr lang="zh-CN" altLang="en-US" dirty="0"/>
              <a:t>个领域 </a:t>
            </a:r>
            <a:r>
              <a:rPr lang="en-US" altLang="zh-CN" dirty="0"/>
              <a:t>A,B,C</a:t>
            </a:r>
            <a:r>
              <a:rPr lang="zh-CN" altLang="en-US" dirty="0"/>
              <a:t>，</a:t>
            </a:r>
            <a:r>
              <a:rPr lang="en-US" altLang="zh-CN" dirty="0"/>
              <a:t>A </a:t>
            </a:r>
            <a:r>
              <a:rPr lang="zh-CN" altLang="en-US" dirty="0"/>
              <a:t>是他喜欢的主要领域，这个时候我们来看 </a:t>
            </a:r>
            <a:r>
              <a:rPr lang="en-US" altLang="zh-CN" dirty="0"/>
              <a:t>User CF </a:t>
            </a:r>
            <a:r>
              <a:rPr lang="zh-CN" altLang="en-US" dirty="0"/>
              <a:t>和 </a:t>
            </a:r>
            <a:r>
              <a:rPr lang="en-US" altLang="zh-CN" dirty="0"/>
              <a:t>Item CF </a:t>
            </a:r>
            <a:r>
              <a:rPr lang="zh-CN" altLang="en-US" dirty="0"/>
              <a:t>倾向于做出什么推荐：如果用 </a:t>
            </a:r>
            <a:r>
              <a:rPr lang="en-US" altLang="zh-CN" dirty="0"/>
              <a:t>User CF, </a:t>
            </a:r>
            <a:r>
              <a:rPr lang="zh-CN" altLang="en-US" dirty="0"/>
              <a:t>它会将 </a:t>
            </a:r>
            <a:r>
              <a:rPr lang="en-US" altLang="zh-CN" dirty="0"/>
              <a:t>A,B,C </a:t>
            </a:r>
            <a:r>
              <a:rPr lang="zh-CN" altLang="en-US" dirty="0"/>
              <a:t>三个领域中比较热门的东西推荐给用户；而如果用 </a:t>
            </a:r>
            <a:r>
              <a:rPr lang="en-US" altLang="zh-CN" dirty="0" err="1"/>
              <a:t>ItemCF</a:t>
            </a:r>
            <a:r>
              <a:rPr lang="zh-CN" altLang="en-US" dirty="0"/>
              <a:t>，它会基本上只推荐 </a:t>
            </a:r>
            <a:r>
              <a:rPr lang="en-US" altLang="zh-CN" dirty="0"/>
              <a:t>A </a:t>
            </a:r>
            <a:r>
              <a:rPr lang="zh-CN" altLang="en-US" dirty="0"/>
              <a:t>领域的东西给用户。所以我们看到因为 </a:t>
            </a:r>
            <a:r>
              <a:rPr lang="en-US" altLang="zh-CN" dirty="0"/>
              <a:t>User CF </a:t>
            </a:r>
            <a:r>
              <a:rPr lang="zh-CN" altLang="en-US" dirty="0"/>
              <a:t>只推荐热门的，所以它在推荐长尾里项目方面的能力不足；而 </a:t>
            </a:r>
            <a:r>
              <a:rPr lang="en-US" altLang="zh-CN" dirty="0"/>
              <a:t>Item CF </a:t>
            </a:r>
            <a:r>
              <a:rPr lang="zh-CN" altLang="en-US" dirty="0"/>
              <a:t>只推荐 </a:t>
            </a:r>
            <a:r>
              <a:rPr lang="en-US" altLang="zh-CN" dirty="0"/>
              <a:t>A </a:t>
            </a:r>
            <a:r>
              <a:rPr lang="zh-CN" altLang="en-US" dirty="0"/>
              <a:t>领域给用户，这样他有限的推荐列表中就可能包含了一定数量的不热门的长尾物品，同时 </a:t>
            </a:r>
            <a:r>
              <a:rPr lang="en-US" altLang="zh-CN" dirty="0"/>
              <a:t>Item CF </a:t>
            </a:r>
            <a:r>
              <a:rPr lang="zh-CN" altLang="en-US" dirty="0"/>
              <a:t>的推荐对这个用户而言，显然多样性不足。但是对整个系统而言，因为不同的用户的主要兴趣点不同，所以系统的覆盖率会比较好。</a:t>
            </a:r>
            <a:endParaRPr lang="en-US" altLang="zh-CN" dirty="0"/>
          </a:p>
          <a:p>
            <a:r>
              <a:rPr lang="en-US" dirty="0"/>
              <a:t>There is a difference in the typical behavior of users and items, as it</a:t>
            </a:r>
          </a:p>
          <a:p>
            <a:r>
              <a:rPr lang="en-US" dirty="0"/>
              <a:t>pertains to similarity. Intuitively, items tend to be classifiable in simple</a:t>
            </a:r>
          </a:p>
          <a:p>
            <a:r>
              <a:rPr lang="en-US" dirty="0"/>
              <a:t>terms. For example, music tends to belong to a single genre. It is </a:t>
            </a:r>
            <a:r>
              <a:rPr lang="en-US" dirty="0" err="1"/>
              <a:t>impossi</a:t>
            </a:r>
            <a:r>
              <a:rPr lang="en-US" dirty="0"/>
              <a:t>-</a:t>
            </a:r>
          </a:p>
          <a:p>
            <a:r>
              <a:rPr lang="en-US" dirty="0" err="1"/>
              <a:t>ble</a:t>
            </a:r>
            <a:r>
              <a:rPr lang="en-US" dirty="0"/>
              <a:t>, e.g., for a piece of music to be both 60’s rock and 1700’s baroque. On</a:t>
            </a:r>
          </a:p>
          <a:p>
            <a:r>
              <a:rPr lang="en-US" dirty="0"/>
              <a:t>the other hand, there are individuals who like both 60’s rock and 1700’s</a:t>
            </a:r>
          </a:p>
          <a:p>
            <a:r>
              <a:rPr lang="en-US" dirty="0"/>
              <a:t>baroque, and who buy examples of both types of music. </a:t>
            </a:r>
          </a:p>
          <a:p>
            <a:endParaRPr lang="en-US" dirty="0"/>
          </a:p>
          <a:p>
            <a:r>
              <a:rPr lang="en-US" dirty="0"/>
              <a:t>The consequence is that it is easier to discover items that are similar because they belong</a:t>
            </a:r>
          </a:p>
          <a:p>
            <a:r>
              <a:rPr lang="en-US" dirty="0"/>
              <a:t>to the same genre, than it is to detect that two users are similar because</a:t>
            </a:r>
          </a:p>
          <a:p>
            <a:r>
              <a:rPr lang="en-US" dirty="0"/>
              <a:t>they prefer one genre in common, while each also likes some genres that</a:t>
            </a:r>
          </a:p>
          <a:p>
            <a:r>
              <a:rPr lang="en-US" dirty="0"/>
              <a:t>the other doesn’t care for.</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56</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57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61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62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b="1" dirty="0"/>
              <a:t>In 1988,</a:t>
            </a:r>
            <a:r>
              <a:rPr lang="en-US" dirty="0"/>
              <a:t> a British mountain climber named Joe Simpson wrote a book called </a:t>
            </a:r>
            <a:r>
              <a:rPr lang="en-US" i="1" dirty="0"/>
              <a:t>Touching the Void</a:t>
            </a:r>
            <a:r>
              <a:rPr lang="en-US" dirty="0"/>
              <a:t>, a harrowing account of near death in the Peruvian Andes. It got good reviews but, only a modest success, it was soon forgotten. Then, a decade later, a strange thing happened. Jon </a:t>
            </a:r>
            <a:r>
              <a:rPr lang="en-US" dirty="0" err="1"/>
              <a:t>Krakauer</a:t>
            </a:r>
            <a:r>
              <a:rPr lang="en-US" dirty="0"/>
              <a:t> </a:t>
            </a:r>
            <a:r>
              <a:rPr lang="en-US" dirty="0" err="1"/>
              <a:t>wrote</a:t>
            </a:r>
            <a:r>
              <a:rPr lang="en-US" i="1" dirty="0" err="1"/>
              <a:t>Into</a:t>
            </a:r>
            <a:r>
              <a:rPr lang="en-US" i="1" dirty="0"/>
              <a:t> Thin Air</a:t>
            </a:r>
            <a:r>
              <a:rPr lang="en-US" dirty="0"/>
              <a:t>, another book about a mountain-climbing tragedy, which became a publishing sensation. </a:t>
            </a:r>
            <a:r>
              <a:rPr lang="en-US" dirty="0" err="1"/>
              <a:t>Suddenly</a:t>
            </a:r>
            <a:r>
              <a:rPr lang="en-US" i="1" dirty="0" err="1"/>
              <a:t>Touching</a:t>
            </a:r>
            <a:r>
              <a:rPr lang="en-US" i="1" dirty="0"/>
              <a:t> the Void</a:t>
            </a:r>
            <a:r>
              <a:rPr lang="en-US" dirty="0"/>
              <a:t> started to sell again.</a:t>
            </a:r>
          </a:p>
          <a:p>
            <a:endParaRPr lang="en-US" dirty="0"/>
          </a:p>
          <a:p>
            <a:r>
              <a:rPr lang="en-US" dirty="0"/>
              <a:t>Random House rushed out a new edition to keep up with demand. Booksellers began to promote it next to their </a:t>
            </a:r>
            <a:r>
              <a:rPr lang="en-US" i="1" dirty="0"/>
              <a:t>Into Thin Air</a:t>
            </a:r>
            <a:r>
              <a:rPr lang="en-US" dirty="0"/>
              <a:t> displays, and sales rose further. A revised paperback edition, which came out in January, spent 14 weeks on </a:t>
            </a:r>
            <a:r>
              <a:rPr lang="en-US" dirty="0" err="1"/>
              <a:t>the</a:t>
            </a:r>
            <a:r>
              <a:rPr lang="en-US" i="1" dirty="0" err="1"/>
              <a:t>New</a:t>
            </a:r>
            <a:r>
              <a:rPr lang="en-US" i="1" dirty="0"/>
              <a:t> York Times</a:t>
            </a:r>
            <a:r>
              <a:rPr lang="en-US" dirty="0"/>
              <a:t> bestseller list. That same month, IFC Films released a docudrama of the story to critical acclaim. </a:t>
            </a:r>
            <a:r>
              <a:rPr lang="en-US" dirty="0" err="1"/>
              <a:t>Now</a:t>
            </a:r>
            <a:r>
              <a:rPr lang="en-US" i="1" dirty="0" err="1"/>
              <a:t>Touching</a:t>
            </a:r>
            <a:r>
              <a:rPr lang="en-US" i="1" dirty="0"/>
              <a:t> the Void</a:t>
            </a:r>
            <a:r>
              <a:rPr lang="en-US" dirty="0"/>
              <a:t> outsells </a:t>
            </a:r>
            <a:r>
              <a:rPr lang="en-US" i="1" dirty="0"/>
              <a:t>Into Thin Air</a:t>
            </a:r>
            <a:r>
              <a:rPr lang="en-US" dirty="0"/>
              <a:t> more than two to one.</a:t>
            </a:r>
          </a:p>
          <a:p>
            <a:endParaRPr lang="en-US" dirty="0"/>
          </a:p>
          <a:p>
            <a:r>
              <a:rPr lang="en-US" dirty="0"/>
              <a:t>What happened? In short, Amazon.com recommendations. The online bookseller's software noted patterns in buying behavior and suggested that readers who liked </a:t>
            </a:r>
            <a:r>
              <a:rPr lang="en-US" i="1" dirty="0"/>
              <a:t>Into Thin </a:t>
            </a:r>
            <a:r>
              <a:rPr lang="en-US" i="1" dirty="0" err="1"/>
              <a:t>Air</a:t>
            </a:r>
            <a:r>
              <a:rPr lang="en-US" dirty="0" err="1"/>
              <a:t>would</a:t>
            </a:r>
            <a:r>
              <a:rPr lang="en-US" dirty="0"/>
              <a:t> also like </a:t>
            </a:r>
            <a:r>
              <a:rPr lang="en-US" i="1" dirty="0"/>
              <a:t>Touching the Void</a:t>
            </a:r>
            <a:r>
              <a:rPr lang="en-US" dirty="0"/>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63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64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65</a:t>
            </a:fld>
            <a:endParaRPr lang="en-US"/>
          </a:p>
        </p:txBody>
      </p:sp>
    </p:spTree>
    <p:extLst>
      <p:ext uri="{BB962C8B-B14F-4D97-AF65-F5344CB8AC3E}">
        <p14:creationId xmlns:p14="http://schemas.microsoft.com/office/powerpoint/2010/main" val="2005037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66</a:t>
            </a:fld>
            <a:endParaRPr lang="en-US"/>
          </a:p>
        </p:txBody>
      </p:sp>
    </p:spTree>
    <p:extLst>
      <p:ext uri="{BB962C8B-B14F-4D97-AF65-F5344CB8AC3E}">
        <p14:creationId xmlns:p14="http://schemas.microsoft.com/office/powerpoint/2010/main" val="2095782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07532-839C-41A2-9E71-D5288AEAE66A}" type="slidenum">
              <a:rPr lang="en-US" smtClean="0"/>
              <a:pPr/>
              <a:t>67</a:t>
            </a:fld>
            <a:endParaRPr lang="en-US"/>
          </a:p>
        </p:txBody>
      </p:sp>
    </p:spTree>
    <p:extLst>
      <p:ext uri="{BB962C8B-B14F-4D97-AF65-F5344CB8AC3E}">
        <p14:creationId xmlns:p14="http://schemas.microsoft.com/office/powerpoint/2010/main" val="395629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tLang="zh-CN" dirty="0"/>
              <a:t>1.</a:t>
            </a:r>
            <a:r>
              <a:rPr lang="zh-CN" altLang="en-US" dirty="0"/>
              <a:t>评分 豆瓣评分 </a:t>
            </a:r>
            <a:r>
              <a:rPr lang="en-US" altLang="zh-CN" dirty="0"/>
              <a:t>IMDB</a:t>
            </a:r>
          </a:p>
          <a:p>
            <a:pPr eaLnBrk="1" hangingPunct="1"/>
            <a:r>
              <a:rPr lang="en-US" altLang="zh-CN" dirty="0"/>
              <a:t>2.</a:t>
            </a:r>
            <a:r>
              <a:rPr lang="zh-CN" altLang="en-US" dirty="0"/>
              <a:t>未知分数从已知的获得 然后进行推荐</a:t>
            </a:r>
            <a:r>
              <a:rPr lang="en-US" altLang="zh-CN" dirty="0" err="1"/>
              <a:t>topk</a:t>
            </a:r>
            <a:endParaRPr lang="en-US" altLang="zh-CN" dirty="0"/>
          </a:p>
          <a:p>
            <a:pPr eaLnBrk="1" hangingPunct="1"/>
            <a:r>
              <a:rPr lang="en-US" altLang="zh-CN" dirty="0"/>
              <a:t>3.</a:t>
            </a:r>
            <a:r>
              <a:rPr lang="zh-CN" altLang="en-US" dirty="0"/>
              <a:t>如何评价推荐系统性能。</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6F4B8A2-8910-4A06-8CA4-3B677607DD1E}" type="datetime1">
              <a:rPr lang="en-US" altLang="zh-CN" smtClean="0"/>
              <a:t>9/16/2019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7C000D-C4E3-4DE8-8E9E-232F93B3865C}" type="datetime1">
              <a:rPr lang="en-US" altLang="zh-CN" smtClean="0"/>
              <a:t>9/16/2019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BFAAA4-A32D-459D-9D4C-03FC9CE980E1}" type="datetime1">
              <a:rPr lang="en-US" altLang="zh-CN" smtClean="0"/>
              <a:t>9/16/2019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4F682F7F-5D2C-4688-8B1F-C16A6953C353}" type="datetime1">
              <a:rPr lang="en-US" altLang="zh-CN" smtClean="0"/>
              <a:t>9/16/2019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3722D65B-FC56-4FC7-9955-22F6819E052E}" type="datetime1">
              <a:rPr lang="en-US" altLang="zh-CN" smtClean="0"/>
              <a:t>9/16/2019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CBC497B-8A37-48E9-8EC2-543F54FD3DE1}" type="datetime1">
              <a:rPr lang="en-US" altLang="zh-CN" smtClean="0"/>
              <a:t>9/16/2019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24E82448-2E17-4590-8FF5-3F30176F1AA9}" type="datetime1">
              <a:rPr lang="en-US" altLang="zh-CN" smtClean="0"/>
              <a:t>9/16/2019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7CD92E-7DC8-426D-83E7-0C00C7ECCC21}" type="datetime1">
              <a:rPr lang="en-US" altLang="zh-CN" smtClean="0"/>
              <a:t>9/16/2019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3C5D096-F649-4B29-A4D2-C7C563BD7AAF}" type="datetime1">
              <a:rPr lang="en-US" altLang="zh-CN" smtClean="0"/>
              <a:t>9/16/2019</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24AEFEF-7A26-47BA-8C26-FAB1B3377217}" type="datetime1">
              <a:rPr lang="en-US" altLang="zh-CN" smtClean="0"/>
              <a:t>9/16/2019</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660FD-65FC-4133-9379-F6E73024680C}" type="datetime1">
              <a:rPr lang="en-US" altLang="zh-CN" smtClean="0"/>
              <a:t>9/16/2019</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F4DA9E-15E2-408F-924A-FEC284E5E071}" type="datetime1">
              <a:rPr lang="en-US" altLang="zh-CN" smtClean="0"/>
              <a:t>9/16/2019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F9B760E-B6ED-45BB-A62C-2DB154EDBDE0}" type="datetime1">
              <a:rPr lang="en-US" altLang="zh-CN" smtClean="0"/>
              <a:t>9/16/2019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D47CF214-C445-40B3-BBED-407197FD5309}" type="datetime1">
              <a:rPr lang="en-US" altLang="zh-CN" smtClean="0"/>
              <a:t>9/16/2019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www.oscarsfrenchbistro.co.u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1.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5.wmf"/><Relationship Id="rId4" Type="http://schemas.openxmlformats.org/officeDocument/2006/relationships/oleObject" Target="../embeddings/oleObject3.bin"/><Relationship Id="rId9"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emf"/><Relationship Id="rId5" Type="http://schemas.openxmlformats.org/officeDocument/2006/relationships/oleObject" Target="../embeddings/oleObject8.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23.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11.bin"/><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36.w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gi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gif"/><Relationship Id="rId5" Type="http://schemas.openxmlformats.org/officeDocument/2006/relationships/image" Target="../media/image6.gif"/><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6.w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oleObject" Target="../embeddings/oleObject19.bin"/><Relationship Id="rId4" Type="http://schemas.openxmlformats.org/officeDocument/2006/relationships/image" Target="../media/image47.wmf"/><Relationship Id="rId9"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0.wmf"/><Relationship Id="rId4"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6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30"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813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Tree>
    <p:extLst>
      <p:ext uri="{BB962C8B-B14F-4D97-AF65-F5344CB8AC3E}">
        <p14:creationId xmlns:p14="http://schemas.microsoft.com/office/powerpoint/2010/main" val="21077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92C12BA-D829-4078-9F81-040CF2C30655}"/>
              </a:ext>
            </a:extLst>
          </p:cNvPr>
          <p:cNvSpPr>
            <a:spLocks noGrp="1"/>
          </p:cNvSpPr>
          <p:nvPr>
            <p:ph type="title"/>
          </p:nvPr>
        </p:nvSpPr>
        <p:spPr/>
        <p:txBody>
          <a:bodyPr/>
          <a:lstStyle/>
          <a:p>
            <a:pPr fontAlgn="auto">
              <a:spcAft>
                <a:spcPts val="0"/>
              </a:spcAft>
              <a:defRPr/>
            </a:pPr>
            <a:r>
              <a:rPr lang="en-US" altLang="zh-CN">
                <a:solidFill>
                  <a:schemeClr val="accent1">
                    <a:satMod val="150000"/>
                  </a:schemeClr>
                </a:solidFill>
                <a:latin typeface="Helvetica LT Std" charset="0"/>
                <a:ea typeface="+mj-ea"/>
                <a:cs typeface="+mj-cs"/>
              </a:rPr>
              <a:t>Learning a User Model</a:t>
            </a:r>
          </a:p>
        </p:txBody>
      </p:sp>
      <p:sp>
        <p:nvSpPr>
          <p:cNvPr id="3" name="Content Placeholder 2">
            <a:extLst>
              <a:ext uri="{FF2B5EF4-FFF2-40B4-BE49-F238E27FC236}">
                <a16:creationId xmlns:a16="http://schemas.microsoft.com/office/drawing/2014/main" id="{65B95DFD-B240-429C-B144-7A751DD6FB2F}"/>
              </a:ext>
            </a:extLst>
          </p:cNvPr>
          <p:cNvSpPr>
            <a:spLocks noGrp="1"/>
          </p:cNvSpPr>
          <p:nvPr>
            <p:ph idx="1"/>
          </p:nvPr>
        </p:nvSpPr>
        <p:spPr/>
        <p:txBody>
          <a:bodyPr>
            <a:noAutofit/>
          </a:bodyPr>
          <a:lstStyle/>
          <a:p>
            <a:pPr algn="just">
              <a:lnSpc>
                <a:spcPct val="114000"/>
              </a:lnSpc>
            </a:pPr>
            <a:r>
              <a:rPr lang="en-US" altLang="zh-CN" sz="2800" dirty="0"/>
              <a:t>Creating a model of the user’s </a:t>
            </a:r>
            <a:r>
              <a:rPr lang="en-US" altLang="zh-CN" sz="2800" b="1" dirty="0"/>
              <a:t>preference</a:t>
            </a:r>
            <a:r>
              <a:rPr lang="en-US" altLang="zh-CN" sz="2800" dirty="0"/>
              <a:t> from the user history is a form of classification learning</a:t>
            </a:r>
          </a:p>
          <a:p>
            <a:pPr algn="just">
              <a:lnSpc>
                <a:spcPct val="114000"/>
              </a:lnSpc>
            </a:pPr>
            <a:r>
              <a:rPr lang="en-US" altLang="zh-CN" sz="2800" dirty="0"/>
              <a:t>The </a:t>
            </a:r>
            <a:r>
              <a:rPr lang="en-US" altLang="zh-CN" sz="2800" b="1" dirty="0"/>
              <a:t>training data </a:t>
            </a:r>
            <a:r>
              <a:rPr lang="en-US" altLang="zh-CN" sz="2800" dirty="0"/>
              <a:t>(i.e., user’s history) could be captured through explicit feedback (e.g., user rates items) or implicit observing of user’s interactions (e.g., user bought an item and later returned it is a sign of user doesn’t like the item)</a:t>
            </a:r>
          </a:p>
          <a:p>
            <a:pPr algn="just">
              <a:lnSpc>
                <a:spcPct val="114000"/>
              </a:lnSpc>
            </a:pPr>
            <a:r>
              <a:rPr lang="en-US" altLang="zh-CN" sz="2800" dirty="0"/>
              <a:t>Implicit method can collect large amount of data but could contains </a:t>
            </a:r>
            <a:r>
              <a:rPr lang="en-US" altLang="zh-CN" sz="2800" b="1" dirty="0"/>
              <a:t>noise</a:t>
            </a:r>
            <a:r>
              <a:rPr lang="en-US" altLang="zh-CN" sz="2800" dirty="0"/>
              <a:t> while data collected through explicit method is perfect but the amount collected could be limited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71CA3DC-1E82-4207-A100-9DF5D7FA5012}"/>
              </a:ext>
            </a:extLst>
          </p:cNvPr>
          <p:cNvSpPr>
            <a:spLocks noGrp="1"/>
          </p:cNvSpPr>
          <p:nvPr>
            <p:ph type="title"/>
          </p:nvPr>
        </p:nvSpPr>
        <p:spPr/>
        <p:txBody>
          <a:bodyPr/>
          <a:lstStyle/>
          <a:p>
            <a:pPr fontAlgn="auto">
              <a:spcAft>
                <a:spcPts val="0"/>
              </a:spcAft>
              <a:defRPr/>
            </a:pPr>
            <a:r>
              <a:rPr lang="en-US" altLang="zh-CN">
                <a:solidFill>
                  <a:schemeClr val="accent1">
                    <a:satMod val="150000"/>
                  </a:schemeClr>
                </a:solidFill>
                <a:latin typeface="Helvetica LT Std" charset="0"/>
                <a:ea typeface="+mj-ea"/>
                <a:cs typeface="+mj-cs"/>
              </a:rPr>
              <a:t>Learning a User Model</a:t>
            </a:r>
          </a:p>
        </p:txBody>
      </p:sp>
      <p:sp>
        <p:nvSpPr>
          <p:cNvPr id="3" name="Content Placeholder 2">
            <a:extLst>
              <a:ext uri="{FF2B5EF4-FFF2-40B4-BE49-F238E27FC236}">
                <a16:creationId xmlns:a16="http://schemas.microsoft.com/office/drawing/2014/main" id="{7B6D005D-7364-452F-9B8D-CBB040121F6C}"/>
              </a:ext>
            </a:extLst>
          </p:cNvPr>
          <p:cNvSpPr>
            <a:spLocks noGrp="1"/>
          </p:cNvSpPr>
          <p:nvPr>
            <p:ph idx="1"/>
          </p:nvPr>
        </p:nvSpPr>
        <p:spPr/>
        <p:txBody>
          <a:bodyPr>
            <a:normAutofit fontScale="92500" lnSpcReduction="10000"/>
          </a:bodyPr>
          <a:lstStyle/>
          <a:p>
            <a:pPr>
              <a:lnSpc>
                <a:spcPct val="150000"/>
              </a:lnSpc>
            </a:pPr>
            <a:r>
              <a:rPr kumimoji="0" lang="en-US" altLang="zh-CN" dirty="0">
                <a:ea typeface="华文楷体" panose="02010600040101010101" pitchFamily="2" charset="-122"/>
              </a:rPr>
              <a:t>Next, a number of classification learning algorithms are reviewed</a:t>
            </a:r>
          </a:p>
          <a:p>
            <a:pPr>
              <a:lnSpc>
                <a:spcPct val="150000"/>
              </a:lnSpc>
            </a:pPr>
            <a:r>
              <a:rPr kumimoji="0" lang="en-US" altLang="zh-CN" dirty="0">
                <a:ea typeface="华文楷体" panose="02010600040101010101" pitchFamily="2" charset="-122"/>
              </a:rPr>
              <a:t>The main goal of these classification learning algorithms is to learn a function that model the user</a:t>
            </a:r>
            <a:r>
              <a:rPr lang="en-US" altLang="zh-CN" dirty="0">
                <a:ea typeface="华文楷体" panose="02010600040101010101" pitchFamily="2" charset="-122"/>
              </a:rPr>
              <a:t>’</a:t>
            </a:r>
            <a:r>
              <a:rPr kumimoji="0" lang="en-US" altLang="zh-CN" dirty="0">
                <a:ea typeface="华文楷体" panose="02010600040101010101" pitchFamily="2" charset="-122"/>
              </a:rPr>
              <a:t>s interests</a:t>
            </a:r>
          </a:p>
          <a:p>
            <a:pPr lvl="1">
              <a:lnSpc>
                <a:spcPct val="150000"/>
              </a:lnSpc>
            </a:pPr>
            <a:r>
              <a:rPr kumimoji="0" lang="en-US" altLang="zh-CN" dirty="0">
                <a:solidFill>
                  <a:srgbClr val="224043"/>
                </a:solidFill>
                <a:ea typeface="华文楷体" panose="02010600040101010101" pitchFamily="2" charset="-122"/>
              </a:rPr>
              <a:t>Applying the function on a new item can give the probability that a user will like this item or a numeric value indicating the degree of interest in this item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F547-49E8-4748-B5A3-D1DEBE6B52C0}"/>
              </a:ext>
            </a:extLst>
          </p:cNvPr>
          <p:cNvSpPr>
            <a:spLocks noGrp="1"/>
          </p:cNvSpPr>
          <p:nvPr>
            <p:ph type="title"/>
          </p:nvPr>
        </p:nvSpPr>
        <p:spPr/>
        <p:txBody>
          <a:bodyPr/>
          <a:lstStyle/>
          <a:p>
            <a:pPr fontAlgn="auto">
              <a:spcAft>
                <a:spcPts val="0"/>
              </a:spcAft>
              <a:defRPr/>
            </a:pPr>
            <a:r>
              <a:rPr lang="en-US" altLang="zh-CN" dirty="0">
                <a:solidFill>
                  <a:schemeClr val="accent1">
                    <a:satMod val="150000"/>
                  </a:schemeClr>
                </a:solidFill>
                <a:latin typeface="Helvetica LT Std" charset="0"/>
                <a:ea typeface="+mj-ea"/>
                <a:cs typeface="+mj-cs"/>
              </a:rPr>
              <a:t>Item Representation</a:t>
            </a:r>
            <a:endParaRPr kumimoji="1" lang="zh-CN" altLang="en-US" dirty="0">
              <a:solidFill>
                <a:schemeClr val="accent1">
                  <a:satMod val="150000"/>
                </a:schemeClr>
              </a:solidFill>
              <a:ea typeface="+mj-ea"/>
              <a:cs typeface="+mj-cs"/>
            </a:endParaRPr>
          </a:p>
        </p:txBody>
      </p:sp>
      <p:sp>
        <p:nvSpPr>
          <p:cNvPr id="4" name="页脚占位符 3">
            <a:extLst>
              <a:ext uri="{FF2B5EF4-FFF2-40B4-BE49-F238E27FC236}">
                <a16:creationId xmlns:a16="http://schemas.microsoft.com/office/drawing/2014/main" id="{54B23E21-24BE-4A6F-AFD5-355B05AC3C1C}"/>
              </a:ext>
            </a:extLst>
          </p:cNvPr>
          <p:cNvSpPr>
            <a:spLocks noGrp="1"/>
          </p:cNvSpPr>
          <p:nvPr>
            <p:ph type="ftr" sz="quarter" idx="11"/>
          </p:nvPr>
        </p:nvSpPr>
        <p:spPr/>
        <p:txBody>
          <a:bodyPr/>
          <a:lstStyle/>
          <a:p>
            <a:pPr>
              <a:defRPr/>
            </a:pPr>
            <a:r>
              <a:rPr lang="en-US"/>
              <a:t>Recommendation Systems</a:t>
            </a:r>
          </a:p>
        </p:txBody>
      </p:sp>
      <p:sp>
        <p:nvSpPr>
          <p:cNvPr id="5" name="幻灯片编号占位符 4">
            <a:extLst>
              <a:ext uri="{FF2B5EF4-FFF2-40B4-BE49-F238E27FC236}">
                <a16:creationId xmlns:a16="http://schemas.microsoft.com/office/drawing/2014/main" id="{86A9A840-F702-4234-B13D-DE81C91634C3}"/>
              </a:ext>
            </a:extLst>
          </p:cNvPr>
          <p:cNvSpPr>
            <a:spLocks noGrp="1"/>
          </p:cNvSpPr>
          <p:nvPr>
            <p:ph type="sldNum" sz="quarter" idx="12"/>
          </p:nvPr>
        </p:nvSpPr>
        <p:spPr/>
        <p:txBody>
          <a:bodyPr/>
          <a:lstStyle>
            <a:lvl1pPr>
              <a:defRPr kumimoji="1" sz="2400">
                <a:solidFill>
                  <a:schemeClr val="tx1"/>
                </a:solidFill>
                <a:latin typeface="Corbel" panose="020B0503020204020204" pitchFamily="34" charset="0"/>
                <a:ea typeface="宋体" panose="02010600030101010101" pitchFamily="2" charset="-122"/>
              </a:defRPr>
            </a:lvl1pPr>
            <a:lvl2pPr marL="742950" indent="-285750">
              <a:defRPr kumimoji="1" sz="2400">
                <a:solidFill>
                  <a:schemeClr val="tx1"/>
                </a:solidFill>
                <a:latin typeface="Corbel" panose="020B0503020204020204" pitchFamily="34" charset="0"/>
                <a:ea typeface="宋体" panose="02010600030101010101" pitchFamily="2" charset="-122"/>
              </a:defRPr>
            </a:lvl2pPr>
            <a:lvl3pPr marL="1143000" indent="-228600">
              <a:defRPr kumimoji="1" sz="2400">
                <a:solidFill>
                  <a:schemeClr val="tx1"/>
                </a:solidFill>
                <a:latin typeface="Corbel" panose="020B0503020204020204" pitchFamily="34" charset="0"/>
                <a:ea typeface="宋体" panose="02010600030101010101" pitchFamily="2" charset="-122"/>
              </a:defRPr>
            </a:lvl3pPr>
            <a:lvl4pPr marL="1600200" indent="-228600">
              <a:defRPr kumimoji="1" sz="2400">
                <a:solidFill>
                  <a:schemeClr val="tx1"/>
                </a:solidFill>
                <a:latin typeface="Corbel" panose="020B0503020204020204" pitchFamily="34" charset="0"/>
                <a:ea typeface="宋体" panose="02010600030101010101" pitchFamily="2" charset="-122"/>
              </a:defRPr>
            </a:lvl4pPr>
            <a:lvl5pPr marL="2057400" indent="-228600">
              <a:defRPr kumimoji="1" sz="2400">
                <a:solidFill>
                  <a:schemeClr val="tx1"/>
                </a:solidFill>
                <a:latin typeface="Corbel" panose="020B0503020204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9pPr>
          </a:lstStyle>
          <a:p>
            <a:fld id="{4AA3C2EF-9514-41C8-9FFB-DCF68C598928}" type="slidenum">
              <a:rPr kumimoji="0" lang="en-US" altLang="zh-CN" sz="1200">
                <a:solidFill>
                  <a:srgbClr val="3F3F3F"/>
                </a:solidFill>
              </a:rPr>
              <a:pPr/>
              <a:t>20</a:t>
            </a:fld>
            <a:endParaRPr kumimoji="0" lang="en-US" altLang="zh-CN" sz="1200">
              <a:solidFill>
                <a:srgbClr val="3F3F3F"/>
              </a:solidFill>
            </a:endParaRPr>
          </a:p>
        </p:txBody>
      </p:sp>
      <p:sp>
        <p:nvSpPr>
          <p:cNvPr id="6" name="Content Placeholder 4">
            <a:extLst>
              <a:ext uri="{FF2B5EF4-FFF2-40B4-BE49-F238E27FC236}">
                <a16:creationId xmlns:a16="http://schemas.microsoft.com/office/drawing/2014/main" id="{1DE2833F-E101-4919-87B5-5B92493C8EF7}"/>
              </a:ext>
            </a:extLst>
          </p:cNvPr>
          <p:cNvSpPr>
            <a:spLocks noGrp="1"/>
          </p:cNvSpPr>
          <p:nvPr>
            <p:ph idx="1"/>
          </p:nvPr>
        </p:nvSpPr>
        <p:spPr/>
        <p:txBody>
          <a:bodyPr>
            <a:normAutofit fontScale="92500"/>
          </a:bodyPr>
          <a:lstStyle/>
          <a:p>
            <a:pPr>
              <a:lnSpc>
                <a:spcPct val="80000"/>
              </a:lnSpc>
            </a:pPr>
            <a:r>
              <a:rPr kumimoji="0" lang="en-US" altLang="zh-CN" sz="2400" dirty="0">
                <a:latin typeface="Helvetica LT Std" pitchFamily="34" charset="0"/>
                <a:ea typeface="华文楷体" panose="02010600040101010101" pitchFamily="2" charset="-122"/>
              </a:rPr>
              <a:t>Items stored in a database table</a:t>
            </a:r>
          </a:p>
          <a:p>
            <a:pPr>
              <a:lnSpc>
                <a:spcPct val="80000"/>
              </a:lnSpc>
            </a:pPr>
            <a:endParaRPr kumimoji="0" lang="en-US" altLang="zh-CN" sz="2400" dirty="0">
              <a:latin typeface="Helvetica LT Std" pitchFamily="34" charset="0"/>
              <a:ea typeface="华文楷体" panose="02010600040101010101" pitchFamily="2" charset="-122"/>
            </a:endParaRPr>
          </a:p>
          <a:p>
            <a:pPr>
              <a:lnSpc>
                <a:spcPct val="80000"/>
              </a:lnSpc>
            </a:pPr>
            <a:endParaRPr kumimoji="0" lang="en-US" altLang="zh-CN" sz="2400" dirty="0">
              <a:latin typeface="Helvetica LT Std" pitchFamily="34" charset="0"/>
              <a:ea typeface="华文楷体" panose="02010600040101010101" pitchFamily="2" charset="-122"/>
            </a:endParaRPr>
          </a:p>
          <a:p>
            <a:pPr>
              <a:lnSpc>
                <a:spcPct val="80000"/>
              </a:lnSpc>
            </a:pPr>
            <a:endParaRPr kumimoji="0" lang="en-US" altLang="zh-CN" sz="2400" dirty="0">
              <a:latin typeface="Helvetica LT Std" pitchFamily="34" charset="0"/>
              <a:ea typeface="华文楷体" panose="02010600040101010101" pitchFamily="2" charset="-122"/>
            </a:endParaRPr>
          </a:p>
          <a:p>
            <a:pPr>
              <a:lnSpc>
                <a:spcPct val="80000"/>
              </a:lnSpc>
            </a:pPr>
            <a:endParaRPr kumimoji="0" lang="en-US" altLang="zh-CN" sz="2400" dirty="0">
              <a:latin typeface="Helvetica LT Std" pitchFamily="34" charset="0"/>
              <a:ea typeface="华文楷体" panose="02010600040101010101" pitchFamily="2" charset="-122"/>
            </a:endParaRPr>
          </a:p>
          <a:p>
            <a:pPr>
              <a:lnSpc>
                <a:spcPct val="80000"/>
              </a:lnSpc>
            </a:pPr>
            <a:endParaRPr kumimoji="0" lang="en-US" altLang="zh-CN" sz="2400" dirty="0">
              <a:latin typeface="Helvetica LT Std" pitchFamily="34" charset="0"/>
              <a:ea typeface="华文楷体" panose="02010600040101010101" pitchFamily="2" charset="-122"/>
            </a:endParaRPr>
          </a:p>
          <a:p>
            <a:pPr>
              <a:lnSpc>
                <a:spcPct val="80000"/>
              </a:lnSpc>
            </a:pPr>
            <a:endParaRPr kumimoji="0" lang="en-US" altLang="zh-CN" sz="2400" dirty="0">
              <a:latin typeface="Helvetica LT Std" pitchFamily="34" charset="0"/>
              <a:ea typeface="华文楷体" panose="02010600040101010101" pitchFamily="2" charset="-122"/>
            </a:endParaRPr>
          </a:p>
          <a:p>
            <a:pPr>
              <a:lnSpc>
                <a:spcPct val="160000"/>
              </a:lnSpc>
            </a:pPr>
            <a:r>
              <a:rPr kumimoji="0" lang="en-US" altLang="zh-CN" sz="2400" dirty="0">
                <a:latin typeface="Helvetica LT Std" pitchFamily="34" charset="0"/>
                <a:ea typeface="华文楷体" panose="02010600040101010101" pitchFamily="2" charset="-122"/>
              </a:rPr>
              <a:t>Structured data</a:t>
            </a:r>
          </a:p>
          <a:p>
            <a:pPr lvl="1"/>
            <a:r>
              <a:rPr kumimoji="0" lang="en-US" altLang="zh-CN" sz="2200" dirty="0">
                <a:solidFill>
                  <a:srgbClr val="224043"/>
                </a:solidFill>
                <a:latin typeface="Helvetica LT Std" pitchFamily="34" charset="0"/>
                <a:ea typeface="华文楷体" panose="02010600040101010101" pitchFamily="2" charset="-122"/>
              </a:rPr>
              <a:t>Small number of attributes</a:t>
            </a:r>
          </a:p>
          <a:p>
            <a:pPr lvl="1"/>
            <a:r>
              <a:rPr kumimoji="0" lang="en-US" altLang="zh-CN" sz="2200" dirty="0">
                <a:solidFill>
                  <a:srgbClr val="224043"/>
                </a:solidFill>
                <a:latin typeface="Helvetica LT Std" pitchFamily="34" charset="0"/>
                <a:ea typeface="华文楷体" panose="02010600040101010101" pitchFamily="2" charset="-122"/>
              </a:rPr>
              <a:t>Each item is described by the same set of attributes</a:t>
            </a:r>
          </a:p>
          <a:p>
            <a:pPr lvl="1"/>
            <a:r>
              <a:rPr kumimoji="0" lang="en-US" altLang="zh-CN" sz="2200" dirty="0">
                <a:solidFill>
                  <a:srgbClr val="224043"/>
                </a:solidFill>
                <a:latin typeface="Helvetica LT Std" pitchFamily="34" charset="0"/>
                <a:ea typeface="华文楷体" panose="02010600040101010101" pitchFamily="2" charset="-122"/>
              </a:rPr>
              <a:t>Known set of values that the attributes may have</a:t>
            </a:r>
          </a:p>
          <a:p>
            <a:pPr>
              <a:lnSpc>
                <a:spcPct val="160000"/>
              </a:lnSpc>
            </a:pPr>
            <a:r>
              <a:rPr kumimoji="0" lang="en-US" altLang="zh-CN" sz="2400" dirty="0">
                <a:latin typeface="Helvetica LT Std" pitchFamily="34" charset="0"/>
                <a:ea typeface="华文楷体" panose="02010600040101010101" pitchFamily="2" charset="-122"/>
              </a:rPr>
              <a:t>Straightforward to work with</a:t>
            </a:r>
          </a:p>
          <a:p>
            <a:pPr lvl="1"/>
            <a:r>
              <a:rPr kumimoji="0" lang="en-US" altLang="zh-CN" sz="2200" dirty="0">
                <a:solidFill>
                  <a:srgbClr val="224043"/>
                </a:solidFill>
                <a:latin typeface="Helvetica LT Std" pitchFamily="34" charset="0"/>
                <a:ea typeface="华文楷体" panose="02010600040101010101" pitchFamily="2" charset="-122"/>
              </a:rPr>
              <a:t>User</a:t>
            </a:r>
            <a:r>
              <a:rPr kumimoji="0" lang="zh-CN" altLang="en-US" sz="2200" dirty="0">
                <a:solidFill>
                  <a:srgbClr val="224043"/>
                </a:solidFill>
                <a:latin typeface="Helvetica LT Std" pitchFamily="34" charset="0"/>
                <a:ea typeface="华文楷体" panose="02010600040101010101" pitchFamily="2" charset="-122"/>
              </a:rPr>
              <a:t>’</a:t>
            </a:r>
            <a:r>
              <a:rPr kumimoji="0" lang="en-US" altLang="zh-CN" sz="2200" dirty="0">
                <a:solidFill>
                  <a:srgbClr val="224043"/>
                </a:solidFill>
                <a:latin typeface="Helvetica LT Std" pitchFamily="34" charset="0"/>
                <a:ea typeface="华文楷体" panose="02010600040101010101" pitchFamily="2" charset="-122"/>
              </a:rPr>
              <a:t>s profile contains positive rating for 1001, 1002, 1003</a:t>
            </a:r>
          </a:p>
          <a:p>
            <a:pPr lvl="1"/>
            <a:r>
              <a:rPr kumimoji="0" lang="en-US" altLang="zh-CN" sz="2200" dirty="0">
                <a:solidFill>
                  <a:srgbClr val="224043"/>
                </a:solidFill>
                <a:latin typeface="Helvetica LT Std" pitchFamily="34" charset="0"/>
                <a:ea typeface="华文楷体" panose="02010600040101010101" pitchFamily="2" charset="-122"/>
              </a:rPr>
              <a:t>Would the user be interested in say </a:t>
            </a:r>
            <a:r>
              <a:rPr kumimoji="0" lang="en-US" altLang="zh-CN" sz="2200" dirty="0">
                <a:solidFill>
                  <a:srgbClr val="224043"/>
                </a:solidFill>
                <a:latin typeface="Helvetica LT Std" pitchFamily="34" charset="0"/>
                <a:ea typeface="华文楷体" panose="02010600040101010101" pitchFamily="2" charset="-122"/>
                <a:hlinkClick r:id="rId3"/>
              </a:rPr>
              <a:t>Oscars</a:t>
            </a:r>
            <a:r>
              <a:rPr kumimoji="0" lang="en-US" altLang="zh-CN" sz="2200" dirty="0">
                <a:solidFill>
                  <a:srgbClr val="224043"/>
                </a:solidFill>
                <a:latin typeface="Helvetica LT Std" pitchFamily="34" charset="0"/>
                <a:ea typeface="华文楷体" panose="02010600040101010101" pitchFamily="2" charset="-122"/>
              </a:rPr>
              <a:t> (French cuisine, table service)? </a:t>
            </a:r>
          </a:p>
        </p:txBody>
      </p:sp>
      <p:graphicFrame>
        <p:nvGraphicFramePr>
          <p:cNvPr id="8" name="Content Placeholder 6">
            <a:extLst>
              <a:ext uri="{FF2B5EF4-FFF2-40B4-BE49-F238E27FC236}">
                <a16:creationId xmlns:a16="http://schemas.microsoft.com/office/drawing/2014/main" id="{5F2BC58A-DAB6-4A88-8B90-27D9CD26B7AC}"/>
              </a:ext>
            </a:extLst>
          </p:cNvPr>
          <p:cNvGraphicFramePr>
            <a:graphicFrameLocks noGrp="1"/>
          </p:cNvGraphicFramePr>
          <p:nvPr>
            <p:extLst>
              <p:ext uri="{D42A27DB-BD31-4B8C-83A1-F6EECF244321}">
                <p14:modId xmlns:p14="http://schemas.microsoft.com/office/powerpoint/2010/main" val="3343819881"/>
              </p:ext>
            </p:extLst>
          </p:nvPr>
        </p:nvGraphicFramePr>
        <p:xfrm>
          <a:off x="1828800" y="1828800"/>
          <a:ext cx="5356225" cy="1219200"/>
        </p:xfrm>
        <a:graphic>
          <a:graphicData uri="http://schemas.openxmlformats.org/drawingml/2006/table">
            <a:tbl>
              <a:tblPr/>
              <a:tblGrid>
                <a:gridCol w="808038">
                  <a:extLst>
                    <a:ext uri="{9D8B030D-6E8A-4147-A177-3AD203B41FA5}">
                      <a16:colId xmlns:a16="http://schemas.microsoft.com/office/drawing/2014/main" val="525773643"/>
                    </a:ext>
                  </a:extLst>
                </a:gridCol>
                <a:gridCol w="1577975">
                  <a:extLst>
                    <a:ext uri="{9D8B030D-6E8A-4147-A177-3AD203B41FA5}">
                      <a16:colId xmlns:a16="http://schemas.microsoft.com/office/drawing/2014/main" val="4213635445"/>
                    </a:ext>
                  </a:extLst>
                </a:gridCol>
                <a:gridCol w="969962">
                  <a:extLst>
                    <a:ext uri="{9D8B030D-6E8A-4147-A177-3AD203B41FA5}">
                      <a16:colId xmlns:a16="http://schemas.microsoft.com/office/drawing/2014/main" val="3720081517"/>
                    </a:ext>
                  </a:extLst>
                </a:gridCol>
                <a:gridCol w="969963">
                  <a:extLst>
                    <a:ext uri="{9D8B030D-6E8A-4147-A177-3AD203B41FA5}">
                      <a16:colId xmlns:a16="http://schemas.microsoft.com/office/drawing/2014/main" val="597733845"/>
                    </a:ext>
                  </a:extLst>
                </a:gridCol>
                <a:gridCol w="1030287">
                  <a:extLst>
                    <a:ext uri="{9D8B030D-6E8A-4147-A177-3AD203B41FA5}">
                      <a16:colId xmlns:a16="http://schemas.microsoft.com/office/drawing/2014/main" val="1471264414"/>
                    </a:ext>
                  </a:extLst>
                </a:gridCol>
              </a:tblGrid>
              <a:tr h="304800">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Helvetica LT Std" pitchFamily="34" charset="0"/>
                          <a:ea typeface="宋体" panose="02010600030101010101" pitchFamily="2" charset="-122"/>
                        </a:rPr>
                        <a:t>ID</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Helvetica LT Std" pitchFamily="34" charset="0"/>
                          <a:ea typeface="宋体" panose="02010600030101010101" pitchFamily="2" charset="-122"/>
                        </a:rPr>
                        <a:t>Name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Helvetica LT Std" pitchFamily="34" charset="0"/>
                          <a:ea typeface="宋体" panose="02010600030101010101" pitchFamily="2" charset="-122"/>
                        </a:rPr>
                        <a:t>Cuisine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Helvetica LT Std" pitchFamily="34" charset="0"/>
                          <a:ea typeface="宋体" panose="02010600030101010101" pitchFamily="2" charset="-122"/>
                        </a:rPr>
                        <a:t>Service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Helvetica LT Std" pitchFamily="34" charset="0"/>
                          <a:ea typeface="宋体" panose="02010600030101010101" pitchFamily="2" charset="-122"/>
                        </a:rPr>
                        <a:t>Cost</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8942207"/>
                  </a:ext>
                </a:extLst>
              </a:tr>
              <a:tr h="304800">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1001</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Mike</a:t>
                      </a:r>
                      <a:r>
                        <a:rPr kumimoji="0" lang="zh-CN" altLang="en-US" sz="1400" b="0" i="0" u="none" strike="noStrike" cap="none" normalizeH="0" baseline="0">
                          <a:ln>
                            <a:noFill/>
                          </a:ln>
                          <a:solidFill>
                            <a:srgbClr val="000000"/>
                          </a:solidFill>
                          <a:effectLst/>
                          <a:latin typeface="Helvetica LT Std" pitchFamily="34" charset="0"/>
                          <a:ea typeface="宋体" panose="02010600030101010101" pitchFamily="2" charset="-122"/>
                        </a:rPr>
                        <a:t>’</a:t>
                      </a: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s Pizza</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Italian</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Counter</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Low</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660216220"/>
                  </a:ext>
                </a:extLst>
              </a:tr>
              <a:tr h="304800">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1002</a:t>
                      </a:r>
                    </a:p>
                  </a:txBody>
                  <a:tcPr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Chris</a:t>
                      </a:r>
                      <a:r>
                        <a:rPr kumimoji="0" lang="zh-CN" altLang="en-US" sz="1400" b="0" i="0" u="none" strike="noStrike" cap="none" normalizeH="0" baseline="0">
                          <a:ln>
                            <a:noFill/>
                          </a:ln>
                          <a:solidFill>
                            <a:srgbClr val="000000"/>
                          </a:solidFill>
                          <a:effectLst/>
                          <a:latin typeface="Helvetica LT Std" pitchFamily="34" charset="0"/>
                          <a:ea typeface="宋体" panose="02010600030101010101" pitchFamily="2" charset="-122"/>
                        </a:rPr>
                        <a:t>’</a:t>
                      </a: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s Café</a:t>
                      </a:r>
                    </a:p>
                  </a:txBody>
                  <a:tcPr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French</a:t>
                      </a:r>
                    </a:p>
                  </a:txBody>
                  <a:tcPr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Table</a:t>
                      </a:r>
                    </a:p>
                  </a:txBody>
                  <a:tcPr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Medium</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2867685310"/>
                  </a:ext>
                </a:extLst>
              </a:tr>
              <a:tr h="304800">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1003</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Jacques Bistro</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French</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Helvetica LT Std" pitchFamily="34" charset="0"/>
                          <a:ea typeface="宋体" panose="02010600030101010101" pitchFamily="2" charset="-122"/>
                        </a:rPr>
                        <a:t>Table</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Helvetica LT Std" pitchFamily="34" charset="0"/>
                          <a:ea typeface="宋体" panose="02010600030101010101" pitchFamily="2" charset="-122"/>
                        </a:rPr>
                        <a:t>High</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203357505"/>
                  </a:ext>
                </a:extLst>
              </a:tr>
            </a:tbl>
          </a:graphicData>
        </a:graphic>
      </p:graphicFrame>
    </p:spTree>
    <p:extLst>
      <p:ext uri="{BB962C8B-B14F-4D97-AF65-F5344CB8AC3E}">
        <p14:creationId xmlns:p14="http://schemas.microsoft.com/office/powerpoint/2010/main" val="2239265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1000"/>
                                        <p:tgtEl>
                                          <p:spTgt spid="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10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1000"/>
                                        <p:tgtEl>
                                          <p:spTgt spid="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animEffect transition="in" filter="fade">
                                      <p:cBhvr>
                                        <p:cTn id="21" dur="1000"/>
                                        <p:tgtEl>
                                          <p:spTgt spid="6">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1000"/>
                                        <p:tgtEl>
                                          <p:spTgt spid="6">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10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10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F003B-131E-41C3-9222-4CC0BF4DE9E1}"/>
              </a:ext>
            </a:extLst>
          </p:cNvPr>
          <p:cNvSpPr>
            <a:spLocks noGrp="1"/>
          </p:cNvSpPr>
          <p:nvPr>
            <p:ph type="title"/>
          </p:nvPr>
        </p:nvSpPr>
        <p:spPr/>
        <p:txBody>
          <a:bodyPr/>
          <a:lstStyle/>
          <a:p>
            <a:pPr fontAlgn="auto">
              <a:spcAft>
                <a:spcPts val="0"/>
              </a:spcAft>
              <a:defRPr/>
            </a:pPr>
            <a:r>
              <a:rPr lang="en-US" altLang="zh-CN" dirty="0">
                <a:solidFill>
                  <a:schemeClr val="accent1">
                    <a:satMod val="150000"/>
                  </a:schemeClr>
                </a:solidFill>
                <a:latin typeface="Helvetica LT Std" charset="0"/>
                <a:ea typeface="+mj-ea"/>
                <a:cs typeface="+mj-cs"/>
              </a:rPr>
              <a:t>Item Representation</a:t>
            </a:r>
            <a:endParaRPr kumimoji="1" lang="zh-CN" altLang="en-US" dirty="0">
              <a:solidFill>
                <a:schemeClr val="accent1">
                  <a:satMod val="150000"/>
                </a:schemeClr>
              </a:solidFill>
              <a:ea typeface="+mj-ea"/>
              <a:cs typeface="+mj-cs"/>
            </a:endParaRPr>
          </a:p>
        </p:txBody>
      </p:sp>
      <p:sp>
        <p:nvSpPr>
          <p:cNvPr id="4" name="页脚占位符 3">
            <a:extLst>
              <a:ext uri="{FF2B5EF4-FFF2-40B4-BE49-F238E27FC236}">
                <a16:creationId xmlns:a16="http://schemas.microsoft.com/office/drawing/2014/main" id="{2FCD0BBA-C2E2-4A25-8A2B-C558A8E24B03}"/>
              </a:ext>
            </a:extLst>
          </p:cNvPr>
          <p:cNvSpPr>
            <a:spLocks noGrp="1"/>
          </p:cNvSpPr>
          <p:nvPr>
            <p:ph type="ftr" sz="quarter" idx="11"/>
          </p:nvPr>
        </p:nvSpPr>
        <p:spPr/>
        <p:txBody>
          <a:bodyPr/>
          <a:lstStyle/>
          <a:p>
            <a:pPr>
              <a:defRPr/>
            </a:pPr>
            <a:r>
              <a:rPr lang="en-US"/>
              <a:t>Recommendation Systems</a:t>
            </a:r>
          </a:p>
        </p:txBody>
      </p:sp>
      <p:sp>
        <p:nvSpPr>
          <p:cNvPr id="5" name="幻灯片编号占位符 4">
            <a:extLst>
              <a:ext uri="{FF2B5EF4-FFF2-40B4-BE49-F238E27FC236}">
                <a16:creationId xmlns:a16="http://schemas.microsoft.com/office/drawing/2014/main" id="{6474ACCA-7443-4960-A3A6-76EB22709212}"/>
              </a:ext>
            </a:extLst>
          </p:cNvPr>
          <p:cNvSpPr>
            <a:spLocks noGrp="1"/>
          </p:cNvSpPr>
          <p:nvPr>
            <p:ph type="sldNum" sz="quarter" idx="12"/>
          </p:nvPr>
        </p:nvSpPr>
        <p:spPr/>
        <p:txBody>
          <a:bodyPr/>
          <a:lstStyle>
            <a:lvl1pPr>
              <a:defRPr kumimoji="1" sz="2400">
                <a:solidFill>
                  <a:schemeClr val="tx1"/>
                </a:solidFill>
                <a:latin typeface="Corbel" panose="020B0503020204020204" pitchFamily="34" charset="0"/>
                <a:ea typeface="宋体" panose="02010600030101010101" pitchFamily="2" charset="-122"/>
              </a:defRPr>
            </a:lvl1pPr>
            <a:lvl2pPr marL="742950" indent="-285750">
              <a:defRPr kumimoji="1" sz="2400">
                <a:solidFill>
                  <a:schemeClr val="tx1"/>
                </a:solidFill>
                <a:latin typeface="Corbel" panose="020B0503020204020204" pitchFamily="34" charset="0"/>
                <a:ea typeface="宋体" panose="02010600030101010101" pitchFamily="2" charset="-122"/>
              </a:defRPr>
            </a:lvl2pPr>
            <a:lvl3pPr marL="1143000" indent="-228600">
              <a:defRPr kumimoji="1" sz="2400">
                <a:solidFill>
                  <a:schemeClr val="tx1"/>
                </a:solidFill>
                <a:latin typeface="Corbel" panose="020B0503020204020204" pitchFamily="34" charset="0"/>
                <a:ea typeface="宋体" panose="02010600030101010101" pitchFamily="2" charset="-122"/>
              </a:defRPr>
            </a:lvl3pPr>
            <a:lvl4pPr marL="1600200" indent="-228600">
              <a:defRPr kumimoji="1" sz="2400">
                <a:solidFill>
                  <a:schemeClr val="tx1"/>
                </a:solidFill>
                <a:latin typeface="Corbel" panose="020B0503020204020204" pitchFamily="34" charset="0"/>
                <a:ea typeface="宋体" panose="02010600030101010101" pitchFamily="2" charset="-122"/>
              </a:defRPr>
            </a:lvl4pPr>
            <a:lvl5pPr marL="2057400" indent="-228600">
              <a:defRPr kumimoji="1" sz="2400">
                <a:solidFill>
                  <a:schemeClr val="tx1"/>
                </a:solidFill>
                <a:latin typeface="Corbel" panose="020B0503020204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9pPr>
          </a:lstStyle>
          <a:p>
            <a:fld id="{8EEBF7A6-98A7-433F-94D8-4DE3991B4957}" type="slidenum">
              <a:rPr kumimoji="0" lang="en-US" altLang="zh-CN" sz="1200">
                <a:solidFill>
                  <a:srgbClr val="3F3F3F"/>
                </a:solidFill>
              </a:rPr>
              <a:pPr/>
              <a:t>21</a:t>
            </a:fld>
            <a:endParaRPr kumimoji="0" lang="en-US" altLang="zh-CN" sz="1200">
              <a:solidFill>
                <a:srgbClr val="3F3F3F"/>
              </a:solidFill>
            </a:endParaRPr>
          </a:p>
        </p:txBody>
      </p:sp>
      <p:sp>
        <p:nvSpPr>
          <p:cNvPr id="6" name="Content Placeholder 2">
            <a:extLst>
              <a:ext uri="{FF2B5EF4-FFF2-40B4-BE49-F238E27FC236}">
                <a16:creationId xmlns:a16="http://schemas.microsoft.com/office/drawing/2014/main" id="{5FB5DD2B-31F3-4AAE-83FA-CD6559DEE756}"/>
              </a:ext>
            </a:extLst>
          </p:cNvPr>
          <p:cNvSpPr>
            <a:spLocks noGrp="1"/>
          </p:cNvSpPr>
          <p:nvPr>
            <p:ph idx="1"/>
          </p:nvPr>
        </p:nvSpPr>
        <p:spPr/>
        <p:txBody>
          <a:bodyPr rtlCol="0">
            <a:normAutofit/>
          </a:bodyPr>
          <a:lstStyle/>
          <a:p>
            <a:pPr marL="365760" indent="-256032" fontAlgn="auto">
              <a:spcBef>
                <a:spcPts val="0"/>
              </a:spcBef>
              <a:spcAft>
                <a:spcPts val="0"/>
              </a:spcAft>
              <a:buClr>
                <a:schemeClr val="accent3"/>
              </a:buClr>
              <a:buFont typeface="Georgia"/>
              <a:buChar char="•"/>
              <a:defRPr/>
            </a:pPr>
            <a:r>
              <a:rPr kumimoji="0" lang="en-US" dirty="0">
                <a:ea typeface="+mn-ea"/>
                <a:cs typeface="+mn-cs"/>
              </a:rPr>
              <a:t>Information about item could also be free text; e.g., text description or review of the restaurant, or news articles</a:t>
            </a:r>
          </a:p>
          <a:p>
            <a:pPr marL="365760" indent="-256032" fontAlgn="auto">
              <a:spcBef>
                <a:spcPts val="0"/>
              </a:spcBef>
              <a:spcAft>
                <a:spcPts val="0"/>
              </a:spcAft>
              <a:buClr>
                <a:schemeClr val="accent3"/>
              </a:buClr>
              <a:buFont typeface="Georgia"/>
              <a:buChar char="•"/>
              <a:defRPr/>
            </a:pPr>
            <a:r>
              <a:rPr kumimoji="0" lang="en-US" dirty="0">
                <a:ea typeface="+mn-ea"/>
                <a:cs typeface="+mn-cs"/>
              </a:rPr>
              <a:t>Unstructured data</a:t>
            </a:r>
          </a:p>
          <a:p>
            <a:pPr marL="658368" lvl="1" indent="-246888" fontAlgn="auto">
              <a:spcAft>
                <a:spcPts val="0"/>
              </a:spcAft>
              <a:buFont typeface="Georgia"/>
              <a:buChar char="▫"/>
              <a:defRPr/>
            </a:pPr>
            <a:r>
              <a:rPr kumimoji="0" lang="en-US" dirty="0">
                <a:ea typeface="+mn-ea"/>
              </a:rPr>
              <a:t>No attribute names with well-defined values</a:t>
            </a:r>
          </a:p>
          <a:p>
            <a:pPr marL="658368" lvl="1" indent="-246888" fontAlgn="auto">
              <a:spcAft>
                <a:spcPts val="0"/>
              </a:spcAft>
              <a:buFont typeface="Georgia"/>
              <a:buChar char="▫"/>
              <a:defRPr/>
            </a:pPr>
            <a:r>
              <a:rPr kumimoji="0" lang="en-US" dirty="0">
                <a:ea typeface="+mn-ea"/>
              </a:rPr>
              <a:t>Natural language complexity</a:t>
            </a:r>
          </a:p>
          <a:p>
            <a:pPr marL="923544" lvl="2" indent="-219456" fontAlgn="auto">
              <a:spcAft>
                <a:spcPts val="0"/>
              </a:spcAft>
              <a:buClr>
                <a:schemeClr val="accent3"/>
              </a:buClr>
              <a:buFont typeface="Wingdings 2"/>
              <a:buChar char=""/>
              <a:defRPr/>
            </a:pPr>
            <a:r>
              <a:rPr kumimoji="0" lang="en-US" dirty="0">
                <a:solidFill>
                  <a:schemeClr val="accent1">
                    <a:lumMod val="50000"/>
                  </a:schemeClr>
                </a:solidFill>
                <a:ea typeface="+mn-ea"/>
              </a:rPr>
              <a:t>Same word with different meanings</a:t>
            </a:r>
          </a:p>
          <a:p>
            <a:pPr marL="923544" lvl="2" indent="-219456" fontAlgn="auto">
              <a:spcAft>
                <a:spcPts val="0"/>
              </a:spcAft>
              <a:buClr>
                <a:schemeClr val="accent3"/>
              </a:buClr>
              <a:buFont typeface="Wingdings 2"/>
              <a:buChar char=""/>
              <a:defRPr/>
            </a:pPr>
            <a:r>
              <a:rPr kumimoji="0" lang="en-US" dirty="0">
                <a:solidFill>
                  <a:schemeClr val="accent1">
                    <a:lumMod val="50000"/>
                  </a:schemeClr>
                </a:solidFill>
                <a:ea typeface="+mn-ea"/>
              </a:rPr>
              <a:t>Different words with same meaning</a:t>
            </a:r>
          </a:p>
          <a:p>
            <a:pPr marL="365760" indent="-256032" fontAlgn="auto">
              <a:spcBef>
                <a:spcPts val="0"/>
              </a:spcBef>
              <a:spcAft>
                <a:spcPts val="0"/>
              </a:spcAft>
              <a:buClr>
                <a:schemeClr val="accent3"/>
              </a:buClr>
              <a:buFont typeface="Georgia"/>
              <a:buChar char="•"/>
              <a:defRPr/>
            </a:pPr>
            <a:r>
              <a:rPr kumimoji="0" lang="en-US" dirty="0">
                <a:ea typeface="+mn-ea"/>
                <a:cs typeface="+mn-cs"/>
              </a:rPr>
              <a:t>Need to impose structure on free text before it can be used in recommendation algorithm</a:t>
            </a:r>
          </a:p>
        </p:txBody>
      </p:sp>
    </p:spTree>
    <p:extLst>
      <p:ext uri="{BB962C8B-B14F-4D97-AF65-F5344CB8AC3E}">
        <p14:creationId xmlns:p14="http://schemas.microsoft.com/office/powerpoint/2010/main" val="423274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46780-B223-4753-87BD-58CCC1B62835}"/>
              </a:ext>
            </a:extLst>
          </p:cNvPr>
          <p:cNvSpPr>
            <a:spLocks noGrp="1"/>
          </p:cNvSpPr>
          <p:nvPr>
            <p:ph type="title"/>
          </p:nvPr>
        </p:nvSpPr>
        <p:spPr/>
        <p:txBody>
          <a:bodyPr>
            <a:normAutofit fontScale="90000"/>
          </a:bodyPr>
          <a:lstStyle/>
          <a:p>
            <a:pPr fontAlgn="auto">
              <a:spcAft>
                <a:spcPts val="0"/>
              </a:spcAft>
              <a:defRPr/>
            </a:pPr>
            <a:r>
              <a:rPr lang="en-US" altLang="zh-CN">
                <a:solidFill>
                  <a:schemeClr val="accent1">
                    <a:satMod val="150000"/>
                  </a:schemeClr>
                </a:solidFill>
                <a:ea typeface="+mj-ea"/>
                <a:cs typeface="+mj-cs"/>
              </a:rPr>
              <a:t>Content-based Recommendation</a:t>
            </a:r>
            <a:endParaRPr lang="zh-CN" altLang="en-US">
              <a:solidFill>
                <a:schemeClr val="accent1">
                  <a:satMod val="150000"/>
                </a:schemeClr>
              </a:solidFill>
              <a:ea typeface="+mj-ea"/>
              <a:cs typeface="+mj-cs"/>
            </a:endParaRPr>
          </a:p>
        </p:txBody>
      </p:sp>
      <p:sp>
        <p:nvSpPr>
          <p:cNvPr id="31746" name="内容占位符 2">
            <a:extLst>
              <a:ext uri="{FF2B5EF4-FFF2-40B4-BE49-F238E27FC236}">
                <a16:creationId xmlns:a16="http://schemas.microsoft.com/office/drawing/2014/main" id="{368C276C-1FDE-4D37-AFE9-F5F6347601D5}"/>
              </a:ext>
            </a:extLst>
          </p:cNvPr>
          <p:cNvSpPr>
            <a:spLocks noGrp="1"/>
          </p:cNvSpPr>
          <p:nvPr>
            <p:ph idx="1"/>
          </p:nvPr>
        </p:nvSpPr>
        <p:spPr/>
        <p:txBody>
          <a:bodyPr/>
          <a:lstStyle/>
          <a:p>
            <a:pPr>
              <a:buFont typeface="Wingdings 2" panose="05020102010507070707" pitchFamily="18" charset="2"/>
              <a:buNone/>
            </a:pPr>
            <a:endParaRPr kumimoji="0" lang="zh-CN" altLang="en-US" dirty="0">
              <a:ea typeface="华文楷体" panose="02010600040101010101" pitchFamily="2" charset="-122"/>
            </a:endParaRPr>
          </a:p>
          <a:p>
            <a:r>
              <a:rPr kumimoji="0" lang="en-US" altLang="zh-CN" dirty="0">
                <a:ea typeface="华文楷体" panose="02010600040101010101" pitchFamily="2" charset="-122"/>
              </a:rPr>
              <a:t>For each item, create an </a:t>
            </a:r>
            <a:r>
              <a:rPr kumimoji="0" lang="en-US" altLang="zh-CN" b="1" dirty="0">
                <a:ea typeface="华文楷体" panose="02010600040101010101" pitchFamily="2" charset="-122"/>
              </a:rPr>
              <a:t>item profile </a:t>
            </a:r>
          </a:p>
          <a:p>
            <a:pPr>
              <a:buFont typeface="Wingdings" panose="05000000000000000000" pitchFamily="2" charset="2"/>
              <a:buChar char="l"/>
            </a:pPr>
            <a:r>
              <a:rPr kumimoji="0" lang="en-US" altLang="zh-CN" dirty="0">
                <a:ea typeface="华文楷体" panose="02010600040101010101" pitchFamily="2" charset="-122"/>
              </a:rPr>
              <a:t>  </a:t>
            </a:r>
            <a:r>
              <a:rPr kumimoji="0" lang="en-US" altLang="zh-CN" sz="2200" dirty="0">
                <a:latin typeface="Times New Roman" panose="02020603050405020304" pitchFamily="18" charset="0"/>
                <a:ea typeface="宋体" panose="02010600030101010101" pitchFamily="2" charset="-122"/>
                <a:cs typeface="Times New Roman" panose="02020603050405020304" pitchFamily="18" charset="0"/>
              </a:rPr>
              <a:t>Profile is a set (vector) of features </a:t>
            </a:r>
          </a:p>
          <a:p>
            <a:pPr>
              <a:buFont typeface="Wingdings" panose="05000000000000000000" pitchFamily="2" charset="2"/>
              <a:buChar char="l"/>
            </a:pPr>
            <a:r>
              <a:rPr kumimoji="0" lang="en-US" altLang="zh-CN" sz="2200" dirty="0">
                <a:latin typeface="Times New Roman" panose="02020603050405020304" pitchFamily="18" charset="0"/>
                <a:ea typeface="宋体" panose="02010600030101010101" pitchFamily="2" charset="-122"/>
                <a:cs typeface="Times New Roman" panose="02020603050405020304" pitchFamily="18" charset="0"/>
              </a:rPr>
              <a:t>    Movies: author, title, actor, director,… </a:t>
            </a:r>
          </a:p>
          <a:p>
            <a:pPr>
              <a:buFont typeface="Wingdings" panose="05000000000000000000" pitchFamily="2" charset="2"/>
              <a:buChar char="l"/>
            </a:pPr>
            <a:r>
              <a:rPr kumimoji="0" lang="en-US" altLang="zh-CN" sz="2200" dirty="0">
                <a:latin typeface="Times New Roman" panose="02020603050405020304" pitchFamily="18" charset="0"/>
                <a:ea typeface="宋体" panose="02010600030101010101" pitchFamily="2" charset="-122"/>
                <a:cs typeface="Times New Roman" panose="02020603050405020304" pitchFamily="18" charset="0"/>
              </a:rPr>
              <a:t>    Text: Set of “important” words in document </a:t>
            </a:r>
          </a:p>
          <a:p>
            <a:r>
              <a:rPr kumimoji="0" lang="en-US" altLang="zh-CN" b="1" dirty="0">
                <a:ea typeface="华文楷体" panose="02010600040101010101" pitchFamily="2" charset="-122"/>
              </a:rPr>
              <a:t> </a:t>
            </a:r>
            <a:r>
              <a:rPr kumimoji="0" lang="en-US" altLang="zh-CN" dirty="0">
                <a:ea typeface="华文楷体" panose="02010600040101010101" pitchFamily="2" charset="-122"/>
              </a:rPr>
              <a:t>How to pick important features? </a:t>
            </a:r>
          </a:p>
          <a:p>
            <a:pPr>
              <a:buFont typeface="Wingdings 2" panose="05020102010507070707" pitchFamily="18" charset="2"/>
              <a:buNone/>
            </a:pPr>
            <a:r>
              <a:rPr kumimoji="0" lang="en-US" altLang="zh-CN" dirty="0">
                <a:ea typeface="华文楷体" panose="02010600040101010101" pitchFamily="2" charset="-122"/>
              </a:rPr>
              <a:t>     </a:t>
            </a:r>
            <a:r>
              <a:rPr kumimoji="0" lang="en-US" altLang="zh-CN" sz="2200" dirty="0">
                <a:latin typeface="Times New Roman" panose="02020603050405020304" pitchFamily="18" charset="0"/>
                <a:ea typeface="宋体" panose="02010600030101010101" pitchFamily="2" charset="-122"/>
                <a:cs typeface="Times New Roman" panose="02020603050405020304" pitchFamily="18" charset="0"/>
              </a:rPr>
              <a:t>Usual heuristic from text mining is </a:t>
            </a:r>
            <a:r>
              <a:rPr kumimoji="0" lang="en-US" altLang="zh-CN" sz="2200" b="1" i="1" dirty="0">
                <a:latin typeface="Times New Roman" panose="02020603050405020304" pitchFamily="18" charset="0"/>
                <a:ea typeface="宋体" panose="02010600030101010101" pitchFamily="2" charset="-122"/>
                <a:cs typeface="Times New Roman" panose="02020603050405020304" pitchFamily="18" charset="0"/>
              </a:rPr>
              <a:t>TF-IDF</a:t>
            </a:r>
            <a:r>
              <a:rPr kumimoji="0" lang="en-US" altLang="zh-CN" sz="2200" dirty="0">
                <a:latin typeface="Times New Roman" panose="02020603050405020304" pitchFamily="18" charset="0"/>
                <a:ea typeface="宋体" panose="02010600030101010101" pitchFamily="2" charset="-122"/>
                <a:cs typeface="Times New Roman" panose="02020603050405020304" pitchFamily="18" charset="0"/>
              </a:rPr>
              <a:t> (Term frequency * Inverse Doc Frequency) </a:t>
            </a:r>
          </a:p>
          <a:p>
            <a:pPr>
              <a:buFont typeface="Wingdings 2" panose="05020102010507070707" pitchFamily="18" charset="2"/>
              <a:buNone/>
            </a:pPr>
            <a:r>
              <a:rPr kumimoji="0" lang="en-US" altLang="zh-CN" dirty="0">
                <a:ea typeface="华文楷体" panose="02010600040101010101" pitchFamily="2" charset="-122"/>
              </a:rPr>
              <a:t>       Term … Feature </a:t>
            </a:r>
          </a:p>
          <a:p>
            <a:pPr>
              <a:buFont typeface="Wingdings 2" panose="05020102010507070707" pitchFamily="18" charset="2"/>
              <a:buNone/>
            </a:pPr>
            <a:r>
              <a:rPr kumimoji="0" lang="en-US" altLang="zh-CN" dirty="0">
                <a:ea typeface="华文楷体" panose="02010600040101010101" pitchFamily="2" charset="-122"/>
              </a:rPr>
              <a:t>       Document … Item </a:t>
            </a:r>
          </a:p>
          <a:p>
            <a:endParaRPr kumimoji="0" lang="zh-CN" altLang="en-US" dirty="0">
              <a:ea typeface="华文楷体" panose="02010600040101010101" pitchFamily="2" charset="-122"/>
            </a:endParaRPr>
          </a:p>
        </p:txBody>
      </p:sp>
      <p:sp>
        <p:nvSpPr>
          <p:cNvPr id="4" name="页脚占位符 3">
            <a:extLst>
              <a:ext uri="{FF2B5EF4-FFF2-40B4-BE49-F238E27FC236}">
                <a16:creationId xmlns:a16="http://schemas.microsoft.com/office/drawing/2014/main" id="{97E065D8-94A9-4CAF-A62A-ED4811392B8F}"/>
              </a:ext>
            </a:extLst>
          </p:cNvPr>
          <p:cNvSpPr>
            <a:spLocks noGrp="1"/>
          </p:cNvSpPr>
          <p:nvPr>
            <p:ph type="ftr" sz="quarter" idx="11"/>
          </p:nvPr>
        </p:nvSpPr>
        <p:spPr/>
        <p:txBody>
          <a:bodyPr/>
          <a:lstStyle/>
          <a:p>
            <a:pPr>
              <a:defRPr/>
            </a:pPr>
            <a:r>
              <a:rPr lang="en-US" dirty="0"/>
              <a:t>Recommendation Systems</a:t>
            </a:r>
          </a:p>
        </p:txBody>
      </p:sp>
      <p:sp>
        <p:nvSpPr>
          <p:cNvPr id="5" name="灯片编号占位符 4">
            <a:extLst>
              <a:ext uri="{FF2B5EF4-FFF2-40B4-BE49-F238E27FC236}">
                <a16:creationId xmlns:a16="http://schemas.microsoft.com/office/drawing/2014/main" id="{B28FE435-FAB4-4936-B653-E62ADAFF8807}"/>
              </a:ext>
            </a:extLst>
          </p:cNvPr>
          <p:cNvSpPr>
            <a:spLocks noGrp="1"/>
          </p:cNvSpPr>
          <p:nvPr>
            <p:ph type="sldNum" sz="quarter" idx="12"/>
          </p:nvPr>
        </p:nvSpPr>
        <p:spPr/>
        <p:txBody>
          <a:bodyPr/>
          <a:lstStyle>
            <a:lvl1pPr>
              <a:defRPr kumimoji="1" sz="2400">
                <a:solidFill>
                  <a:schemeClr val="tx1"/>
                </a:solidFill>
                <a:latin typeface="Corbel" panose="020B0503020204020204" pitchFamily="34" charset="0"/>
                <a:ea typeface="宋体" panose="02010600030101010101" pitchFamily="2" charset="-122"/>
              </a:defRPr>
            </a:lvl1pPr>
            <a:lvl2pPr marL="742950" indent="-285750">
              <a:defRPr kumimoji="1" sz="2400">
                <a:solidFill>
                  <a:schemeClr val="tx1"/>
                </a:solidFill>
                <a:latin typeface="Corbel" panose="020B0503020204020204" pitchFamily="34" charset="0"/>
                <a:ea typeface="宋体" panose="02010600030101010101" pitchFamily="2" charset="-122"/>
              </a:defRPr>
            </a:lvl2pPr>
            <a:lvl3pPr marL="1143000" indent="-228600">
              <a:defRPr kumimoji="1" sz="2400">
                <a:solidFill>
                  <a:schemeClr val="tx1"/>
                </a:solidFill>
                <a:latin typeface="Corbel" panose="020B0503020204020204" pitchFamily="34" charset="0"/>
                <a:ea typeface="宋体" panose="02010600030101010101" pitchFamily="2" charset="-122"/>
              </a:defRPr>
            </a:lvl3pPr>
            <a:lvl4pPr marL="1600200" indent="-228600">
              <a:defRPr kumimoji="1" sz="2400">
                <a:solidFill>
                  <a:schemeClr val="tx1"/>
                </a:solidFill>
                <a:latin typeface="Corbel" panose="020B0503020204020204" pitchFamily="34" charset="0"/>
                <a:ea typeface="宋体" panose="02010600030101010101" pitchFamily="2" charset="-122"/>
              </a:defRPr>
            </a:lvl4pPr>
            <a:lvl5pPr marL="2057400" indent="-228600">
              <a:defRPr kumimoji="1" sz="2400">
                <a:solidFill>
                  <a:schemeClr val="tx1"/>
                </a:solidFill>
                <a:latin typeface="Corbel" panose="020B0503020204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orbel" panose="020B0503020204020204" pitchFamily="34" charset="0"/>
                <a:ea typeface="宋体" panose="02010600030101010101" pitchFamily="2" charset="-122"/>
              </a:defRPr>
            </a:lvl9pPr>
          </a:lstStyle>
          <a:p>
            <a:fld id="{F1B5BE2A-A843-4077-A866-2F39DE4C4B34}" type="slidenum">
              <a:rPr kumimoji="0" lang="en-US" altLang="zh-CN" sz="1200">
                <a:solidFill>
                  <a:srgbClr val="3F3F3F"/>
                </a:solidFill>
              </a:rPr>
              <a:pPr/>
              <a:t>22</a:t>
            </a:fld>
            <a:endParaRPr kumimoji="0" lang="en-US" altLang="zh-CN" sz="1200">
              <a:solidFill>
                <a:srgbClr val="3F3F3F"/>
              </a:solidFill>
            </a:endParaRPr>
          </a:p>
        </p:txBody>
      </p:sp>
    </p:spTree>
    <p:extLst>
      <p:ext uri="{BB962C8B-B14F-4D97-AF65-F5344CB8AC3E}">
        <p14:creationId xmlns:p14="http://schemas.microsoft.com/office/powerpoint/2010/main" val="355864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1A8F8E3-447F-4B36-A276-0EC3710EAD4D}"/>
              </a:ext>
            </a:extLst>
          </p:cNvPr>
          <p:cNvSpPr>
            <a:spLocks noGrp="1"/>
          </p:cNvSpPr>
          <p:nvPr>
            <p:ph type="title"/>
          </p:nvPr>
        </p:nvSpPr>
        <p:spPr/>
        <p:txBody>
          <a:bodyPr>
            <a:normAutofit/>
          </a:bodyPr>
          <a:lstStyle/>
          <a:p>
            <a:pPr fontAlgn="auto">
              <a:spcAft>
                <a:spcPts val="0"/>
              </a:spcAft>
              <a:defRPr/>
            </a:pPr>
            <a:r>
              <a:rPr lang="en-US" altLang="zh-CN" dirty="0">
                <a:solidFill>
                  <a:schemeClr val="accent1">
                    <a:satMod val="150000"/>
                  </a:schemeClr>
                </a:solidFill>
                <a:latin typeface="Helvetica LT Std" charset="0"/>
                <a:ea typeface="+mj-ea"/>
                <a:cs typeface="+mj-cs"/>
              </a:rPr>
              <a:t>Decision Trees and Rule</a:t>
            </a:r>
          </a:p>
        </p:txBody>
      </p:sp>
      <p:sp>
        <p:nvSpPr>
          <p:cNvPr id="27651" name="Content Placeholder 2">
            <a:extLst>
              <a:ext uri="{FF2B5EF4-FFF2-40B4-BE49-F238E27FC236}">
                <a16:creationId xmlns:a16="http://schemas.microsoft.com/office/drawing/2014/main" id="{D47354AD-0F46-4810-90C4-BCCFCB2720B9}"/>
              </a:ext>
            </a:extLst>
          </p:cNvPr>
          <p:cNvSpPr>
            <a:spLocks noGrp="1"/>
          </p:cNvSpPr>
          <p:nvPr>
            <p:ph idx="1"/>
          </p:nvPr>
        </p:nvSpPr>
        <p:spPr>
          <a:xfrm>
            <a:off x="457200" y="2249488"/>
            <a:ext cx="8229600" cy="4379912"/>
          </a:xfrm>
        </p:spPr>
        <p:txBody>
          <a:bodyPr/>
          <a:lstStyle/>
          <a:p>
            <a:pPr>
              <a:lnSpc>
                <a:spcPct val="90000"/>
              </a:lnSpc>
            </a:pPr>
            <a:r>
              <a:rPr kumimoji="0" lang="en-US" altLang="zh-CN" sz="2600" dirty="0">
                <a:latin typeface="Helvetica LT Std" pitchFamily="34" charset="0"/>
                <a:ea typeface="华文楷体" panose="02010600040101010101" pitchFamily="2" charset="-122"/>
              </a:rPr>
              <a:t>Given the history of user</a:t>
            </a:r>
            <a:r>
              <a:rPr lang="en-US" altLang="zh-CN" sz="2600" dirty="0">
                <a:latin typeface="Helvetica LT Std" pitchFamily="34" charset="0"/>
                <a:ea typeface="华文楷体" panose="02010600040101010101" pitchFamily="2" charset="-122"/>
              </a:rPr>
              <a:t>’</a:t>
            </a:r>
            <a:r>
              <a:rPr kumimoji="0" lang="en-US" altLang="zh-CN" sz="2600" dirty="0">
                <a:latin typeface="Helvetica LT Std" pitchFamily="34" charset="0"/>
                <a:ea typeface="华文楷体" panose="02010600040101010101" pitchFamily="2" charset="-122"/>
              </a:rPr>
              <a:t>s interests as training data, build a decision tree which represents the user</a:t>
            </a:r>
            <a:r>
              <a:rPr lang="en-US" altLang="zh-CN" sz="2600" dirty="0">
                <a:latin typeface="Helvetica LT Std" pitchFamily="34" charset="0"/>
                <a:ea typeface="华文楷体" panose="02010600040101010101" pitchFamily="2" charset="-122"/>
              </a:rPr>
              <a:t>’</a:t>
            </a:r>
            <a:r>
              <a:rPr kumimoji="0" lang="en-US" altLang="zh-CN" sz="2600" dirty="0">
                <a:latin typeface="Helvetica LT Std" pitchFamily="34" charset="0"/>
                <a:ea typeface="华文楷体" panose="02010600040101010101" pitchFamily="2" charset="-122"/>
              </a:rPr>
              <a:t>s profile of interest</a:t>
            </a: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endParaRPr kumimoji="0" lang="en-US" altLang="zh-CN" sz="2600" dirty="0">
              <a:latin typeface="Helvetica LT Std" pitchFamily="34" charset="0"/>
              <a:ea typeface="华文楷体" panose="02010600040101010101" pitchFamily="2" charset="-122"/>
            </a:endParaRPr>
          </a:p>
          <a:p>
            <a:pPr>
              <a:lnSpc>
                <a:spcPct val="90000"/>
              </a:lnSpc>
            </a:pPr>
            <a:r>
              <a:rPr kumimoji="0" lang="en-US" altLang="zh-CN" sz="2600" dirty="0">
                <a:latin typeface="Helvetica LT Std" pitchFamily="34" charset="0"/>
                <a:ea typeface="华文楷体" panose="02010600040101010101" pitchFamily="2" charset="-122"/>
              </a:rPr>
              <a:t>Will the user like an inexpensive Mexican restaurant?</a:t>
            </a:r>
          </a:p>
          <a:p>
            <a:pPr>
              <a:lnSpc>
                <a:spcPct val="90000"/>
              </a:lnSpc>
            </a:pPr>
            <a:endParaRPr kumimoji="0" lang="zh-CN" altLang="en-US" sz="2600" dirty="0">
              <a:latin typeface="Helvetica LT Std" pitchFamily="34" charset="0"/>
              <a:ea typeface="华文楷体" panose="02010600040101010101" pitchFamily="2" charset="-122"/>
            </a:endParaRPr>
          </a:p>
        </p:txBody>
      </p:sp>
      <p:pic>
        <p:nvPicPr>
          <p:cNvPr id="27652" name="Picture 4" descr="cs411.png">
            <a:extLst>
              <a:ext uri="{FF2B5EF4-FFF2-40B4-BE49-F238E27FC236}">
                <a16:creationId xmlns:a16="http://schemas.microsoft.com/office/drawing/2014/main" id="{18015D45-2AF3-4982-A787-C3927F7C32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3581400"/>
            <a:ext cx="45339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6">
            <a:extLst>
              <a:ext uri="{FF2B5EF4-FFF2-40B4-BE49-F238E27FC236}">
                <a16:creationId xmlns:a16="http://schemas.microsoft.com/office/drawing/2014/main" id="{7D976B79-D367-460D-9A28-E4EE92150069}"/>
              </a:ext>
            </a:extLst>
          </p:cNvPr>
          <p:cNvGraphicFramePr>
            <a:graphicFrameLocks noGrp="1"/>
          </p:cNvGraphicFramePr>
          <p:nvPr/>
        </p:nvGraphicFramePr>
        <p:xfrm>
          <a:off x="193675" y="3886200"/>
          <a:ext cx="2935288" cy="1382715"/>
        </p:xfrm>
        <a:graphic>
          <a:graphicData uri="http://schemas.openxmlformats.org/drawingml/2006/table">
            <a:tbl>
              <a:tblPr/>
              <a:tblGrid>
                <a:gridCol w="785813">
                  <a:extLst>
                    <a:ext uri="{9D8B030D-6E8A-4147-A177-3AD203B41FA5}">
                      <a16:colId xmlns:a16="http://schemas.microsoft.com/office/drawing/2014/main" val="3022490217"/>
                    </a:ext>
                  </a:extLst>
                </a:gridCol>
                <a:gridCol w="766762">
                  <a:extLst>
                    <a:ext uri="{9D8B030D-6E8A-4147-A177-3AD203B41FA5}">
                      <a16:colId xmlns:a16="http://schemas.microsoft.com/office/drawing/2014/main" val="3179715031"/>
                    </a:ext>
                  </a:extLst>
                </a:gridCol>
                <a:gridCol w="565150">
                  <a:extLst>
                    <a:ext uri="{9D8B030D-6E8A-4147-A177-3AD203B41FA5}">
                      <a16:colId xmlns:a16="http://schemas.microsoft.com/office/drawing/2014/main" val="1485766914"/>
                    </a:ext>
                  </a:extLst>
                </a:gridCol>
                <a:gridCol w="817563">
                  <a:extLst>
                    <a:ext uri="{9D8B030D-6E8A-4147-A177-3AD203B41FA5}">
                      <a16:colId xmlns:a16="http://schemas.microsoft.com/office/drawing/2014/main" val="2946206547"/>
                    </a:ext>
                  </a:extLst>
                </a:gridCol>
              </a:tblGrid>
              <a:tr h="277813">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Helvetica LT Std" pitchFamily="34" charset="0"/>
                          <a:ea typeface="宋体" panose="02010600030101010101" pitchFamily="2" charset="-122"/>
                        </a:rPr>
                        <a:t>Cuisine</a:t>
                      </a:r>
                    </a:p>
                  </a:txBody>
                  <a:tcPr marT="45741" marB="4574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Helvetica LT Std" pitchFamily="34" charset="0"/>
                          <a:ea typeface="宋体" panose="02010600030101010101" pitchFamily="2" charset="-122"/>
                        </a:rPr>
                        <a:t>Service</a:t>
                      </a:r>
                    </a:p>
                  </a:txBody>
                  <a:tcPr marT="45741" marB="4574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Helvetica LT Std" pitchFamily="34" charset="0"/>
                          <a:ea typeface="宋体" panose="02010600030101010101" pitchFamily="2" charset="-122"/>
                        </a:rPr>
                        <a:t>Cost</a:t>
                      </a:r>
                    </a:p>
                  </a:txBody>
                  <a:tcPr marT="45741" marB="4574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Helvetica LT Std" pitchFamily="34" charset="0"/>
                          <a:ea typeface="宋体" panose="02010600030101010101" pitchFamily="2" charset="-122"/>
                        </a:rPr>
                        <a:t>Rating</a:t>
                      </a:r>
                    </a:p>
                  </a:txBody>
                  <a:tcPr marT="45741" marB="4574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46855796"/>
                  </a:ext>
                </a:extLst>
              </a:tr>
              <a:tr h="277813">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Italian</a:t>
                      </a:r>
                    </a:p>
                  </a:txBody>
                  <a:tcPr marT="45741" marB="4574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Counter</a:t>
                      </a:r>
                    </a:p>
                  </a:txBody>
                  <a:tcPr marT="45741" marB="4574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Low</a:t>
                      </a:r>
                    </a:p>
                  </a:txBody>
                  <a:tcPr marT="45741" marB="4574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Negative</a:t>
                      </a:r>
                    </a:p>
                  </a:txBody>
                  <a:tcPr marT="45741" marB="4574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71025287"/>
                  </a:ext>
                </a:extLst>
              </a:tr>
              <a:tr h="277813">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French</a:t>
                      </a:r>
                    </a:p>
                  </a:txBody>
                  <a:tcPr marT="45741" marB="45741"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Table</a:t>
                      </a:r>
                    </a:p>
                  </a:txBody>
                  <a:tcPr marT="45741" marB="45741"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Med</a:t>
                      </a:r>
                    </a:p>
                  </a:txBody>
                  <a:tcPr marT="45741" marB="45741" horzOverflow="overflow">
                    <a:lnL>
                      <a:noFill/>
                    </a:lnL>
                    <a:lnR>
                      <a:noFill/>
                    </a:lnR>
                    <a:lnT>
                      <a:noFill/>
                    </a:lnT>
                    <a:lnB>
                      <a:noFill/>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Positive</a:t>
                      </a:r>
                    </a:p>
                  </a:txBody>
                  <a:tcPr marT="45741" marB="4574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502625186"/>
                  </a:ext>
                </a:extLst>
              </a:tr>
              <a:tr h="274638">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French</a:t>
                      </a:r>
                    </a:p>
                  </a:txBody>
                  <a:tcPr marT="45741" marB="45741" horzOverflow="overflow">
                    <a:lnL>
                      <a:noFill/>
                    </a:lnL>
                    <a:lnR>
                      <a:noFill/>
                    </a:lnR>
                    <a:lnT>
                      <a:noFill/>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Counter</a:t>
                      </a:r>
                    </a:p>
                  </a:txBody>
                  <a:tcPr marT="45741" marB="45741" horzOverflow="overflow">
                    <a:lnL>
                      <a:noFill/>
                    </a:lnL>
                    <a:lnR>
                      <a:noFill/>
                    </a:lnR>
                    <a:lnT>
                      <a:noFill/>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Low</a:t>
                      </a:r>
                    </a:p>
                  </a:txBody>
                  <a:tcPr marT="45741" marB="45741" horzOverflow="overflow">
                    <a:lnL>
                      <a:noFill/>
                    </a:lnL>
                    <a:lnR>
                      <a:noFill/>
                    </a:lnR>
                    <a:lnT>
                      <a:noFill/>
                    </a:lnT>
                    <a:lnB>
                      <a:noFill/>
                    </a:lnB>
                    <a:lnTlToBr>
                      <a:noFill/>
                    </a:lnTlToBr>
                    <a:lnBlToTr>
                      <a:noFill/>
                    </a:lnBlToTr>
                    <a:solidFill>
                      <a:srgbClr val="E7E7E7"/>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Positive</a:t>
                      </a:r>
                    </a:p>
                  </a:txBody>
                  <a:tcPr marT="45741" marB="45741"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380890962"/>
                  </a:ext>
                </a:extLst>
              </a:tr>
              <a:tr h="274638">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a:t>
                      </a:r>
                    </a:p>
                  </a:txBody>
                  <a:tcPr marT="45741" marB="4574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a:t>
                      </a:r>
                    </a:p>
                  </a:txBody>
                  <a:tcPr marT="45741" marB="4574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a:t>
                      </a:r>
                    </a:p>
                  </a:txBody>
                  <a:tcPr marT="45741" marB="4574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buClr>
                          <a:schemeClr val="accent1"/>
                        </a:buClr>
                        <a:buSzPct val="80000"/>
                        <a:buFont typeface="Wingdings 2" panose="05020102010507070707" pitchFamily="18" charset="2"/>
                        <a:defRPr kumimoji="1" sz="28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defRPr kumimoji="1" sz="2400">
                          <a:solidFill>
                            <a:schemeClr val="tx1"/>
                          </a:solidFill>
                          <a:latin typeface="Corbel" panose="020B0503020204020204" pitchFamily="34" charset="0"/>
                          <a:ea typeface="宋体" panose="02010600030101010101" pitchFamily="2" charset="-122"/>
                        </a:defRPr>
                      </a:lvl2pPr>
                      <a:lvl3pPr marL="1143000" indent="-228600">
                        <a:spcBef>
                          <a:spcPct val="20000"/>
                        </a:spcBef>
                        <a:buClr>
                          <a:srgbClr val="E66C7D"/>
                        </a:buClr>
                        <a:buFont typeface="Arial" panose="020B0604020202020204" pitchFamily="34" charset="0"/>
                        <a:defRPr kumimoji="1" sz="20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6BB76D"/>
                        </a:buClr>
                        <a:buFont typeface="Arial" panose="020B0604020202020204" pitchFamily="34" charset="0"/>
                        <a:defRPr kumimoji="1">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5pPr>
                      <a:lvl6pPr marL="25146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6pPr>
                      <a:lvl7pPr marL="29718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7pPr>
                      <a:lvl8pPr marL="34290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8pPr>
                      <a:lvl9pPr marL="3886200" indent="-228600" fontAlgn="base">
                        <a:spcBef>
                          <a:spcPct val="20000"/>
                        </a:spcBef>
                        <a:spcAft>
                          <a:spcPct val="0"/>
                        </a:spcAft>
                        <a:buClr>
                          <a:srgbClr val="E88651"/>
                        </a:buClr>
                        <a:buFont typeface="Wingdings 3" panose="05040102010807070707" pitchFamily="18" charset="2"/>
                        <a:defRPr kumimoji="1">
                          <a:solidFill>
                            <a:schemeClr val="tx1"/>
                          </a:solidFill>
                          <a:latin typeface="Corbel" panose="020B05030202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Helvetica LT Std" pitchFamily="34" charset="0"/>
                          <a:ea typeface="宋体" panose="02010600030101010101" pitchFamily="2" charset="-122"/>
                        </a:rPr>
                        <a:t>…</a:t>
                      </a:r>
                    </a:p>
                  </a:txBody>
                  <a:tcPr marT="45741" marB="4574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17996557"/>
                  </a:ext>
                </a:extLst>
              </a:tr>
            </a:tbl>
          </a:graphicData>
        </a:graphic>
      </p:graphicFrame>
      <p:sp>
        <p:nvSpPr>
          <p:cNvPr id="7" name="Right Arrow 6">
            <a:extLst>
              <a:ext uri="{FF2B5EF4-FFF2-40B4-BE49-F238E27FC236}">
                <a16:creationId xmlns:a16="http://schemas.microsoft.com/office/drawing/2014/main" id="{256308F4-CB0A-4037-9DD7-F2B584EB12F3}"/>
              </a:ext>
            </a:extLst>
          </p:cNvPr>
          <p:cNvSpPr/>
          <p:nvPr/>
        </p:nvSpPr>
        <p:spPr>
          <a:xfrm>
            <a:off x="3657600" y="44196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solidFill>
                <a:srgbClr val="FFFFFF"/>
              </a:solidFill>
              <a:latin typeface="Helvetica LT Std"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10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Right)">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7652"/>
                                        </p:tgtEl>
                                        <p:attrNameLst>
                                          <p:attrName>style.visibility</p:attrName>
                                        </p:attrNameLst>
                                      </p:cBhvr>
                                      <p:to>
                                        <p:strVal val="visible"/>
                                      </p:to>
                                    </p:set>
                                    <p:anim calcmode="lin" valueType="num">
                                      <p:cBhvr>
                                        <p:cTn id="23" dur="500" fill="hold"/>
                                        <p:tgtEl>
                                          <p:spTgt spid="27652"/>
                                        </p:tgtEl>
                                        <p:attrNameLst>
                                          <p:attrName>ppt_w</p:attrName>
                                        </p:attrNameLst>
                                      </p:cBhvr>
                                      <p:tavLst>
                                        <p:tav tm="0">
                                          <p:val>
                                            <p:fltVal val="0"/>
                                          </p:val>
                                        </p:tav>
                                        <p:tav tm="100000">
                                          <p:val>
                                            <p:strVal val="#ppt_w"/>
                                          </p:val>
                                        </p:tav>
                                      </p:tavLst>
                                    </p:anim>
                                    <p:anim calcmode="lin" valueType="num">
                                      <p:cBhvr>
                                        <p:cTn id="24" dur="500" fill="hold"/>
                                        <p:tgtEl>
                                          <p:spTgt spid="2765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animEffect transition="in" filter="fade">
                                      <p:cBhvr>
                                        <p:cTn id="29" dur="10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928AE6E-E688-4538-BFB4-AC51D913B8D0}"/>
              </a:ext>
            </a:extLst>
          </p:cNvPr>
          <p:cNvSpPr>
            <a:spLocks noGrp="1"/>
          </p:cNvSpPr>
          <p:nvPr>
            <p:ph type="title"/>
          </p:nvPr>
        </p:nvSpPr>
        <p:spPr/>
        <p:txBody>
          <a:bodyPr>
            <a:normAutofit/>
          </a:bodyPr>
          <a:lstStyle/>
          <a:p>
            <a:pPr fontAlgn="auto">
              <a:spcAft>
                <a:spcPts val="0"/>
              </a:spcAft>
              <a:defRPr/>
            </a:pPr>
            <a:r>
              <a:rPr lang="en-US" altLang="zh-CN" dirty="0">
                <a:solidFill>
                  <a:schemeClr val="accent1">
                    <a:satMod val="150000"/>
                  </a:schemeClr>
                </a:solidFill>
                <a:latin typeface="Helvetica LT Std" charset="0"/>
                <a:ea typeface="+mj-ea"/>
                <a:cs typeface="+mj-cs"/>
              </a:rPr>
              <a:t>Decision Trees and Rule</a:t>
            </a:r>
          </a:p>
        </p:txBody>
      </p:sp>
      <p:sp>
        <p:nvSpPr>
          <p:cNvPr id="28675" name="Content Placeholder 2">
            <a:extLst>
              <a:ext uri="{FF2B5EF4-FFF2-40B4-BE49-F238E27FC236}">
                <a16:creationId xmlns:a16="http://schemas.microsoft.com/office/drawing/2014/main" id="{512AF72B-28FE-4298-BF28-3D0DAE216F72}"/>
              </a:ext>
            </a:extLst>
          </p:cNvPr>
          <p:cNvSpPr>
            <a:spLocks noGrp="1"/>
          </p:cNvSpPr>
          <p:nvPr>
            <p:ph idx="1"/>
          </p:nvPr>
        </p:nvSpPr>
        <p:spPr/>
        <p:txBody>
          <a:bodyPr>
            <a:normAutofit/>
          </a:bodyPr>
          <a:lstStyle/>
          <a:p>
            <a:pPr>
              <a:lnSpc>
                <a:spcPct val="150000"/>
              </a:lnSpc>
              <a:spcAft>
                <a:spcPts val="600"/>
              </a:spcAft>
            </a:pPr>
            <a:r>
              <a:rPr kumimoji="0" lang="en-US" altLang="zh-CN" sz="2800" dirty="0">
                <a:ea typeface="华文楷体" panose="02010600040101010101" pitchFamily="2" charset="-122"/>
              </a:rPr>
              <a:t>Well-suited for structured data</a:t>
            </a:r>
          </a:p>
          <a:p>
            <a:pPr>
              <a:lnSpc>
                <a:spcPct val="150000"/>
              </a:lnSpc>
              <a:spcAft>
                <a:spcPts val="600"/>
              </a:spcAft>
            </a:pPr>
            <a:r>
              <a:rPr kumimoji="0" lang="en-US" altLang="zh-CN" sz="2800" dirty="0">
                <a:ea typeface="华文楷体" panose="02010600040101010101" pitchFamily="2" charset="-122"/>
              </a:rPr>
              <a:t>In unstructured data, the number of attributes becomes too enormous and consequently, the tree becomes too large to provide sufficient performance</a:t>
            </a:r>
          </a:p>
          <a:p>
            <a:pPr>
              <a:lnSpc>
                <a:spcPct val="150000"/>
              </a:lnSpc>
              <a:spcAft>
                <a:spcPts val="600"/>
              </a:spcAft>
            </a:pPr>
            <a:r>
              <a:rPr kumimoji="0" lang="en-US" altLang="zh-CN" sz="2800" dirty="0">
                <a:ea typeface="华文楷体" panose="02010600040101010101" pitchFamily="2" charset="-122"/>
              </a:rPr>
              <a:t>RIPPER: a rule induction algorithm based on the same principles but provide better performance in classifying 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1000"/>
                                        <p:tgtEl>
                                          <p:spTgt spid="28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fade">
                                      <p:cBhvr>
                                        <p:cTn id="15" dur="10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6E6476C-41DF-40DD-8DDC-FF63AA02262E}"/>
              </a:ext>
            </a:extLst>
          </p:cNvPr>
          <p:cNvSpPr>
            <a:spLocks noGrp="1"/>
          </p:cNvSpPr>
          <p:nvPr>
            <p:ph type="title"/>
          </p:nvPr>
        </p:nvSpPr>
        <p:spPr/>
        <p:txBody>
          <a:bodyPr/>
          <a:lstStyle/>
          <a:p>
            <a:pPr fontAlgn="auto">
              <a:spcAft>
                <a:spcPts val="0"/>
              </a:spcAft>
              <a:defRPr/>
            </a:pPr>
            <a:r>
              <a:rPr lang="en-US" altLang="zh-CN">
                <a:solidFill>
                  <a:schemeClr val="accent1">
                    <a:satMod val="150000"/>
                  </a:schemeClr>
                </a:solidFill>
                <a:latin typeface="Helvetica LT Std" charset="0"/>
                <a:ea typeface="+mj-ea"/>
                <a:cs typeface="+mj-cs"/>
              </a:rPr>
              <a:t>Nearest Neighbour Methods</a:t>
            </a:r>
          </a:p>
        </p:txBody>
      </p:sp>
      <p:sp>
        <p:nvSpPr>
          <p:cNvPr id="29699" name="Content Placeholder 2">
            <a:extLst>
              <a:ext uri="{FF2B5EF4-FFF2-40B4-BE49-F238E27FC236}">
                <a16:creationId xmlns:a16="http://schemas.microsoft.com/office/drawing/2014/main" id="{E8D2AF05-0322-4945-AD41-173C39DF449D}"/>
              </a:ext>
            </a:extLst>
          </p:cNvPr>
          <p:cNvSpPr>
            <a:spLocks noGrp="1"/>
          </p:cNvSpPr>
          <p:nvPr>
            <p:ph idx="1"/>
          </p:nvPr>
        </p:nvSpPr>
        <p:spPr/>
        <p:txBody>
          <a:bodyPr>
            <a:normAutofit/>
          </a:bodyPr>
          <a:lstStyle/>
          <a:p>
            <a:pPr>
              <a:lnSpc>
                <a:spcPct val="150000"/>
              </a:lnSpc>
              <a:spcAft>
                <a:spcPts val="600"/>
              </a:spcAft>
            </a:pPr>
            <a:r>
              <a:rPr kumimoji="0" lang="en-US" altLang="zh-CN" sz="2800" dirty="0">
                <a:ea typeface="华文楷体" panose="02010600040101010101" pitchFamily="2" charset="-122"/>
              </a:rPr>
              <a:t>Simply store all the training data in memory</a:t>
            </a:r>
          </a:p>
          <a:p>
            <a:pPr>
              <a:lnSpc>
                <a:spcPct val="150000"/>
              </a:lnSpc>
              <a:spcAft>
                <a:spcPts val="600"/>
              </a:spcAft>
            </a:pPr>
            <a:r>
              <a:rPr kumimoji="0" lang="en-US" altLang="zh-CN" sz="2800" dirty="0">
                <a:ea typeface="华文楷体" panose="02010600040101010101" pitchFamily="2" charset="-122"/>
              </a:rPr>
              <a:t>To classify a new item, compare it to all stored items using a similarity function and determine the </a:t>
            </a:r>
            <a:r>
              <a:rPr kumimoji="0" lang="zh-CN" altLang="en-US" sz="2800" dirty="0">
                <a:ea typeface="华文楷体" panose="02010600040101010101" pitchFamily="2" charset="-122"/>
              </a:rPr>
              <a:t>“</a:t>
            </a:r>
            <a:r>
              <a:rPr kumimoji="0" lang="en-US" altLang="zh-CN" sz="2800" dirty="0">
                <a:ea typeface="华文楷体" panose="02010600040101010101" pitchFamily="2" charset="-122"/>
              </a:rPr>
              <a:t>nearest </a:t>
            </a:r>
            <a:r>
              <a:rPr kumimoji="0" lang="en-US" altLang="zh-CN" sz="2800" dirty="0" err="1">
                <a:ea typeface="华文楷体" panose="02010600040101010101" pitchFamily="2" charset="-122"/>
              </a:rPr>
              <a:t>neighbour</a:t>
            </a:r>
            <a:r>
              <a:rPr kumimoji="0" lang="zh-CN" altLang="en-US" sz="2800" dirty="0">
                <a:ea typeface="华文楷体" panose="02010600040101010101" pitchFamily="2" charset="-122"/>
              </a:rPr>
              <a:t>”</a:t>
            </a:r>
            <a:r>
              <a:rPr kumimoji="0" lang="en-US" altLang="zh-CN" sz="2800" dirty="0">
                <a:ea typeface="华文楷体" panose="02010600040101010101" pitchFamily="2" charset="-122"/>
              </a:rPr>
              <a:t> or </a:t>
            </a:r>
            <a:r>
              <a:rPr kumimoji="0" lang="en-US" altLang="zh-CN" sz="2800" b="1" dirty="0">
                <a:ea typeface="华文楷体" panose="02010600040101010101" pitchFamily="2" charset="-122"/>
              </a:rPr>
              <a:t>the </a:t>
            </a:r>
            <a:r>
              <a:rPr kumimoji="0" lang="en-US" altLang="zh-CN" sz="2800" b="1" i="1" dirty="0">
                <a:ea typeface="华文楷体" panose="02010600040101010101" pitchFamily="2" charset="-122"/>
              </a:rPr>
              <a:t>k</a:t>
            </a:r>
            <a:r>
              <a:rPr kumimoji="0" lang="en-US" altLang="zh-CN" sz="2800" b="1" dirty="0">
                <a:ea typeface="华文楷体" panose="02010600040101010101" pitchFamily="2" charset="-122"/>
              </a:rPr>
              <a:t> nearest </a:t>
            </a:r>
            <a:r>
              <a:rPr kumimoji="0" lang="en-US" altLang="zh-CN" sz="2800" b="1" dirty="0" err="1">
                <a:ea typeface="华文楷体" panose="02010600040101010101" pitchFamily="2" charset="-122"/>
              </a:rPr>
              <a:t>neighbours</a:t>
            </a:r>
            <a:r>
              <a:rPr kumimoji="0" lang="en-US" altLang="zh-CN" sz="2800" dirty="0">
                <a:ea typeface="华文楷体" panose="02010600040101010101" pitchFamily="2" charset="-122"/>
              </a:rPr>
              <a:t>.</a:t>
            </a:r>
          </a:p>
          <a:p>
            <a:pPr>
              <a:lnSpc>
                <a:spcPct val="150000"/>
              </a:lnSpc>
              <a:spcAft>
                <a:spcPts val="600"/>
              </a:spcAft>
            </a:pPr>
            <a:r>
              <a:rPr kumimoji="0" lang="en-US" altLang="zh-CN" sz="2800" dirty="0">
                <a:ea typeface="华文楷体" panose="02010600040101010101" pitchFamily="2" charset="-122"/>
              </a:rPr>
              <a:t>The class or numeric score of the previously unseen item can then be derived from the class of the nearest </a:t>
            </a:r>
            <a:r>
              <a:rPr kumimoji="0" lang="en-US" altLang="zh-CN" sz="2800" dirty="0" err="1">
                <a:ea typeface="华文楷体" panose="02010600040101010101" pitchFamily="2" charset="-122"/>
              </a:rPr>
              <a:t>neighbour</a:t>
            </a:r>
            <a:r>
              <a:rPr kumimoji="0" lang="en-US" altLang="zh-CN" sz="2800" dirty="0">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10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fade">
                                      <p:cBhvr>
                                        <p:cTn id="17" dur="10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5BFEE67-2679-42CB-97CB-30712AC744CE}"/>
              </a:ext>
            </a:extLst>
          </p:cNvPr>
          <p:cNvSpPr>
            <a:spLocks noGrp="1"/>
          </p:cNvSpPr>
          <p:nvPr>
            <p:ph type="title"/>
          </p:nvPr>
        </p:nvSpPr>
        <p:spPr>
          <a:xfrm>
            <a:off x="457200" y="152400"/>
            <a:ext cx="8229600" cy="1251062"/>
          </a:xfrm>
        </p:spPr>
        <p:txBody>
          <a:bodyPr/>
          <a:lstStyle/>
          <a:p>
            <a:pPr fontAlgn="auto">
              <a:spcAft>
                <a:spcPts val="0"/>
              </a:spcAft>
              <a:defRPr/>
            </a:pPr>
            <a:r>
              <a:rPr lang="en-US" altLang="zh-CN">
                <a:solidFill>
                  <a:schemeClr val="accent1">
                    <a:satMod val="150000"/>
                  </a:schemeClr>
                </a:solidFill>
                <a:latin typeface="Helvetica LT Std" charset="0"/>
                <a:ea typeface="+mj-ea"/>
                <a:cs typeface="+mj-cs"/>
              </a:rPr>
              <a:t>Nearest Neighbour Methods</a:t>
            </a:r>
          </a:p>
        </p:txBody>
      </p:sp>
      <p:pic>
        <p:nvPicPr>
          <p:cNvPr id="40962" name="Content Placeholder 8" descr="thumb.php.png">
            <a:extLst>
              <a:ext uri="{FF2B5EF4-FFF2-40B4-BE49-F238E27FC236}">
                <a16:creationId xmlns:a16="http://schemas.microsoft.com/office/drawing/2014/main" id="{070234FC-0BF2-4AFA-A296-E0D84BDDEC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2687638"/>
            <a:ext cx="4038600" cy="3649662"/>
          </a:xfrm>
        </p:spPr>
      </p:pic>
      <p:sp>
        <p:nvSpPr>
          <p:cNvPr id="40963" name="Content Placeholder 7">
            <a:extLst>
              <a:ext uri="{FF2B5EF4-FFF2-40B4-BE49-F238E27FC236}">
                <a16:creationId xmlns:a16="http://schemas.microsoft.com/office/drawing/2014/main" id="{94C22C5B-F248-4AB2-9D4A-ABE598DD2669}"/>
              </a:ext>
            </a:extLst>
          </p:cNvPr>
          <p:cNvSpPr>
            <a:spLocks noGrp="1"/>
          </p:cNvSpPr>
          <p:nvPr>
            <p:ph sz="half" idx="1"/>
          </p:nvPr>
        </p:nvSpPr>
        <p:spPr>
          <a:xfrm>
            <a:off x="-107950" y="2276475"/>
            <a:ext cx="5327650" cy="4525963"/>
          </a:xfrm>
        </p:spPr>
        <p:txBody>
          <a:bodyPr/>
          <a:lstStyle/>
          <a:p>
            <a:r>
              <a:rPr kumimoji="0" lang="en-US" altLang="zh-CN" dirty="0">
                <a:ea typeface="华文楷体" panose="02010600040101010101" pitchFamily="2" charset="-122"/>
              </a:rPr>
              <a:t>    unseen item needed to be classified</a:t>
            </a:r>
          </a:p>
          <a:p>
            <a:r>
              <a:rPr kumimoji="0" lang="en-US" altLang="zh-CN" dirty="0">
                <a:ea typeface="华文楷体" panose="02010600040101010101" pitchFamily="2" charset="-122"/>
              </a:rPr>
              <a:t>    positive rated items</a:t>
            </a:r>
          </a:p>
          <a:p>
            <a:r>
              <a:rPr kumimoji="0" lang="en-US" altLang="zh-CN" dirty="0">
                <a:ea typeface="华文楷体" panose="02010600040101010101" pitchFamily="2" charset="-122"/>
              </a:rPr>
              <a:t>    negative rated items</a:t>
            </a:r>
          </a:p>
          <a:p>
            <a:r>
              <a:rPr kumimoji="0" lang="en-US" altLang="zh-CN" i="1" dirty="0">
                <a:ea typeface="华文楷体" panose="02010600040101010101" pitchFamily="2" charset="-122"/>
              </a:rPr>
              <a:t>k</a:t>
            </a:r>
            <a:r>
              <a:rPr kumimoji="0" lang="en-US" altLang="zh-CN" dirty="0">
                <a:ea typeface="华文楷体" panose="02010600040101010101" pitchFamily="2" charset="-122"/>
              </a:rPr>
              <a:t> = 3: negative</a:t>
            </a:r>
          </a:p>
          <a:p>
            <a:r>
              <a:rPr kumimoji="0" lang="en-US" altLang="zh-CN" i="1" dirty="0">
                <a:ea typeface="华文楷体" panose="02010600040101010101" pitchFamily="2" charset="-122"/>
              </a:rPr>
              <a:t>k</a:t>
            </a:r>
            <a:r>
              <a:rPr kumimoji="0" lang="en-US" altLang="zh-CN" dirty="0">
                <a:ea typeface="华文楷体" panose="02010600040101010101" pitchFamily="2" charset="-122"/>
              </a:rPr>
              <a:t> = 5: positive</a:t>
            </a:r>
          </a:p>
          <a:p>
            <a:endParaRPr kumimoji="0" lang="zh-CN" altLang="en-US" dirty="0">
              <a:ea typeface="华文楷体" panose="02010600040101010101" pitchFamily="2" charset="-122"/>
            </a:endParaRPr>
          </a:p>
        </p:txBody>
      </p:sp>
      <p:sp>
        <p:nvSpPr>
          <p:cNvPr id="11" name="Oval 10">
            <a:extLst>
              <a:ext uri="{FF2B5EF4-FFF2-40B4-BE49-F238E27FC236}">
                <a16:creationId xmlns:a16="http://schemas.microsoft.com/office/drawing/2014/main" id="{15E618F3-BBDD-4BCE-A941-D6857B89E542}"/>
              </a:ext>
            </a:extLst>
          </p:cNvPr>
          <p:cNvSpPr/>
          <p:nvPr/>
        </p:nvSpPr>
        <p:spPr>
          <a:xfrm>
            <a:off x="455613" y="2479675"/>
            <a:ext cx="228600" cy="228600"/>
          </a:xfrm>
          <a:prstGeom prst="ellipse">
            <a:avLst/>
          </a:prstGeom>
          <a:solidFill>
            <a:srgbClr val="00B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solidFill>
                <a:srgbClr val="00FF00"/>
              </a:solidFill>
              <a:latin typeface="Helvetica LT Std" charset="0"/>
              <a:ea typeface="宋体" charset="0"/>
            </a:endParaRPr>
          </a:p>
        </p:txBody>
      </p:sp>
      <p:sp>
        <p:nvSpPr>
          <p:cNvPr id="12" name="Rectangle 11">
            <a:extLst>
              <a:ext uri="{FF2B5EF4-FFF2-40B4-BE49-F238E27FC236}">
                <a16:creationId xmlns:a16="http://schemas.microsoft.com/office/drawing/2014/main" id="{2750F5BF-CE35-40F1-92DB-709446C9908C}"/>
              </a:ext>
            </a:extLst>
          </p:cNvPr>
          <p:cNvSpPr/>
          <p:nvPr/>
        </p:nvSpPr>
        <p:spPr>
          <a:xfrm>
            <a:off x="468313" y="3416300"/>
            <a:ext cx="228600" cy="228600"/>
          </a:xfrm>
          <a:prstGeom prst="rect">
            <a:avLst/>
          </a:prstGeom>
          <a:solidFill>
            <a:srgbClr val="0000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solidFill>
                <a:srgbClr val="FFFFFF"/>
              </a:solidFill>
              <a:latin typeface="Helvetica LT Std" charset="0"/>
              <a:ea typeface="宋体" charset="0"/>
            </a:endParaRPr>
          </a:p>
        </p:txBody>
      </p:sp>
      <p:sp>
        <p:nvSpPr>
          <p:cNvPr id="13" name="Isosceles Triangle 12">
            <a:extLst>
              <a:ext uri="{FF2B5EF4-FFF2-40B4-BE49-F238E27FC236}">
                <a16:creationId xmlns:a16="http://schemas.microsoft.com/office/drawing/2014/main" id="{BB71FF29-5F75-4DA5-93DE-151E7869EFC8}"/>
              </a:ext>
            </a:extLst>
          </p:cNvPr>
          <p:cNvSpPr/>
          <p:nvPr/>
        </p:nvSpPr>
        <p:spPr>
          <a:xfrm>
            <a:off x="490538" y="3776663"/>
            <a:ext cx="265112" cy="2286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solidFill>
                <a:srgbClr val="FFFFFF"/>
              </a:solidFill>
              <a:latin typeface="Helvetica LT Std" charset="0"/>
              <a:ea typeface="宋体"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F35D1C9-3BE7-4EF5-A4F4-BC2EA3BFE706}"/>
              </a:ext>
            </a:extLst>
          </p:cNvPr>
          <p:cNvSpPr>
            <a:spLocks noGrp="1"/>
          </p:cNvSpPr>
          <p:nvPr>
            <p:ph type="title"/>
          </p:nvPr>
        </p:nvSpPr>
        <p:spPr>
          <a:xfrm>
            <a:off x="533400" y="76200"/>
            <a:ext cx="8153399" cy="987552"/>
          </a:xfrm>
        </p:spPr>
        <p:txBody>
          <a:bodyPr/>
          <a:lstStyle/>
          <a:p>
            <a:pPr fontAlgn="auto">
              <a:spcAft>
                <a:spcPts val="0"/>
              </a:spcAft>
              <a:defRPr/>
            </a:pPr>
            <a:r>
              <a:rPr lang="en-US" altLang="zh-CN" dirty="0">
                <a:solidFill>
                  <a:schemeClr val="accent1">
                    <a:satMod val="150000"/>
                  </a:schemeClr>
                </a:solidFill>
                <a:latin typeface="Helvetica LT Std" charset="0"/>
                <a:ea typeface="+mj-ea"/>
                <a:cs typeface="+mj-cs"/>
              </a:rPr>
              <a:t>Nearest </a:t>
            </a:r>
            <a:r>
              <a:rPr lang="en-US" altLang="zh-CN" dirty="0" err="1">
                <a:solidFill>
                  <a:schemeClr val="accent1">
                    <a:satMod val="150000"/>
                  </a:schemeClr>
                </a:solidFill>
                <a:latin typeface="Helvetica LT Std" charset="0"/>
                <a:ea typeface="+mj-ea"/>
                <a:cs typeface="+mj-cs"/>
              </a:rPr>
              <a:t>Neighbour</a:t>
            </a:r>
            <a:r>
              <a:rPr lang="en-US" altLang="zh-CN" dirty="0">
                <a:solidFill>
                  <a:schemeClr val="accent1">
                    <a:satMod val="150000"/>
                  </a:schemeClr>
                </a:solidFill>
                <a:latin typeface="Helvetica LT Std" charset="0"/>
                <a:ea typeface="+mj-ea"/>
                <a:cs typeface="+mj-cs"/>
              </a:rPr>
              <a:t> Methods</a:t>
            </a:r>
          </a:p>
        </p:txBody>
      </p:sp>
      <p:sp>
        <p:nvSpPr>
          <p:cNvPr id="5" name="Content Placeholder 4">
            <a:extLst>
              <a:ext uri="{FF2B5EF4-FFF2-40B4-BE49-F238E27FC236}">
                <a16:creationId xmlns:a16="http://schemas.microsoft.com/office/drawing/2014/main" id="{3C913D93-9F75-4A7C-82C5-1351F06C0AB8}"/>
              </a:ext>
            </a:extLst>
          </p:cNvPr>
          <p:cNvSpPr>
            <a:spLocks noGrp="1"/>
          </p:cNvSpPr>
          <p:nvPr>
            <p:ph idx="1"/>
          </p:nvPr>
        </p:nvSpPr>
        <p:spPr/>
        <p:txBody>
          <a:bodyPr/>
          <a:lstStyle/>
          <a:p>
            <a:pPr>
              <a:buFont typeface="Georgia" panose="02040502050405020303" pitchFamily="18" charset="0"/>
              <a:buChar char="•"/>
            </a:pPr>
            <a:r>
              <a:rPr kumimoji="0" lang="en-US" altLang="zh-CN" dirty="0">
                <a:ea typeface="宋体" panose="02010600030101010101" pitchFamily="2" charset="-122"/>
              </a:rPr>
              <a:t>The similarity function depends on the type of data</a:t>
            </a:r>
          </a:p>
          <a:p>
            <a:pPr>
              <a:buFont typeface="Georgia" panose="02040502050405020303" pitchFamily="18" charset="0"/>
              <a:buChar char="•"/>
            </a:pPr>
            <a:r>
              <a:rPr kumimoji="0" lang="en-US" altLang="zh-CN" dirty="0">
                <a:ea typeface="宋体" panose="02010600030101010101" pitchFamily="2" charset="-122"/>
              </a:rPr>
              <a:t>Structured data: Euclidean distance metric</a:t>
            </a:r>
          </a:p>
          <a:p>
            <a:pPr>
              <a:buFont typeface="Georgia" panose="02040502050405020303" pitchFamily="18" charset="0"/>
              <a:buChar char="•"/>
            </a:pPr>
            <a:r>
              <a:rPr kumimoji="0" lang="en-US" altLang="zh-CN" dirty="0">
                <a:ea typeface="宋体" panose="02010600030101010101" pitchFamily="2" charset="-122"/>
              </a:rPr>
              <a:t>Unstructured data (i.e., free text): cosine similarity function</a:t>
            </a:r>
          </a:p>
          <a:p>
            <a:pPr lvl="1">
              <a:buFont typeface="Georgia" panose="02040502050405020303" pitchFamily="18" charset="0"/>
              <a:buChar char="▫"/>
            </a:pPr>
            <a:endParaRPr kumimoji="0" lang="en-US" altLang="zh-CN" dirty="0">
              <a:ea typeface="宋体" panose="02010600030101010101" pitchFamily="2" charset="-122"/>
            </a:endParaRPr>
          </a:p>
          <a:p>
            <a:pPr lvl="1">
              <a:buFont typeface="Georgia" panose="02040502050405020303" pitchFamily="18" charset="0"/>
              <a:buChar char="▫"/>
            </a:pPr>
            <a:endParaRPr kumimoji="0" lang="en-US"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E8332CF9-DD16-4594-AC91-9D720E1D68E9}"/>
              </a:ext>
            </a:extLst>
          </p:cNvPr>
          <p:cNvSpPr>
            <a:spLocks noGrp="1" noChangeArrowheads="1"/>
          </p:cNvSpPr>
          <p:nvPr>
            <p:ph type="title"/>
          </p:nvPr>
        </p:nvSpPr>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dirty="0">
                <a:latin typeface="Helvetica LT Std" charset="0"/>
              </a:rPr>
              <a:t>Similarity/Dissimilarity for Simple Attributes</a:t>
            </a:r>
          </a:p>
        </p:txBody>
      </p:sp>
      <p:pic>
        <p:nvPicPr>
          <p:cNvPr id="879619" name="Picture 3">
            <a:extLst>
              <a:ext uri="{FF2B5EF4-FFF2-40B4-BE49-F238E27FC236}">
                <a16:creationId xmlns:a16="http://schemas.microsoft.com/office/drawing/2014/main" id="{8573AEAB-8847-4AD4-A2CE-6D9981507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00" t="35197" r="7114" b="10513"/>
          <a:stretch>
            <a:fillRect/>
          </a:stretch>
        </p:blipFill>
        <p:spPr bwMode="auto">
          <a:xfrm>
            <a:off x="76200" y="1905000"/>
            <a:ext cx="9021763"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9620" name="Text Box 4">
            <a:extLst>
              <a:ext uri="{FF2B5EF4-FFF2-40B4-BE49-F238E27FC236}">
                <a16:creationId xmlns:a16="http://schemas.microsoft.com/office/drawing/2014/main" id="{28650EE9-14DF-4BB4-BA59-8B79AEACA57D}"/>
              </a:ext>
            </a:extLst>
          </p:cNvPr>
          <p:cNvSpPr txBox="1">
            <a:spLocks noChangeArrowheads="1"/>
          </p:cNvSpPr>
          <p:nvPr/>
        </p:nvSpPr>
        <p:spPr bwMode="auto">
          <a:xfrm>
            <a:off x="838200" y="1431925"/>
            <a:ext cx="693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i="1">
                <a:ea typeface="宋体" panose="02010600030101010101" pitchFamily="2" charset="-122"/>
              </a:rPr>
              <a:t>p</a:t>
            </a:r>
            <a:r>
              <a:rPr lang="en-US" altLang="zh-CN" sz="2000" b="0">
                <a:ea typeface="宋体" panose="02010600030101010101" pitchFamily="2" charset="-122"/>
              </a:rPr>
              <a:t> and </a:t>
            </a:r>
            <a:r>
              <a:rPr lang="en-US" altLang="zh-CN" sz="2000" b="0" i="1">
                <a:ea typeface="宋体" panose="02010600030101010101" pitchFamily="2" charset="-122"/>
              </a:rPr>
              <a:t>q</a:t>
            </a:r>
            <a:r>
              <a:rPr lang="en-US" altLang="zh-CN" sz="2000" b="0">
                <a:ea typeface="宋体" panose="02010600030101010101" pitchFamily="2" charset="-122"/>
              </a:rPr>
              <a:t> are the attribute values for two data objects.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a:extLst>
              <a:ext uri="{FF2B5EF4-FFF2-40B4-BE49-F238E27FC236}">
                <a16:creationId xmlns:a16="http://schemas.microsoft.com/office/drawing/2014/main" id="{A8286C97-94B0-443B-9882-A32AA01CB2C8}"/>
              </a:ext>
            </a:extLst>
          </p:cNvPr>
          <p:cNvSpPr>
            <a:spLocks noGrp="1" noChangeArrowheads="1"/>
          </p:cNvSpPr>
          <p:nvPr>
            <p:ph type="title"/>
          </p:nvPr>
        </p:nvSpPr>
        <p:spPr>
          <a:xfrm>
            <a:off x="381000" y="152400"/>
            <a:ext cx="8280400" cy="552450"/>
          </a:xfr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a:latin typeface="Helvetica LT Std" charset="0"/>
              </a:rPr>
              <a:t>Euclidean Distance</a:t>
            </a:r>
            <a:endParaRPr lang="en-US" altLang="zh-CN" dirty="0">
              <a:latin typeface="Helvetica LT Std" charset="0"/>
            </a:endParaRPr>
          </a:p>
        </p:txBody>
      </p:sp>
      <p:sp>
        <p:nvSpPr>
          <p:cNvPr id="880643" name="Rectangle 3">
            <a:extLst>
              <a:ext uri="{FF2B5EF4-FFF2-40B4-BE49-F238E27FC236}">
                <a16:creationId xmlns:a16="http://schemas.microsoft.com/office/drawing/2014/main" id="{9EFFB933-A519-4B32-A321-91897136F9E3}"/>
              </a:ext>
            </a:extLst>
          </p:cNvPr>
          <p:cNvSpPr>
            <a:spLocks noGrp="1" noChangeArrowheads="1"/>
          </p:cNvSpPr>
          <p:nvPr>
            <p:ph type="body" idx="1"/>
          </p:nvPr>
        </p:nvSpPr>
        <p:spPr>
          <a:xfrm>
            <a:off x="639762" y="1143000"/>
            <a:ext cx="9037638" cy="3886200"/>
          </a:xfrm>
        </p:spPr>
        <p:txBody>
          <a:bodyPr>
            <a:normAutofit/>
          </a:bodyPr>
          <a:lstStyle/>
          <a:p>
            <a:pPr marL="342900" indent="-342900">
              <a:lnSpc>
                <a:spcPct val="90000"/>
              </a:lnSpc>
              <a:spcBef>
                <a:spcPct val="20000"/>
              </a:spcBef>
            </a:pPr>
            <a:r>
              <a:rPr lang="en-US" altLang="zh-CN" sz="2000">
                <a:ea typeface="宋体" panose="02010600030101010101" pitchFamily="2" charset="-122"/>
              </a:rPr>
              <a:t>Euclidean Distance</a:t>
            </a:r>
          </a:p>
          <a:p>
            <a:pPr marL="742950" lvl="1" indent="-285750">
              <a:lnSpc>
                <a:spcPct val="90000"/>
              </a:lnSpc>
              <a:spcBef>
                <a:spcPct val="20000"/>
              </a:spcBef>
            </a:pPr>
            <a:endParaRPr lang="en-US" altLang="zh-CN" sz="2000">
              <a:ea typeface="宋体" panose="02010600030101010101" pitchFamily="2" charset="-122"/>
            </a:endParaRPr>
          </a:p>
          <a:p>
            <a:pPr marL="342900" indent="-342900">
              <a:lnSpc>
                <a:spcPct val="90000"/>
              </a:lnSpc>
              <a:spcBef>
                <a:spcPct val="20000"/>
              </a:spcBef>
            </a:pPr>
            <a:endParaRPr lang="en-US" altLang="zh-CN" sz="2000">
              <a:ea typeface="宋体" panose="02010600030101010101" pitchFamily="2" charset="-122"/>
            </a:endParaRPr>
          </a:p>
          <a:p>
            <a:pPr marL="342900" indent="-342900">
              <a:lnSpc>
                <a:spcPct val="90000"/>
              </a:lnSpc>
              <a:spcBef>
                <a:spcPct val="20000"/>
              </a:spcBef>
            </a:pPr>
            <a:endParaRPr lang="en-US" altLang="zh-CN" sz="2000">
              <a:ea typeface="宋体" panose="02010600030101010101" pitchFamily="2" charset="-122"/>
            </a:endParaRPr>
          </a:p>
          <a:p>
            <a:pPr marL="742950" lvl="1" indent="-285750">
              <a:lnSpc>
                <a:spcPct val="90000"/>
              </a:lnSpc>
              <a:spcBef>
                <a:spcPct val="20000"/>
              </a:spcBef>
              <a:buFont typeface="Arial" panose="020B0604020202020204" pitchFamily="34" charset="0"/>
              <a:buNone/>
            </a:pPr>
            <a:r>
              <a:rPr lang="en-US" altLang="zh-CN" sz="2000">
                <a:ea typeface="宋体" panose="02010600030101010101" pitchFamily="2" charset="-122"/>
              </a:rPr>
              <a:t>   </a:t>
            </a:r>
          </a:p>
          <a:p>
            <a:pPr marL="742950" lvl="1" indent="-285750">
              <a:lnSpc>
                <a:spcPct val="90000"/>
              </a:lnSpc>
              <a:spcBef>
                <a:spcPct val="20000"/>
              </a:spcBef>
              <a:buFont typeface="Arial" panose="020B0604020202020204" pitchFamily="34" charset="0"/>
              <a:buNone/>
            </a:pPr>
            <a:r>
              <a:rPr lang="en-US" altLang="zh-CN" sz="2000">
                <a:ea typeface="宋体" panose="02010600030101010101" pitchFamily="2" charset="-122"/>
              </a:rPr>
              <a:t>   Where </a:t>
            </a:r>
            <a:r>
              <a:rPr lang="en-US" altLang="zh-CN" sz="2000" i="1">
                <a:ea typeface="宋体" panose="02010600030101010101" pitchFamily="2" charset="-122"/>
              </a:rPr>
              <a:t>n</a:t>
            </a:r>
            <a:r>
              <a:rPr lang="en-US" altLang="zh-CN" sz="2000">
                <a:ea typeface="宋体" panose="02010600030101010101" pitchFamily="2" charset="-122"/>
              </a:rPr>
              <a:t> is the number of dimensions (attributes) and </a:t>
            </a:r>
            <a:r>
              <a:rPr lang="en-US" altLang="zh-CN" sz="2000" i="1">
                <a:ea typeface="宋体" panose="02010600030101010101" pitchFamily="2" charset="-122"/>
              </a:rPr>
              <a:t>p</a:t>
            </a:r>
            <a:r>
              <a:rPr lang="en-US" altLang="zh-CN" sz="2000" i="1" baseline="-25000">
                <a:ea typeface="宋体" panose="02010600030101010101" pitchFamily="2" charset="-122"/>
              </a:rPr>
              <a:t>k</a:t>
            </a:r>
            <a:r>
              <a:rPr lang="en-US" altLang="zh-CN" sz="2000">
                <a:ea typeface="宋体" panose="02010600030101010101" pitchFamily="2" charset="-122"/>
              </a:rPr>
              <a:t> and </a:t>
            </a:r>
            <a:r>
              <a:rPr lang="en-US" altLang="zh-CN" sz="2000" i="1">
                <a:ea typeface="宋体" panose="02010600030101010101" pitchFamily="2" charset="-122"/>
              </a:rPr>
              <a:t>q</a:t>
            </a:r>
            <a:r>
              <a:rPr lang="en-US" altLang="zh-CN" sz="2000" i="1" baseline="-25000">
                <a:ea typeface="宋体" panose="02010600030101010101" pitchFamily="2" charset="-122"/>
              </a:rPr>
              <a:t>k</a:t>
            </a:r>
            <a:r>
              <a:rPr lang="en-US" altLang="zh-CN" sz="2000">
                <a:ea typeface="宋体" panose="02010600030101010101" pitchFamily="2" charset="-122"/>
              </a:rPr>
              <a:t> are, respectively, the k</a:t>
            </a:r>
            <a:r>
              <a:rPr lang="en-US" altLang="zh-CN" sz="2000" baseline="30000">
                <a:ea typeface="宋体" panose="02010600030101010101" pitchFamily="2" charset="-122"/>
              </a:rPr>
              <a:t>th</a:t>
            </a:r>
            <a:r>
              <a:rPr lang="en-US" altLang="zh-CN" sz="2000">
                <a:ea typeface="宋体" panose="02010600030101010101" pitchFamily="2" charset="-122"/>
              </a:rPr>
              <a:t> attributes (components) or data objects </a:t>
            </a:r>
            <a:r>
              <a:rPr lang="en-US" altLang="zh-CN" sz="2000" i="1">
                <a:ea typeface="宋体" panose="02010600030101010101" pitchFamily="2" charset="-122"/>
              </a:rPr>
              <a:t>p</a:t>
            </a:r>
            <a:r>
              <a:rPr lang="en-US" altLang="zh-CN" sz="2000">
                <a:ea typeface="宋体" panose="02010600030101010101" pitchFamily="2" charset="-122"/>
              </a:rPr>
              <a:t> and </a:t>
            </a:r>
            <a:r>
              <a:rPr lang="en-US" altLang="zh-CN" sz="2000" i="1">
                <a:ea typeface="宋体" panose="02010600030101010101" pitchFamily="2" charset="-122"/>
              </a:rPr>
              <a:t>q</a:t>
            </a:r>
            <a:r>
              <a:rPr lang="en-US" altLang="zh-CN" sz="2000">
                <a:ea typeface="宋体" panose="02010600030101010101" pitchFamily="2" charset="-122"/>
              </a:rPr>
              <a:t>.</a:t>
            </a:r>
          </a:p>
          <a:p>
            <a:pPr marL="742950" lvl="1" indent="-285750">
              <a:lnSpc>
                <a:spcPct val="90000"/>
              </a:lnSpc>
              <a:spcBef>
                <a:spcPct val="20000"/>
              </a:spcBef>
              <a:buFont typeface="Arial" panose="020B0604020202020204" pitchFamily="34" charset="0"/>
              <a:buNone/>
            </a:pPr>
            <a:endParaRPr lang="en-US" altLang="zh-CN" sz="2000">
              <a:ea typeface="宋体" panose="02010600030101010101" pitchFamily="2" charset="-122"/>
            </a:endParaRPr>
          </a:p>
          <a:p>
            <a:pPr marL="342900" indent="-342900">
              <a:lnSpc>
                <a:spcPct val="90000"/>
              </a:lnSpc>
              <a:spcBef>
                <a:spcPct val="20000"/>
              </a:spcBef>
            </a:pPr>
            <a:r>
              <a:rPr lang="en-US" altLang="zh-CN" sz="2000">
                <a:ea typeface="宋体" panose="02010600030101010101" pitchFamily="2" charset="-122"/>
              </a:rPr>
              <a:t>Standardization is necessary, if scales differ.</a:t>
            </a:r>
          </a:p>
        </p:txBody>
      </p:sp>
      <p:graphicFrame>
        <p:nvGraphicFramePr>
          <p:cNvPr id="880644" name="Object 4">
            <a:extLst>
              <a:ext uri="{FF2B5EF4-FFF2-40B4-BE49-F238E27FC236}">
                <a16:creationId xmlns:a16="http://schemas.microsoft.com/office/drawing/2014/main" id="{A04D49EB-B9AB-4965-8D9B-F668EB7EC270}"/>
              </a:ext>
            </a:extLst>
          </p:cNvPr>
          <p:cNvGraphicFramePr>
            <a:graphicFrameLocks noChangeAspect="1"/>
          </p:cNvGraphicFramePr>
          <p:nvPr/>
        </p:nvGraphicFramePr>
        <p:xfrm>
          <a:off x="1708150" y="1676400"/>
          <a:ext cx="3854450" cy="1273175"/>
        </p:xfrm>
        <a:graphic>
          <a:graphicData uri="http://schemas.openxmlformats.org/presentationml/2006/ole">
            <mc:AlternateContent xmlns:mc="http://schemas.openxmlformats.org/markup-compatibility/2006">
              <mc:Choice xmlns:v="urn:schemas-microsoft-com:vml" Requires="v">
                <p:oleObj spid="_x0000_s35862" name="Equation" r:id="rId4" imgW="1346040" imgH="444240" progId="Equation.3">
                  <p:embed/>
                </p:oleObj>
              </mc:Choice>
              <mc:Fallback>
                <p:oleObj name="Equation" r:id="rId4" imgW="1346040" imgH="444240" progId="Equation.3">
                  <p:embed/>
                  <p:pic>
                    <p:nvPicPr>
                      <p:cNvPr id="880644" name="Object 4">
                        <a:extLst>
                          <a:ext uri="{FF2B5EF4-FFF2-40B4-BE49-F238E27FC236}">
                            <a16:creationId xmlns:a16="http://schemas.microsoft.com/office/drawing/2014/main" id="{A04D49EB-B9AB-4965-8D9B-F668EB7EC2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150" y="1676400"/>
                        <a:ext cx="385445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pic>
        <p:nvPicPr>
          <p:cNvPr id="18439" name="Picture 7" descr="classic"/>
          <p:cNvPicPr>
            <a:picLocks noChangeAspect="1" noChangeArrowheads="1" noCrop="1"/>
          </p:cNvPicPr>
          <p:nvPr/>
        </p:nvPicPr>
        <p:blipFill>
          <a:blip r:embed="rId3"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4" cstate="print"/>
          <a:srcRect/>
          <a:stretch>
            <a:fillRect/>
          </a:stretch>
        </p:blipFill>
        <p:spPr bwMode="auto">
          <a:xfrm>
            <a:off x="5040312" y="1143001"/>
            <a:ext cx="3189288" cy="3200400"/>
          </a:xfrm>
          <a:prstGeom prst="rect">
            <a:avLst/>
          </a:prstGeom>
          <a:noFill/>
        </p:spPr>
      </p:pic>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8D72460A-B319-469A-8A86-0C5CC38297F3}"/>
              </a:ext>
            </a:extLst>
          </p:cNvPr>
          <p:cNvSpPr>
            <a:spLocks noGrp="1" noChangeArrowheads="1"/>
          </p:cNvSpPr>
          <p:nvPr>
            <p:ph type="title"/>
          </p:nvPr>
        </p:nvSpPr>
        <p:spPr>
          <a:xfrm>
            <a:off x="381000" y="152400"/>
            <a:ext cx="8280400" cy="552450"/>
          </a:xfr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a:latin typeface="Helvetica LT Std" charset="0"/>
              </a:rPr>
              <a:t>Euclidean </a:t>
            </a:r>
            <a:r>
              <a:rPr lang="en-US" altLang="zh-CN" dirty="0">
                <a:latin typeface="Helvetica LT Std" charset="0"/>
              </a:rPr>
              <a:t>Distance</a:t>
            </a:r>
          </a:p>
        </p:txBody>
      </p:sp>
      <p:graphicFrame>
        <p:nvGraphicFramePr>
          <p:cNvPr id="881667" name="Object 3">
            <a:extLst>
              <a:ext uri="{FF2B5EF4-FFF2-40B4-BE49-F238E27FC236}">
                <a16:creationId xmlns:a16="http://schemas.microsoft.com/office/drawing/2014/main" id="{B15557D0-9495-446E-8552-BA77810073C6}"/>
              </a:ext>
            </a:extLst>
          </p:cNvPr>
          <p:cNvGraphicFramePr>
            <a:graphicFrameLocks noChangeAspect="1"/>
          </p:cNvGraphicFramePr>
          <p:nvPr/>
        </p:nvGraphicFramePr>
        <p:xfrm>
          <a:off x="381000" y="1295400"/>
          <a:ext cx="3635375" cy="2654300"/>
        </p:xfrm>
        <a:graphic>
          <a:graphicData uri="http://schemas.openxmlformats.org/presentationml/2006/ole">
            <mc:AlternateContent xmlns:mc="http://schemas.openxmlformats.org/markup-compatibility/2006">
              <mc:Choice xmlns:v="urn:schemas-microsoft-com:vml" Requires="v">
                <p:oleObj spid="_x0000_s36923" name="VISIO" r:id="rId4" imgW="3636000" imgH="2653920" progId="Visio.Drawing.6">
                  <p:embed/>
                </p:oleObj>
              </mc:Choice>
              <mc:Fallback>
                <p:oleObj name="VISIO" r:id="rId4" imgW="3636000" imgH="2653920" progId="Visio.Drawing.6">
                  <p:embed/>
                  <p:pic>
                    <p:nvPicPr>
                      <p:cNvPr id="881667" name="Object 3">
                        <a:extLst>
                          <a:ext uri="{FF2B5EF4-FFF2-40B4-BE49-F238E27FC236}">
                            <a16:creationId xmlns:a16="http://schemas.microsoft.com/office/drawing/2014/main" id="{B15557D0-9495-446E-8552-BA7781007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95400"/>
                        <a:ext cx="3635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668" name="Object 4">
            <a:extLst>
              <a:ext uri="{FF2B5EF4-FFF2-40B4-BE49-F238E27FC236}">
                <a16:creationId xmlns:a16="http://schemas.microsoft.com/office/drawing/2014/main" id="{DB2065F0-58B6-40BB-A59D-0119075A8C2A}"/>
              </a:ext>
            </a:extLst>
          </p:cNvPr>
          <p:cNvGraphicFramePr>
            <a:graphicFrameLocks noChangeAspect="1"/>
          </p:cNvGraphicFramePr>
          <p:nvPr/>
        </p:nvGraphicFramePr>
        <p:xfrm>
          <a:off x="4648200" y="1828800"/>
          <a:ext cx="2962275" cy="1363663"/>
        </p:xfrm>
        <a:graphic>
          <a:graphicData uri="http://schemas.openxmlformats.org/presentationml/2006/ole">
            <mc:AlternateContent xmlns:mc="http://schemas.openxmlformats.org/markup-compatibility/2006">
              <mc:Choice xmlns:v="urn:schemas-microsoft-com:vml" Requires="v">
                <p:oleObj spid="_x0000_s36924" name="Worksheet" r:id="rId6" imgW="1836725" imgH="846287" progId="Excel.Sheet.8">
                  <p:embed/>
                </p:oleObj>
              </mc:Choice>
              <mc:Fallback>
                <p:oleObj name="Worksheet" r:id="rId6" imgW="1836725" imgH="846287" progId="Excel.Sheet.8">
                  <p:embed/>
                  <p:pic>
                    <p:nvPicPr>
                      <p:cNvPr id="881668" name="Object 4">
                        <a:extLst>
                          <a:ext uri="{FF2B5EF4-FFF2-40B4-BE49-F238E27FC236}">
                            <a16:creationId xmlns:a16="http://schemas.microsoft.com/office/drawing/2014/main" id="{DB2065F0-58B6-40BB-A59D-0119075A8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828800"/>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669" name="Text Box 5">
            <a:extLst>
              <a:ext uri="{FF2B5EF4-FFF2-40B4-BE49-F238E27FC236}">
                <a16:creationId xmlns:a16="http://schemas.microsoft.com/office/drawing/2014/main" id="{8C7A7300-EB41-4443-8D54-A67C632DEC5F}"/>
              </a:ext>
            </a:extLst>
          </p:cNvPr>
          <p:cNvSpPr txBox="1">
            <a:spLocks noChangeArrowheads="1"/>
          </p:cNvSpPr>
          <p:nvPr/>
        </p:nvSpPr>
        <p:spPr bwMode="auto">
          <a:xfrm>
            <a:off x="3200400" y="5638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Distance Matrix</a:t>
            </a:r>
          </a:p>
        </p:txBody>
      </p:sp>
      <p:graphicFrame>
        <p:nvGraphicFramePr>
          <p:cNvPr id="881670" name="Object 6">
            <a:extLst>
              <a:ext uri="{FF2B5EF4-FFF2-40B4-BE49-F238E27FC236}">
                <a16:creationId xmlns:a16="http://schemas.microsoft.com/office/drawing/2014/main" id="{56D5A1CD-CA94-443C-87EE-2FAC8DE1E739}"/>
              </a:ext>
            </a:extLst>
          </p:cNvPr>
          <p:cNvGraphicFramePr>
            <a:graphicFrameLocks noChangeAspect="1"/>
          </p:cNvGraphicFramePr>
          <p:nvPr/>
        </p:nvGraphicFramePr>
        <p:xfrm>
          <a:off x="1905000" y="4038600"/>
          <a:ext cx="4927600" cy="1365250"/>
        </p:xfrm>
        <a:graphic>
          <a:graphicData uri="http://schemas.openxmlformats.org/presentationml/2006/ole">
            <mc:AlternateContent xmlns:mc="http://schemas.openxmlformats.org/markup-compatibility/2006">
              <mc:Choice xmlns:v="urn:schemas-microsoft-com:vml" Requires="v">
                <p:oleObj spid="_x0000_s36925" name="Worksheet" r:id="rId8" imgW="3055925" imgH="846287" progId="Excel.Sheet.8">
                  <p:embed/>
                </p:oleObj>
              </mc:Choice>
              <mc:Fallback>
                <p:oleObj name="Worksheet" r:id="rId8" imgW="3055925" imgH="846287" progId="Excel.Sheet.8">
                  <p:embed/>
                  <p:pic>
                    <p:nvPicPr>
                      <p:cNvPr id="881670" name="Object 6">
                        <a:extLst>
                          <a:ext uri="{FF2B5EF4-FFF2-40B4-BE49-F238E27FC236}">
                            <a16:creationId xmlns:a16="http://schemas.microsoft.com/office/drawing/2014/main" id="{56D5A1CD-CA94-443C-87EE-2FAC8DE1E7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038600"/>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9CEFC548-6CFE-4DB1-B56D-07B2E892C0E5}"/>
              </a:ext>
            </a:extLst>
          </p:cNvPr>
          <p:cNvSpPr>
            <a:spLocks noGrp="1" noChangeArrowheads="1"/>
          </p:cNvSpPr>
          <p:nvPr>
            <p:ph type="title"/>
          </p:nvPr>
        </p:nvSpPr>
        <p:spPr>
          <a:xfrm>
            <a:off x="381000" y="152400"/>
            <a:ext cx="8280400" cy="552450"/>
          </a:xfr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dirty="0" err="1">
                <a:latin typeface="Helvetica LT Std" charset="0"/>
              </a:rPr>
              <a:t>Minkowski</a:t>
            </a:r>
            <a:r>
              <a:rPr lang="en-US" altLang="zh-CN" dirty="0">
                <a:latin typeface="Helvetica LT Std" charset="0"/>
              </a:rPr>
              <a:t> Distance</a:t>
            </a:r>
          </a:p>
        </p:txBody>
      </p:sp>
      <p:sp>
        <p:nvSpPr>
          <p:cNvPr id="882691" name="Rectangle 3">
            <a:extLst>
              <a:ext uri="{FF2B5EF4-FFF2-40B4-BE49-F238E27FC236}">
                <a16:creationId xmlns:a16="http://schemas.microsoft.com/office/drawing/2014/main" id="{1348F3EC-CD2B-46F3-A09C-985B84376B3E}"/>
              </a:ext>
            </a:extLst>
          </p:cNvPr>
          <p:cNvSpPr>
            <a:spLocks noGrp="1" noChangeArrowheads="1"/>
          </p:cNvSpPr>
          <p:nvPr>
            <p:ph type="body" idx="1"/>
          </p:nvPr>
        </p:nvSpPr>
        <p:spPr>
          <a:xfrm>
            <a:off x="639762" y="1143000"/>
            <a:ext cx="8580438" cy="3581400"/>
          </a:xfrm>
        </p:spPr>
        <p:txBody>
          <a:bodyPr vert="horz" lIns="54864" tIns="91440" rtlCol="0">
            <a:normAutofit/>
          </a:bodyPr>
          <a:lstStyle/>
          <a:p>
            <a:pPr marL="342900" indent="-342900">
              <a:lnSpc>
                <a:spcPct val="90000"/>
              </a:lnSpc>
              <a:spcBef>
                <a:spcPct val="20000"/>
              </a:spcBef>
            </a:pPr>
            <a:r>
              <a:rPr lang="en-US" altLang="zh-CN" sz="2400" i="1" dirty="0" err="1">
                <a:ea typeface="宋体" panose="02010600030101010101" pitchFamily="2" charset="-122"/>
                <a:cs typeface="Times New Roman" panose="02020603050405020304" pitchFamily="18" charset="0"/>
              </a:rPr>
              <a:t>Minkowski</a:t>
            </a:r>
            <a:r>
              <a:rPr lang="en-US" altLang="zh-CN" sz="2400" i="1" dirty="0">
                <a:ea typeface="宋体" panose="02010600030101010101" pitchFamily="2" charset="-122"/>
                <a:cs typeface="Times New Roman" panose="02020603050405020304" pitchFamily="18" charset="0"/>
              </a:rPr>
              <a:t> Distance is a generalization of Euclidean Distance</a:t>
            </a:r>
          </a:p>
          <a:p>
            <a:pPr marL="742950" lvl="1" indent="-285750">
              <a:lnSpc>
                <a:spcPct val="90000"/>
              </a:lnSpc>
            </a:pPr>
            <a:endParaRPr lang="en-US" altLang="zh-CN" sz="1800" dirty="0">
              <a:ea typeface="宋体" panose="02010600030101010101" pitchFamily="2" charset="-122"/>
              <a:cs typeface="Times New Roman" panose="02020603050405020304" pitchFamily="18" charset="0"/>
            </a:endParaRPr>
          </a:p>
          <a:p>
            <a:pPr marL="342900" indent="-342900">
              <a:lnSpc>
                <a:spcPct val="90000"/>
              </a:lnSpc>
              <a:spcBef>
                <a:spcPct val="20000"/>
              </a:spcBef>
            </a:pPr>
            <a:endParaRPr lang="en-US" altLang="zh-CN" sz="2400" i="1" dirty="0">
              <a:ea typeface="宋体" panose="02010600030101010101" pitchFamily="2" charset="-122"/>
              <a:cs typeface="Times New Roman" panose="02020603050405020304" pitchFamily="18" charset="0"/>
            </a:endParaRPr>
          </a:p>
          <a:p>
            <a:pPr marL="342900" indent="-342900">
              <a:lnSpc>
                <a:spcPct val="90000"/>
              </a:lnSpc>
              <a:spcBef>
                <a:spcPct val="20000"/>
              </a:spcBef>
            </a:pPr>
            <a:endParaRPr lang="en-US" altLang="zh-CN" sz="2400" i="1" dirty="0">
              <a:ea typeface="宋体" panose="02010600030101010101" pitchFamily="2" charset="-122"/>
              <a:cs typeface="Times New Roman" panose="02020603050405020304" pitchFamily="18" charset="0"/>
            </a:endParaRPr>
          </a:p>
          <a:p>
            <a:pPr marL="742950" lvl="1" indent="-285750">
              <a:lnSpc>
                <a:spcPct val="90000"/>
              </a:lnSpc>
            </a:pPr>
            <a:r>
              <a:rPr lang="en-US" altLang="zh-CN" sz="1800" dirty="0">
                <a:ea typeface="宋体" panose="02010600030101010101" pitchFamily="2" charset="-122"/>
                <a:cs typeface="Times New Roman" panose="02020603050405020304" pitchFamily="18" charset="0"/>
              </a:rPr>
              <a:t>   </a:t>
            </a:r>
          </a:p>
          <a:p>
            <a:pPr marL="742950" lvl="1" indent="-285750">
              <a:lnSpc>
                <a:spcPct val="90000"/>
              </a:lnSpc>
            </a:pPr>
            <a:r>
              <a:rPr lang="en-US" altLang="zh-CN" sz="1800" dirty="0">
                <a:ea typeface="宋体" panose="02010600030101010101" pitchFamily="2" charset="-122"/>
                <a:cs typeface="Times New Roman" panose="02020603050405020304" pitchFamily="18" charset="0"/>
              </a:rPr>
              <a:t>   Where r is a parameter, n is the number of dimensions (attributes) and pk and </a:t>
            </a:r>
            <a:r>
              <a:rPr lang="en-US" altLang="zh-CN" sz="1800" dirty="0" err="1">
                <a:ea typeface="宋体" panose="02010600030101010101" pitchFamily="2" charset="-122"/>
                <a:cs typeface="Times New Roman" panose="02020603050405020304" pitchFamily="18" charset="0"/>
              </a:rPr>
              <a:t>qk</a:t>
            </a:r>
            <a:r>
              <a:rPr lang="en-US" altLang="zh-CN" sz="1800" dirty="0">
                <a:ea typeface="宋体" panose="02010600030101010101" pitchFamily="2" charset="-122"/>
                <a:cs typeface="Times New Roman" panose="02020603050405020304" pitchFamily="18" charset="0"/>
              </a:rPr>
              <a:t> are, respectively, the kth attributes (components) or data objects p and q.</a:t>
            </a:r>
          </a:p>
          <a:p>
            <a:pPr marL="342900" indent="-342900">
              <a:lnSpc>
                <a:spcPct val="90000"/>
              </a:lnSpc>
              <a:spcBef>
                <a:spcPct val="20000"/>
              </a:spcBef>
            </a:pPr>
            <a:endParaRPr lang="en-US" altLang="zh-CN" sz="2400" i="1" dirty="0">
              <a:ea typeface="宋体" panose="02010600030101010101" pitchFamily="2" charset="-122"/>
              <a:cs typeface="Times New Roman" panose="02020603050405020304" pitchFamily="18" charset="0"/>
            </a:endParaRPr>
          </a:p>
        </p:txBody>
      </p:sp>
      <p:graphicFrame>
        <p:nvGraphicFramePr>
          <p:cNvPr id="882692" name="Object 4">
            <a:extLst>
              <a:ext uri="{FF2B5EF4-FFF2-40B4-BE49-F238E27FC236}">
                <a16:creationId xmlns:a16="http://schemas.microsoft.com/office/drawing/2014/main" id="{E82514CD-1F2C-40FC-BA40-0EBE2FE63D67}"/>
              </a:ext>
            </a:extLst>
          </p:cNvPr>
          <p:cNvGraphicFramePr>
            <a:graphicFrameLocks noChangeAspect="1"/>
          </p:cNvGraphicFramePr>
          <p:nvPr>
            <p:extLst>
              <p:ext uri="{D42A27DB-BD31-4B8C-83A1-F6EECF244321}">
                <p14:modId xmlns:p14="http://schemas.microsoft.com/office/powerpoint/2010/main" val="2540927189"/>
              </p:ext>
            </p:extLst>
          </p:nvPr>
        </p:nvGraphicFramePr>
        <p:xfrm>
          <a:off x="1981200" y="1447800"/>
          <a:ext cx="4314825" cy="1490662"/>
        </p:xfrm>
        <a:graphic>
          <a:graphicData uri="http://schemas.openxmlformats.org/presentationml/2006/ole">
            <mc:AlternateContent xmlns:mc="http://schemas.openxmlformats.org/markup-compatibility/2006">
              <mc:Choice xmlns:v="urn:schemas-microsoft-com:vml" Requires="v">
                <p:oleObj spid="_x0000_s37904" name="Equation" r:id="rId3" imgW="1396800" imgH="482400" progId="Equation.3">
                  <p:embed/>
                </p:oleObj>
              </mc:Choice>
              <mc:Fallback>
                <p:oleObj name="Equation" r:id="rId3" imgW="1396800" imgH="482400" progId="Equation.3">
                  <p:embed/>
                  <p:pic>
                    <p:nvPicPr>
                      <p:cNvPr id="882692" name="Object 4">
                        <a:extLst>
                          <a:ext uri="{FF2B5EF4-FFF2-40B4-BE49-F238E27FC236}">
                            <a16:creationId xmlns:a16="http://schemas.microsoft.com/office/drawing/2014/main" id="{E82514CD-1F2C-40FC-BA40-0EBE2FE63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47800"/>
                        <a:ext cx="4314825" cy="149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B6A3F9B7-50DE-4966-94A7-AC5BA0C6F380}"/>
              </a:ext>
            </a:extLst>
          </p:cNvPr>
          <p:cNvSpPr>
            <a:spLocks noGrp="1" noChangeArrowheads="1"/>
          </p:cNvSpPr>
          <p:nvPr>
            <p:ph type="title"/>
          </p:nvPr>
        </p:nvSpPr>
        <p:spPr>
          <a:xfrm>
            <a:off x="381000" y="152400"/>
            <a:ext cx="8280400" cy="552450"/>
          </a:xfr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a:latin typeface="Helvetica LT Std" charset="0"/>
              </a:rPr>
              <a:t>Minkowski Distance: Examples</a:t>
            </a:r>
          </a:p>
        </p:txBody>
      </p:sp>
      <p:sp>
        <p:nvSpPr>
          <p:cNvPr id="883715" name="Rectangle 3">
            <a:extLst>
              <a:ext uri="{FF2B5EF4-FFF2-40B4-BE49-F238E27FC236}">
                <a16:creationId xmlns:a16="http://schemas.microsoft.com/office/drawing/2014/main" id="{12B7D706-0087-4AC6-9208-A0EFAEE096D8}"/>
              </a:ext>
            </a:extLst>
          </p:cNvPr>
          <p:cNvSpPr>
            <a:spLocks noGrp="1" noChangeArrowheads="1"/>
          </p:cNvSpPr>
          <p:nvPr>
            <p:ph type="body" idx="1"/>
          </p:nvPr>
        </p:nvSpPr>
        <p:spPr>
          <a:xfrm>
            <a:off x="304800" y="1143000"/>
            <a:ext cx="8458200" cy="4495800"/>
          </a:xfrm>
        </p:spPr>
        <p:txBody>
          <a:bodyPr/>
          <a:lstStyle/>
          <a:p>
            <a:pPr marL="342900" indent="-342900">
              <a:lnSpc>
                <a:spcPct val="90000"/>
              </a:lnSpc>
              <a:spcBef>
                <a:spcPct val="20000"/>
              </a:spcBef>
            </a:pPr>
            <a:r>
              <a:rPr lang="en-US" altLang="zh-CN" sz="2400" i="1" dirty="0">
                <a:ea typeface="宋体" panose="02010600030101010101" pitchFamily="2" charset="-122"/>
                <a:cs typeface="Times New Roman" panose="02020603050405020304" pitchFamily="18" charset="0"/>
              </a:rPr>
              <a:t>r</a:t>
            </a:r>
            <a:r>
              <a:rPr lang="en-US" altLang="zh-CN" sz="2400" dirty="0">
                <a:ea typeface="宋体" panose="02010600030101010101" pitchFamily="2" charset="-122"/>
                <a:cs typeface="Times New Roman" panose="02020603050405020304" pitchFamily="18" charset="0"/>
              </a:rPr>
              <a:t> = 1.  City block (Manhattan, taxicab, L</a:t>
            </a:r>
            <a:r>
              <a:rPr lang="en-US" altLang="zh-CN" sz="2400" baseline="-30000" dirty="0">
                <a:ea typeface="宋体" panose="02010600030101010101" pitchFamily="2" charset="-122"/>
                <a:cs typeface="Times New Roman" panose="02020603050405020304" pitchFamily="18" charset="0"/>
              </a:rPr>
              <a:t>1</a:t>
            </a:r>
            <a:r>
              <a:rPr lang="en-US" altLang="zh-CN" sz="2400" dirty="0">
                <a:ea typeface="宋体" panose="02010600030101010101" pitchFamily="2" charset="-122"/>
                <a:cs typeface="Times New Roman" panose="02020603050405020304" pitchFamily="18" charset="0"/>
              </a:rPr>
              <a:t> norm) distance. </a:t>
            </a:r>
          </a:p>
          <a:p>
            <a:pPr marL="742950" lvl="1" indent="-285750">
              <a:lnSpc>
                <a:spcPct val="90000"/>
              </a:lnSpc>
              <a:spcBef>
                <a:spcPct val="20000"/>
              </a:spcBef>
            </a:pPr>
            <a:r>
              <a:rPr lang="en-US" altLang="zh-CN" sz="1800" dirty="0">
                <a:ea typeface="宋体" panose="02010600030101010101" pitchFamily="2" charset="-122"/>
                <a:cs typeface="Times New Roman" panose="02020603050405020304" pitchFamily="18" charset="0"/>
              </a:rPr>
              <a:t>A common example of this is the Hamming distance, which is just the number of bits that are different between two binary vectors</a:t>
            </a:r>
          </a:p>
          <a:p>
            <a:pPr lvl="4">
              <a:lnSpc>
                <a:spcPct val="90000"/>
              </a:lnSpc>
            </a:pPr>
            <a:endParaRPr lang="en-US" altLang="zh-CN" sz="1600" b="1" dirty="0">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400" i="1" dirty="0">
                <a:ea typeface="宋体" panose="02010600030101010101" pitchFamily="2" charset="-122"/>
                <a:cs typeface="Times New Roman" panose="02020603050405020304" pitchFamily="18" charset="0"/>
              </a:rPr>
              <a:t>r</a:t>
            </a:r>
            <a:r>
              <a:rPr lang="en-US" altLang="zh-CN" sz="2400" dirty="0">
                <a:ea typeface="宋体" panose="02010600030101010101" pitchFamily="2" charset="-122"/>
                <a:cs typeface="Times New Roman" panose="02020603050405020304" pitchFamily="18" charset="0"/>
              </a:rPr>
              <a:t> = 2.  Euclidean distance</a:t>
            </a:r>
          </a:p>
          <a:p>
            <a:pPr lvl="4">
              <a:lnSpc>
                <a:spcPct val="90000"/>
              </a:lnSpc>
            </a:pPr>
            <a:endParaRPr lang="en-US" altLang="zh-CN" sz="1800" dirty="0">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400" i="1" dirty="0">
                <a:ea typeface="宋体" panose="02010600030101010101" pitchFamily="2" charset="-122"/>
                <a:cs typeface="Times New Roman" panose="02020603050405020304" pitchFamily="18" charset="0"/>
              </a:rPr>
              <a:t>r</a:t>
            </a:r>
            <a:r>
              <a:rPr lang="en-US" altLang="zh-CN" sz="2400" dirty="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a:ea typeface="宋体" panose="02010600030101010101" pitchFamily="2" charset="-122"/>
                <a:cs typeface="Times New Roman" panose="02020603050405020304" pitchFamily="18" charset="0"/>
              </a:rPr>
              <a:t>.  “supremum” (</a:t>
            </a:r>
            <a:r>
              <a:rPr lang="en-US" altLang="zh-CN" sz="2400" dirty="0" err="1">
                <a:ea typeface="宋体" panose="02010600030101010101" pitchFamily="2" charset="-122"/>
                <a:cs typeface="Times New Roman" panose="02020603050405020304" pitchFamily="18" charset="0"/>
              </a:rPr>
              <a:t>L</a:t>
            </a:r>
            <a:r>
              <a:rPr lang="en-US" altLang="zh-CN" sz="2400" baseline="-30000" dirty="0" err="1">
                <a:ea typeface="宋体" panose="02010600030101010101" pitchFamily="2" charset="-122"/>
                <a:cs typeface="Times New Roman" panose="02020603050405020304" pitchFamily="18" charset="0"/>
              </a:rPr>
              <a:t>max</a:t>
            </a:r>
            <a:r>
              <a:rPr lang="en-US" altLang="zh-CN" sz="2400" baseline="-300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norm, L</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aseline="-300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norm) distance. </a:t>
            </a:r>
          </a:p>
          <a:p>
            <a:pPr marL="742950" lvl="1" indent="-285750">
              <a:lnSpc>
                <a:spcPct val="90000"/>
              </a:lnSpc>
              <a:spcBef>
                <a:spcPct val="20000"/>
              </a:spcBef>
            </a:pPr>
            <a:r>
              <a:rPr lang="en-US" altLang="zh-CN" sz="1800" dirty="0">
                <a:ea typeface="宋体" panose="02010600030101010101" pitchFamily="2" charset="-122"/>
                <a:cs typeface="Times New Roman" panose="02020603050405020304" pitchFamily="18" charset="0"/>
              </a:rPr>
              <a:t>This is the maximum difference between any component of the vectors</a:t>
            </a:r>
          </a:p>
          <a:p>
            <a:pPr lvl="4">
              <a:lnSpc>
                <a:spcPct val="90000"/>
              </a:lnSpc>
            </a:pPr>
            <a:endParaRPr lang="en-US" altLang="zh-CN" sz="1600" dirty="0">
              <a:ea typeface="宋体" panose="02010600030101010101" pitchFamily="2" charset="-122"/>
              <a:cs typeface="Times New Roman" panose="02020603050405020304" pitchFamily="18" charset="0"/>
            </a:endParaRPr>
          </a:p>
          <a:p>
            <a:pPr marL="342900" indent="-342900">
              <a:lnSpc>
                <a:spcPct val="90000"/>
              </a:lnSpc>
              <a:spcBef>
                <a:spcPct val="20000"/>
              </a:spcBef>
            </a:pPr>
            <a:r>
              <a:rPr lang="en-US" altLang="zh-CN" sz="2400" dirty="0">
                <a:ea typeface="宋体" panose="02010600030101010101" pitchFamily="2" charset="-122"/>
                <a:cs typeface="Times New Roman" panose="02020603050405020304" pitchFamily="18" charset="0"/>
              </a:rPr>
              <a:t>Do not confuse </a:t>
            </a:r>
            <a:r>
              <a:rPr lang="en-US" altLang="zh-CN" sz="2400" i="1" dirty="0">
                <a:ea typeface="宋体" panose="02010600030101010101" pitchFamily="2" charset="-122"/>
                <a:cs typeface="Times New Roman" panose="02020603050405020304" pitchFamily="18" charset="0"/>
              </a:rPr>
              <a:t>r</a:t>
            </a:r>
            <a:r>
              <a:rPr lang="en-US" altLang="zh-CN" sz="2400" dirty="0">
                <a:ea typeface="宋体" panose="02010600030101010101" pitchFamily="2" charset="-122"/>
                <a:cs typeface="Times New Roman" panose="02020603050405020304" pitchFamily="18" charset="0"/>
              </a:rPr>
              <a:t> with </a:t>
            </a:r>
            <a:r>
              <a:rPr lang="en-US" altLang="zh-CN" sz="2400" i="1" dirty="0">
                <a:ea typeface="宋体" panose="02010600030101010101" pitchFamily="2" charset="-122"/>
                <a:cs typeface="Times New Roman" panose="02020603050405020304" pitchFamily="18" charset="0"/>
              </a:rPr>
              <a:t>n</a:t>
            </a:r>
            <a:r>
              <a:rPr lang="en-US" altLang="zh-CN" sz="2400" dirty="0">
                <a:ea typeface="宋体" panose="02010600030101010101" pitchFamily="2" charset="-122"/>
                <a:cs typeface="Times New Roman" panose="02020603050405020304" pitchFamily="18" charset="0"/>
              </a:rPr>
              <a:t>, i.e., all these distances are defined for all numbers of dimensions.</a:t>
            </a:r>
            <a:endParaRPr lang="en-US" altLang="zh-CN" sz="2400" i="1" dirty="0">
              <a:ea typeface="宋体" panose="02010600030101010101" pitchFamily="2" charset="-122"/>
              <a:cs typeface="Times New Roman" panose="02020603050405020304" pitchFamily="18" charset="0"/>
            </a:endParaRPr>
          </a:p>
          <a:p>
            <a:pPr marL="742950" lvl="1" indent="-285750">
              <a:lnSpc>
                <a:spcPct val="90000"/>
              </a:lnSpc>
              <a:spcBef>
                <a:spcPct val="20000"/>
              </a:spcBef>
            </a:pPr>
            <a:endParaRPr lang="en-US" altLang="zh-CN" sz="18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4AE06EE1-95AA-42D2-9783-54D840931DBF}"/>
              </a:ext>
            </a:extLst>
          </p:cNvPr>
          <p:cNvSpPr>
            <a:spLocks noGrp="1" noChangeArrowheads="1"/>
          </p:cNvSpPr>
          <p:nvPr>
            <p:ph type="title"/>
          </p:nvPr>
        </p:nvSpPr>
        <p:spPr>
          <a:xfrm>
            <a:off x="381000" y="152400"/>
            <a:ext cx="8280400" cy="552450"/>
          </a:xfrm>
        </p:spPr>
        <p:txBody>
          <a:bodyPr>
            <a:normAutofit fontScale="90000"/>
          </a:bodyPr>
          <a:lstStyle/>
          <a:p>
            <a:r>
              <a:rPr lang="en-US" altLang="zh-CN">
                <a:ea typeface="宋体" panose="02010600030101010101" pitchFamily="2" charset="-122"/>
              </a:rPr>
              <a:t>Minkowski Distance</a:t>
            </a:r>
          </a:p>
        </p:txBody>
      </p:sp>
      <p:sp>
        <p:nvSpPr>
          <p:cNvPr id="884739" name="Text Box 3">
            <a:extLst>
              <a:ext uri="{FF2B5EF4-FFF2-40B4-BE49-F238E27FC236}">
                <a16:creationId xmlns:a16="http://schemas.microsoft.com/office/drawing/2014/main" id="{173C4A90-DD03-403F-A9DF-9ED147219DBF}"/>
              </a:ext>
            </a:extLst>
          </p:cNvPr>
          <p:cNvSpPr txBox="1">
            <a:spLocks noChangeArrowheads="1"/>
          </p:cNvSpPr>
          <p:nvPr/>
        </p:nvSpPr>
        <p:spPr bwMode="auto">
          <a:xfrm>
            <a:off x="4876800" y="58674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Distance Matrix</a:t>
            </a:r>
          </a:p>
        </p:txBody>
      </p:sp>
      <p:graphicFrame>
        <p:nvGraphicFramePr>
          <p:cNvPr id="884740" name="Object 4">
            <a:extLst>
              <a:ext uri="{FF2B5EF4-FFF2-40B4-BE49-F238E27FC236}">
                <a16:creationId xmlns:a16="http://schemas.microsoft.com/office/drawing/2014/main" id="{8492BE72-B7D7-41F1-BE02-C8E3A62F06C3}"/>
              </a:ext>
            </a:extLst>
          </p:cNvPr>
          <p:cNvGraphicFramePr>
            <a:graphicFrameLocks noChangeAspect="1"/>
          </p:cNvGraphicFramePr>
          <p:nvPr/>
        </p:nvGraphicFramePr>
        <p:xfrm>
          <a:off x="304800" y="2587625"/>
          <a:ext cx="2962275" cy="1363663"/>
        </p:xfrm>
        <a:graphic>
          <a:graphicData uri="http://schemas.openxmlformats.org/presentationml/2006/ole">
            <mc:AlternateContent xmlns:mc="http://schemas.openxmlformats.org/markup-compatibility/2006">
              <mc:Choice xmlns:v="urn:schemas-microsoft-com:vml" Requires="v">
                <p:oleObj spid="_x0000_s38970" name="Worksheet" r:id="rId3" imgW="1836725" imgH="846287" progId="Excel.Sheet.8">
                  <p:embed/>
                </p:oleObj>
              </mc:Choice>
              <mc:Fallback>
                <p:oleObj name="Worksheet" r:id="rId3" imgW="1836725" imgH="846287" progId="Excel.Sheet.8">
                  <p:embed/>
                  <p:pic>
                    <p:nvPicPr>
                      <p:cNvPr id="884740" name="Object 4">
                        <a:extLst>
                          <a:ext uri="{FF2B5EF4-FFF2-40B4-BE49-F238E27FC236}">
                            <a16:creationId xmlns:a16="http://schemas.microsoft.com/office/drawing/2014/main" id="{8492BE72-B7D7-41F1-BE02-C8E3A62F0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87625"/>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1" name="Object 5">
            <a:extLst>
              <a:ext uri="{FF2B5EF4-FFF2-40B4-BE49-F238E27FC236}">
                <a16:creationId xmlns:a16="http://schemas.microsoft.com/office/drawing/2014/main" id="{88D0AC6B-CCB9-49B1-97FE-59A46A5337C7}"/>
              </a:ext>
            </a:extLst>
          </p:cNvPr>
          <p:cNvGraphicFramePr>
            <a:graphicFrameLocks noChangeAspect="1"/>
          </p:cNvGraphicFramePr>
          <p:nvPr/>
        </p:nvGraphicFramePr>
        <p:xfrm>
          <a:off x="3810000" y="1292225"/>
          <a:ext cx="4927600" cy="1365250"/>
        </p:xfrm>
        <a:graphic>
          <a:graphicData uri="http://schemas.openxmlformats.org/presentationml/2006/ole">
            <mc:AlternateContent xmlns:mc="http://schemas.openxmlformats.org/markup-compatibility/2006">
              <mc:Choice xmlns:v="urn:schemas-microsoft-com:vml" Requires="v">
                <p:oleObj spid="_x0000_s38971" name="Worksheet" r:id="rId5" imgW="3055925" imgH="846287" progId="Excel.Sheet.8">
                  <p:embed/>
                </p:oleObj>
              </mc:Choice>
              <mc:Fallback>
                <p:oleObj name="Worksheet" r:id="rId5" imgW="3055925" imgH="846287" progId="Excel.Sheet.8">
                  <p:embed/>
                  <p:pic>
                    <p:nvPicPr>
                      <p:cNvPr id="884741" name="Object 5">
                        <a:extLst>
                          <a:ext uri="{FF2B5EF4-FFF2-40B4-BE49-F238E27FC236}">
                            <a16:creationId xmlns:a16="http://schemas.microsoft.com/office/drawing/2014/main" id="{88D0AC6B-CCB9-49B1-97FE-59A46A533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92225"/>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2" name="Object 6">
            <a:extLst>
              <a:ext uri="{FF2B5EF4-FFF2-40B4-BE49-F238E27FC236}">
                <a16:creationId xmlns:a16="http://schemas.microsoft.com/office/drawing/2014/main" id="{61C597A1-981B-4775-9CAF-8E0AEFCA117D}"/>
              </a:ext>
            </a:extLst>
          </p:cNvPr>
          <p:cNvGraphicFramePr>
            <a:graphicFrameLocks noChangeAspect="1"/>
          </p:cNvGraphicFramePr>
          <p:nvPr/>
        </p:nvGraphicFramePr>
        <p:xfrm>
          <a:off x="3810000" y="2816225"/>
          <a:ext cx="4927600" cy="1365250"/>
        </p:xfrm>
        <a:graphic>
          <a:graphicData uri="http://schemas.openxmlformats.org/presentationml/2006/ole">
            <mc:AlternateContent xmlns:mc="http://schemas.openxmlformats.org/markup-compatibility/2006">
              <mc:Choice xmlns:v="urn:schemas-microsoft-com:vml" Requires="v">
                <p:oleObj spid="_x0000_s38972" name="Worksheet" r:id="rId7" imgW="3055925" imgH="846287" progId="Excel.Sheet.8">
                  <p:embed/>
                </p:oleObj>
              </mc:Choice>
              <mc:Fallback>
                <p:oleObj name="Worksheet" r:id="rId7" imgW="3055925" imgH="846287" progId="Excel.Sheet.8">
                  <p:embed/>
                  <p:pic>
                    <p:nvPicPr>
                      <p:cNvPr id="884742" name="Object 6">
                        <a:extLst>
                          <a:ext uri="{FF2B5EF4-FFF2-40B4-BE49-F238E27FC236}">
                            <a16:creationId xmlns:a16="http://schemas.microsoft.com/office/drawing/2014/main" id="{61C597A1-981B-4775-9CAF-8E0AEFCA11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816225"/>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3" name="Object 7">
            <a:extLst>
              <a:ext uri="{FF2B5EF4-FFF2-40B4-BE49-F238E27FC236}">
                <a16:creationId xmlns:a16="http://schemas.microsoft.com/office/drawing/2014/main" id="{D99B91AD-CCC8-4FE4-B296-325ABB3F5472}"/>
              </a:ext>
            </a:extLst>
          </p:cNvPr>
          <p:cNvGraphicFramePr>
            <a:graphicFrameLocks noChangeAspect="1"/>
          </p:cNvGraphicFramePr>
          <p:nvPr/>
        </p:nvGraphicFramePr>
        <p:xfrm>
          <a:off x="3810000" y="4340225"/>
          <a:ext cx="4872038" cy="1374775"/>
        </p:xfrm>
        <a:graphic>
          <a:graphicData uri="http://schemas.openxmlformats.org/presentationml/2006/ole">
            <mc:AlternateContent xmlns:mc="http://schemas.openxmlformats.org/markup-compatibility/2006">
              <mc:Choice xmlns:v="urn:schemas-microsoft-com:vml" Requires="v">
                <p:oleObj spid="_x0000_s38973" name="Worksheet" r:id="rId9" imgW="3055925" imgH="861243" progId="Excel.Sheet.8">
                  <p:embed/>
                </p:oleObj>
              </mc:Choice>
              <mc:Fallback>
                <p:oleObj name="Worksheet" r:id="rId9" imgW="3055925" imgH="861243" progId="Excel.Sheet.8">
                  <p:embed/>
                  <p:pic>
                    <p:nvPicPr>
                      <p:cNvPr id="884743" name="Object 7">
                        <a:extLst>
                          <a:ext uri="{FF2B5EF4-FFF2-40B4-BE49-F238E27FC236}">
                            <a16:creationId xmlns:a16="http://schemas.microsoft.com/office/drawing/2014/main" id="{D99B91AD-CCC8-4FE4-B296-325ABB3F5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4340225"/>
                        <a:ext cx="4872038"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8829BBE5-C679-414C-B847-4409FDA51CE3}"/>
              </a:ext>
            </a:extLst>
          </p:cNvPr>
          <p:cNvSpPr>
            <a:spLocks noGrp="1" noChangeArrowheads="1"/>
          </p:cNvSpPr>
          <p:nvPr>
            <p:ph type="title"/>
          </p:nvPr>
        </p:nvSpPr>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ltLang="zh-CN">
                <a:latin typeface="Helvetica LT Std" charset="0"/>
              </a:rPr>
              <a:t>Mahalanobis Distance</a:t>
            </a:r>
          </a:p>
        </p:txBody>
      </p:sp>
      <p:pic>
        <p:nvPicPr>
          <p:cNvPr id="885763" name="Picture 3">
            <a:extLst>
              <a:ext uri="{FF2B5EF4-FFF2-40B4-BE49-F238E27FC236}">
                <a16:creationId xmlns:a16="http://schemas.microsoft.com/office/drawing/2014/main" id="{ED1BBB2C-CDD5-4926-B8E5-8DB2CC076896}"/>
              </a:ext>
            </a:extLst>
          </p:cNvPr>
          <p:cNvPicPr>
            <a:picLocks noGrp="1" noChangeAspect="1" noChangeArrowheads="1"/>
          </p:cNvPicPr>
          <p:nvPr>
            <p:ph type="body" idx="4294967295"/>
          </p:nvPr>
        </p:nvPicPr>
        <p:blipFill>
          <a:blip r:embed="rId4">
            <a:extLst>
              <a:ext uri="{28A0092B-C50C-407E-A947-70E740481C1C}">
                <a14:useLocalDpi xmlns:a14="http://schemas.microsoft.com/office/drawing/2010/main" val="0"/>
              </a:ext>
            </a:extLst>
          </a:blip>
          <a:srcRect l="5222" t="3238" r="7315"/>
          <a:stretch>
            <a:fillRect/>
          </a:stretch>
        </p:blipFill>
        <p:spPr>
          <a:xfrm>
            <a:off x="228600" y="2209800"/>
            <a:ext cx="5105400" cy="3605213"/>
          </a:xfrm>
        </p:spPr>
      </p:pic>
      <p:graphicFrame>
        <p:nvGraphicFramePr>
          <p:cNvPr id="885764" name="Object 4">
            <a:extLst>
              <a:ext uri="{FF2B5EF4-FFF2-40B4-BE49-F238E27FC236}">
                <a16:creationId xmlns:a16="http://schemas.microsoft.com/office/drawing/2014/main" id="{8312D8B9-45B2-4477-8696-4A7A84A9E914}"/>
              </a:ext>
            </a:extLst>
          </p:cNvPr>
          <p:cNvGraphicFramePr>
            <a:graphicFrameLocks noChangeAspect="1"/>
          </p:cNvGraphicFramePr>
          <p:nvPr/>
        </p:nvGraphicFramePr>
        <p:xfrm>
          <a:off x="838200" y="1066800"/>
          <a:ext cx="7315200" cy="687388"/>
        </p:xfrm>
        <a:graphic>
          <a:graphicData uri="http://schemas.openxmlformats.org/presentationml/2006/ole">
            <mc:AlternateContent xmlns:mc="http://schemas.openxmlformats.org/markup-compatibility/2006">
              <mc:Choice xmlns:v="urn:schemas-microsoft-com:vml" Requires="v">
                <p:oleObj spid="_x0000_s39976" name="Equation" r:id="rId5" imgW="2552400" imgH="253800" progId="Equation.3">
                  <p:embed/>
                </p:oleObj>
              </mc:Choice>
              <mc:Fallback>
                <p:oleObj name="Equation" r:id="rId5" imgW="2552400" imgH="253800" progId="Equation.3">
                  <p:embed/>
                  <p:pic>
                    <p:nvPicPr>
                      <p:cNvPr id="885764" name="Object 4">
                        <a:extLst>
                          <a:ext uri="{FF2B5EF4-FFF2-40B4-BE49-F238E27FC236}">
                            <a16:creationId xmlns:a16="http://schemas.microsoft.com/office/drawing/2014/main" id="{8312D8B9-45B2-4477-8696-4A7A84A9E9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066800"/>
                        <a:ext cx="7315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5765" name="Text Box 5">
            <a:extLst>
              <a:ext uri="{FF2B5EF4-FFF2-40B4-BE49-F238E27FC236}">
                <a16:creationId xmlns:a16="http://schemas.microsoft.com/office/drawing/2014/main" id="{9FD62F6C-C717-4250-B843-9F4AE2597F54}"/>
              </a:ext>
            </a:extLst>
          </p:cNvPr>
          <p:cNvSpPr txBox="1">
            <a:spLocks noChangeArrowheads="1"/>
          </p:cNvSpPr>
          <p:nvPr/>
        </p:nvSpPr>
        <p:spPr bwMode="auto">
          <a:xfrm>
            <a:off x="609600" y="5881688"/>
            <a:ext cx="822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For red points, the Euclidean distance is 14.7, Mahalanobis distance is 6.</a:t>
            </a:r>
          </a:p>
        </p:txBody>
      </p:sp>
      <p:sp>
        <p:nvSpPr>
          <p:cNvPr id="885766" name="Text Box 6">
            <a:extLst>
              <a:ext uri="{FF2B5EF4-FFF2-40B4-BE49-F238E27FC236}">
                <a16:creationId xmlns:a16="http://schemas.microsoft.com/office/drawing/2014/main" id="{05BE3FC6-FEBB-4F2D-B917-AF07F65165F5}"/>
              </a:ext>
            </a:extLst>
          </p:cNvPr>
          <p:cNvSpPr txBox="1">
            <a:spLocks noChangeArrowheads="1"/>
          </p:cNvSpPr>
          <p:nvPr/>
        </p:nvSpPr>
        <p:spPr bwMode="auto">
          <a:xfrm>
            <a:off x="5562600" y="217805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sym typeface="Symbol" panose="05050102010706020507" pitchFamily="18" charset="2"/>
              </a:rPr>
              <a:t> is the </a:t>
            </a:r>
            <a:r>
              <a:rPr lang="en-US" altLang="zh-CN" sz="1800">
                <a:ea typeface="宋体" panose="02010600030101010101" pitchFamily="2" charset="-122"/>
              </a:rPr>
              <a:t>covariance matrix of the input data </a:t>
            </a:r>
            <a:r>
              <a:rPr lang="en-US" altLang="zh-CN" sz="1800" i="1">
                <a:ea typeface="宋体" panose="02010600030101010101" pitchFamily="2" charset="-122"/>
              </a:rPr>
              <a:t>X</a:t>
            </a:r>
          </a:p>
        </p:txBody>
      </p:sp>
      <p:graphicFrame>
        <p:nvGraphicFramePr>
          <p:cNvPr id="885767" name="Object 7">
            <a:extLst>
              <a:ext uri="{FF2B5EF4-FFF2-40B4-BE49-F238E27FC236}">
                <a16:creationId xmlns:a16="http://schemas.microsoft.com/office/drawing/2014/main" id="{97646BD5-7D3C-412B-879F-8CB9B96A6F27}"/>
              </a:ext>
            </a:extLst>
          </p:cNvPr>
          <p:cNvGraphicFramePr>
            <a:graphicFrameLocks noGrp="1" noChangeAspect="1"/>
          </p:cNvGraphicFramePr>
          <p:nvPr>
            <p:ph idx="1"/>
          </p:nvPr>
        </p:nvGraphicFramePr>
        <p:xfrm>
          <a:off x="5638800" y="2971800"/>
          <a:ext cx="3429000" cy="673100"/>
        </p:xfrm>
        <a:graphic>
          <a:graphicData uri="http://schemas.openxmlformats.org/presentationml/2006/ole">
            <mc:AlternateContent xmlns:mc="http://schemas.openxmlformats.org/markup-compatibility/2006">
              <mc:Choice xmlns:v="urn:schemas-microsoft-com:vml" Requires="v">
                <p:oleObj spid="_x0000_s39977" name="Equation" r:id="rId7" imgW="2209680" imgH="431640" progId="Equation.3">
                  <p:embed/>
                </p:oleObj>
              </mc:Choice>
              <mc:Fallback>
                <p:oleObj name="Equation" r:id="rId7" imgW="2209680" imgH="431640" progId="Equation.3">
                  <p:embed/>
                  <p:pic>
                    <p:nvPicPr>
                      <p:cNvPr id="885767" name="Object 7">
                        <a:extLst>
                          <a:ext uri="{FF2B5EF4-FFF2-40B4-BE49-F238E27FC236}">
                            <a16:creationId xmlns:a16="http://schemas.microsoft.com/office/drawing/2014/main" id="{97646BD5-7D3C-412B-879F-8CB9B96A6F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971800"/>
                        <a:ext cx="34290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5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B75BD128-84ED-41E3-B78D-15B49FAA9FD0}"/>
              </a:ext>
            </a:extLst>
          </p:cNvPr>
          <p:cNvSpPr>
            <a:spLocks noGrp="1" noChangeArrowheads="1"/>
          </p:cNvSpPr>
          <p:nvPr>
            <p:ph type="title"/>
          </p:nvPr>
        </p:nvSpPr>
        <p:spPr/>
        <p:txBody>
          <a:bodyPr/>
          <a:lstStyle/>
          <a:p>
            <a:r>
              <a:rPr lang="en-US" altLang="zh-CN">
                <a:ea typeface="宋体" panose="02010600030101010101" pitchFamily="2" charset="-122"/>
              </a:rPr>
              <a:t>Mahalanobis Distance</a:t>
            </a:r>
          </a:p>
        </p:txBody>
      </p:sp>
      <p:grpSp>
        <p:nvGrpSpPr>
          <p:cNvPr id="886787" name="Group 3">
            <a:extLst>
              <a:ext uri="{FF2B5EF4-FFF2-40B4-BE49-F238E27FC236}">
                <a16:creationId xmlns:a16="http://schemas.microsoft.com/office/drawing/2014/main" id="{6E466620-06D6-4532-80DC-142B64D7E8CF}"/>
              </a:ext>
            </a:extLst>
          </p:cNvPr>
          <p:cNvGrpSpPr>
            <a:grpSpLocks/>
          </p:cNvGrpSpPr>
          <p:nvPr/>
        </p:nvGrpSpPr>
        <p:grpSpPr bwMode="auto">
          <a:xfrm>
            <a:off x="228600" y="1219200"/>
            <a:ext cx="6477000" cy="4857750"/>
            <a:chOff x="144" y="768"/>
            <a:chExt cx="4080" cy="3060"/>
          </a:xfrm>
        </p:grpSpPr>
        <p:pic>
          <p:nvPicPr>
            <p:cNvPr id="886788" name="Picture 4">
              <a:extLst>
                <a:ext uri="{FF2B5EF4-FFF2-40B4-BE49-F238E27FC236}">
                  <a16:creationId xmlns:a16="http://schemas.microsoft.com/office/drawing/2014/main" id="{9782754A-A6DD-42CF-93BC-7E7552536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92" t="4398" r="6593" b="4733"/>
            <a:stretch>
              <a:fillRect/>
            </a:stretch>
          </p:blipFill>
          <p:spPr bwMode="auto">
            <a:xfrm>
              <a:off x="144" y="768"/>
              <a:ext cx="4080" cy="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89" name="Line 5">
              <a:extLst>
                <a:ext uri="{FF2B5EF4-FFF2-40B4-BE49-F238E27FC236}">
                  <a16:creationId xmlns:a16="http://schemas.microsoft.com/office/drawing/2014/main" id="{D0E6FA6E-279C-4A35-950E-2C7449449053}"/>
                </a:ext>
              </a:extLst>
            </p:cNvPr>
            <p:cNvSpPr>
              <a:spLocks noChangeShapeType="1"/>
            </p:cNvSpPr>
            <p:nvPr/>
          </p:nvSpPr>
          <p:spPr bwMode="auto">
            <a:xfrm flipV="1">
              <a:off x="1632" y="1872"/>
              <a:ext cx="1200"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6790" name="Line 6">
              <a:extLst>
                <a:ext uri="{FF2B5EF4-FFF2-40B4-BE49-F238E27FC236}">
                  <a16:creationId xmlns:a16="http://schemas.microsoft.com/office/drawing/2014/main" id="{7551C3E6-228B-45BD-A7B0-E6919F27310E}"/>
                </a:ext>
              </a:extLst>
            </p:cNvPr>
            <p:cNvSpPr>
              <a:spLocks noChangeShapeType="1"/>
            </p:cNvSpPr>
            <p:nvPr/>
          </p:nvSpPr>
          <p:spPr bwMode="auto">
            <a:xfrm flipH="1" flipV="1">
              <a:off x="1104" y="2256"/>
              <a:ext cx="52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6791" name="Text Box 7">
            <a:extLst>
              <a:ext uri="{FF2B5EF4-FFF2-40B4-BE49-F238E27FC236}">
                <a16:creationId xmlns:a16="http://schemas.microsoft.com/office/drawing/2014/main" id="{F1170AE6-94BC-4921-9F76-5427121CE944}"/>
              </a:ext>
            </a:extLst>
          </p:cNvPr>
          <p:cNvSpPr txBox="1">
            <a:spLocks noChangeArrowheads="1"/>
          </p:cNvSpPr>
          <p:nvPr/>
        </p:nvSpPr>
        <p:spPr bwMode="auto">
          <a:xfrm>
            <a:off x="6629400" y="12954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Covariance Matrix:</a:t>
            </a:r>
          </a:p>
        </p:txBody>
      </p:sp>
      <p:graphicFrame>
        <p:nvGraphicFramePr>
          <p:cNvPr id="886792" name="Object 8">
            <a:extLst>
              <a:ext uri="{FF2B5EF4-FFF2-40B4-BE49-F238E27FC236}">
                <a16:creationId xmlns:a16="http://schemas.microsoft.com/office/drawing/2014/main" id="{08115324-FCB9-4E0C-812B-C485380BB216}"/>
              </a:ext>
            </a:extLst>
          </p:cNvPr>
          <p:cNvGraphicFramePr>
            <a:graphicFrameLocks noGrp="1" noChangeAspect="1"/>
          </p:cNvGraphicFramePr>
          <p:nvPr>
            <p:ph sz="half" idx="4294967295"/>
          </p:nvPr>
        </p:nvGraphicFramePr>
        <p:xfrm>
          <a:off x="6934200" y="1752600"/>
          <a:ext cx="2057400" cy="1000125"/>
        </p:xfrm>
        <a:graphic>
          <a:graphicData uri="http://schemas.openxmlformats.org/presentationml/2006/ole">
            <mc:AlternateContent xmlns:mc="http://schemas.openxmlformats.org/markup-compatibility/2006">
              <mc:Choice xmlns:v="urn:schemas-microsoft-com:vml" Requires="v">
                <p:oleObj spid="_x0000_s40976" name="Equation" r:id="rId4" imgW="939600" imgH="457200" progId="Equation.3">
                  <p:embed/>
                </p:oleObj>
              </mc:Choice>
              <mc:Fallback>
                <p:oleObj name="Equation" r:id="rId4" imgW="939600" imgH="457200" progId="Equation.3">
                  <p:embed/>
                  <p:pic>
                    <p:nvPicPr>
                      <p:cNvPr id="886792" name="Object 8">
                        <a:extLst>
                          <a:ext uri="{FF2B5EF4-FFF2-40B4-BE49-F238E27FC236}">
                            <a16:creationId xmlns:a16="http://schemas.microsoft.com/office/drawing/2014/main" id="{08115324-FCB9-4E0C-812B-C485380B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1752600"/>
                        <a:ext cx="20574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6793" name="Text Box 9">
            <a:extLst>
              <a:ext uri="{FF2B5EF4-FFF2-40B4-BE49-F238E27FC236}">
                <a16:creationId xmlns:a16="http://schemas.microsoft.com/office/drawing/2014/main" id="{E64B5586-E4CD-43C8-A08B-B75A78627DFD}"/>
              </a:ext>
            </a:extLst>
          </p:cNvPr>
          <p:cNvSpPr txBox="1">
            <a:spLocks noChangeArrowheads="1"/>
          </p:cNvSpPr>
          <p:nvPr/>
        </p:nvSpPr>
        <p:spPr bwMode="auto">
          <a:xfrm>
            <a:off x="1447800" y="3352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B</a:t>
            </a:r>
          </a:p>
        </p:txBody>
      </p:sp>
      <p:sp>
        <p:nvSpPr>
          <p:cNvPr id="886794" name="Text Box 10">
            <a:extLst>
              <a:ext uri="{FF2B5EF4-FFF2-40B4-BE49-F238E27FC236}">
                <a16:creationId xmlns:a16="http://schemas.microsoft.com/office/drawing/2014/main" id="{F3A90D57-7E6F-4729-8A08-A2B0625B3128}"/>
              </a:ext>
            </a:extLst>
          </p:cNvPr>
          <p:cNvSpPr txBox="1">
            <a:spLocks noChangeArrowheads="1"/>
          </p:cNvSpPr>
          <p:nvPr/>
        </p:nvSpPr>
        <p:spPr bwMode="auto">
          <a:xfrm>
            <a:off x="2438400" y="40528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A</a:t>
            </a:r>
          </a:p>
        </p:txBody>
      </p:sp>
      <p:sp>
        <p:nvSpPr>
          <p:cNvPr id="886795" name="Text Box 11">
            <a:extLst>
              <a:ext uri="{FF2B5EF4-FFF2-40B4-BE49-F238E27FC236}">
                <a16:creationId xmlns:a16="http://schemas.microsoft.com/office/drawing/2014/main" id="{38706AA3-987F-4811-A0FD-46CC3CBB1C91}"/>
              </a:ext>
            </a:extLst>
          </p:cNvPr>
          <p:cNvSpPr txBox="1">
            <a:spLocks noChangeArrowheads="1"/>
          </p:cNvSpPr>
          <p:nvPr/>
        </p:nvSpPr>
        <p:spPr bwMode="auto">
          <a:xfrm>
            <a:off x="4343400" y="2590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C</a:t>
            </a:r>
          </a:p>
        </p:txBody>
      </p:sp>
      <p:sp>
        <p:nvSpPr>
          <p:cNvPr id="886796" name="Text Box 12">
            <a:extLst>
              <a:ext uri="{FF2B5EF4-FFF2-40B4-BE49-F238E27FC236}">
                <a16:creationId xmlns:a16="http://schemas.microsoft.com/office/drawing/2014/main" id="{B471DF54-6E57-40D4-AB99-531296654B9D}"/>
              </a:ext>
            </a:extLst>
          </p:cNvPr>
          <p:cNvSpPr txBox="1">
            <a:spLocks noChangeArrowheads="1"/>
          </p:cNvSpPr>
          <p:nvPr/>
        </p:nvSpPr>
        <p:spPr bwMode="auto">
          <a:xfrm>
            <a:off x="6934200" y="3284538"/>
            <a:ext cx="1981200"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A: (0.5, 0.5)</a:t>
            </a:r>
          </a:p>
          <a:p>
            <a:pPr>
              <a:spcBef>
                <a:spcPct val="50000"/>
              </a:spcBef>
            </a:pPr>
            <a:r>
              <a:rPr lang="en-US" altLang="zh-CN" sz="1800">
                <a:ea typeface="宋体" panose="02010600030101010101" pitchFamily="2" charset="-122"/>
              </a:rPr>
              <a:t>B: (0, 1)</a:t>
            </a:r>
          </a:p>
          <a:p>
            <a:pPr>
              <a:spcBef>
                <a:spcPct val="50000"/>
              </a:spcBef>
            </a:pPr>
            <a:r>
              <a:rPr lang="en-US" altLang="zh-CN" sz="1800">
                <a:ea typeface="宋体" panose="02010600030101010101" pitchFamily="2" charset="-122"/>
              </a:rPr>
              <a:t>C: (1.5, 1.5)</a:t>
            </a:r>
          </a:p>
          <a:p>
            <a:pPr>
              <a:spcBef>
                <a:spcPct val="50000"/>
              </a:spcBef>
            </a:pPr>
            <a:endParaRPr lang="en-US" altLang="zh-CN" sz="1800">
              <a:ea typeface="宋体" panose="02010600030101010101" pitchFamily="2" charset="-122"/>
            </a:endParaRPr>
          </a:p>
          <a:p>
            <a:pPr>
              <a:spcBef>
                <a:spcPct val="50000"/>
              </a:spcBef>
            </a:pPr>
            <a:r>
              <a:rPr lang="en-US" altLang="zh-CN" sz="1800">
                <a:ea typeface="宋体" panose="02010600030101010101" pitchFamily="2" charset="-122"/>
              </a:rPr>
              <a:t>Mahal(A,B) = 5</a:t>
            </a:r>
          </a:p>
          <a:p>
            <a:pPr>
              <a:spcBef>
                <a:spcPct val="50000"/>
              </a:spcBef>
            </a:pPr>
            <a:r>
              <a:rPr lang="en-US" altLang="zh-CN" sz="1800">
                <a:ea typeface="宋体" panose="02010600030101010101" pitchFamily="2" charset="-122"/>
              </a:rPr>
              <a:t>Mahal(A,C) = 4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8D4AA6C7-AD49-4945-92D6-4DE6DA8719A1}"/>
              </a:ext>
            </a:extLst>
          </p:cNvPr>
          <p:cNvSpPr>
            <a:spLocks noGrp="1" noChangeArrowheads="1"/>
          </p:cNvSpPr>
          <p:nvPr>
            <p:ph type="title"/>
          </p:nvPr>
        </p:nvSpPr>
        <p:spPr>
          <a:xfrm>
            <a:off x="381000" y="152400"/>
            <a:ext cx="8280400" cy="552450"/>
          </a:xfr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US" altLang="zh-CN" dirty="0">
                <a:latin typeface="Helvetica LT Std" charset="0"/>
              </a:rPr>
              <a:t>Common Properties of </a:t>
            </a:r>
            <a:r>
              <a:rPr lang="en-US" altLang="zh-CN">
                <a:latin typeface="Helvetica LT Std" charset="0"/>
              </a:rPr>
              <a:t>a Distance</a:t>
            </a:r>
            <a:endParaRPr lang="en-US" altLang="zh-CN" dirty="0">
              <a:latin typeface="Helvetica LT Std" charset="0"/>
            </a:endParaRPr>
          </a:p>
        </p:txBody>
      </p:sp>
      <p:sp>
        <p:nvSpPr>
          <p:cNvPr id="887811" name="Rectangle 3">
            <a:extLst>
              <a:ext uri="{FF2B5EF4-FFF2-40B4-BE49-F238E27FC236}">
                <a16:creationId xmlns:a16="http://schemas.microsoft.com/office/drawing/2014/main" id="{131FC51D-E4B5-4282-A4B9-7F565A86D452}"/>
              </a:ext>
            </a:extLst>
          </p:cNvPr>
          <p:cNvSpPr>
            <a:spLocks noGrp="1" noChangeArrowheads="1"/>
          </p:cNvSpPr>
          <p:nvPr>
            <p:ph type="body" idx="1"/>
          </p:nvPr>
        </p:nvSpPr>
        <p:spPr>
          <a:xfrm>
            <a:off x="639763" y="1143000"/>
            <a:ext cx="8001000" cy="5106988"/>
          </a:xfrm>
        </p:spPr>
        <p:txBody>
          <a:bodyPr/>
          <a:lstStyle/>
          <a:p>
            <a:pPr marL="533400" indent="-533400">
              <a:lnSpc>
                <a:spcPct val="90000"/>
              </a:lnSpc>
              <a:spcBef>
                <a:spcPct val="20000"/>
              </a:spcBef>
            </a:pPr>
            <a:r>
              <a:rPr lang="en-US" altLang="zh-CN">
                <a:ea typeface="宋体" panose="02010600030101010101" pitchFamily="2" charset="-122"/>
              </a:rPr>
              <a:t>Distances, such as the Euclidean distance, have some well known properties.</a:t>
            </a:r>
          </a:p>
          <a:p>
            <a:pPr marL="533400" indent="-533400">
              <a:lnSpc>
                <a:spcPct val="90000"/>
              </a:lnSpc>
              <a:spcBef>
                <a:spcPct val="20000"/>
              </a:spcBef>
            </a:pPr>
            <a:endParaRPr lang="en-US" altLang="zh-CN" sz="1400">
              <a:ea typeface="宋体" panose="02010600030101010101" pitchFamily="2" charset="-122"/>
            </a:endParaRPr>
          </a:p>
          <a:p>
            <a:pPr marL="990600" lvl="1" indent="-533400">
              <a:lnSpc>
                <a:spcPct val="90000"/>
              </a:lnSpc>
              <a:spcBef>
                <a:spcPct val="20000"/>
              </a:spcBef>
              <a:buFont typeface="Arial" panose="020B0604020202020204" pitchFamily="34" charset="0"/>
              <a:buAutoNum type="arabicPeriod"/>
            </a:pPr>
            <a:r>
              <a:rPr lang="en-US" altLang="zh-CN" sz="2000" i="1">
                <a:ea typeface="宋体" panose="02010600030101010101" pitchFamily="2" charset="-122"/>
              </a:rPr>
              <a:t>d(p, q) </a:t>
            </a:r>
            <a:r>
              <a:rPr lang="en-US" altLang="zh-CN" sz="2000" i="1">
                <a:ea typeface="宋体" panose="02010600030101010101" pitchFamily="2" charset="-122"/>
                <a:sym typeface="Symbol" panose="05050102010706020507" pitchFamily="18" charset="2"/>
              </a:rPr>
              <a:t></a:t>
            </a:r>
            <a:r>
              <a:rPr lang="en-US" altLang="zh-CN" sz="2000" i="1">
                <a:ea typeface="宋体" panose="02010600030101010101" pitchFamily="2" charset="-122"/>
              </a:rPr>
              <a:t> 0</a:t>
            </a:r>
            <a:r>
              <a:rPr lang="en-US" altLang="zh-CN" sz="2000">
                <a:ea typeface="宋体" panose="02010600030101010101" pitchFamily="2" charset="-122"/>
              </a:rPr>
              <a:t>   for all </a:t>
            </a:r>
            <a:r>
              <a:rPr lang="en-US" altLang="zh-CN" sz="2000" i="1">
                <a:ea typeface="宋体" panose="02010600030101010101" pitchFamily="2" charset="-122"/>
              </a:rPr>
              <a:t>p</a:t>
            </a:r>
            <a:r>
              <a:rPr lang="en-US" altLang="zh-CN" sz="2000">
                <a:ea typeface="宋体" panose="02010600030101010101" pitchFamily="2" charset="-122"/>
              </a:rPr>
              <a:t> and </a:t>
            </a:r>
            <a:r>
              <a:rPr lang="en-US" altLang="zh-CN" sz="2000" i="1">
                <a:ea typeface="宋体" panose="02010600030101010101" pitchFamily="2" charset="-122"/>
              </a:rPr>
              <a:t>q</a:t>
            </a:r>
            <a:r>
              <a:rPr lang="en-US" altLang="zh-CN" sz="2000">
                <a:ea typeface="宋体" panose="02010600030101010101" pitchFamily="2" charset="-122"/>
              </a:rPr>
              <a:t> and </a:t>
            </a:r>
            <a:r>
              <a:rPr lang="en-US" altLang="zh-CN" sz="2000" i="1">
                <a:ea typeface="宋体" panose="02010600030101010101" pitchFamily="2" charset="-122"/>
              </a:rPr>
              <a:t>d(p, q) = 0</a:t>
            </a:r>
            <a:r>
              <a:rPr lang="en-US" altLang="zh-CN" sz="2000">
                <a:ea typeface="宋体" panose="02010600030101010101" pitchFamily="2" charset="-122"/>
              </a:rPr>
              <a:t> only if </a:t>
            </a:r>
            <a:br>
              <a:rPr lang="en-US" altLang="zh-CN" sz="2000">
                <a:ea typeface="宋体" panose="02010600030101010101" pitchFamily="2" charset="-122"/>
              </a:rPr>
            </a:br>
            <a:r>
              <a:rPr lang="en-US" altLang="zh-CN" sz="2000" i="1">
                <a:ea typeface="宋体" panose="02010600030101010101" pitchFamily="2" charset="-122"/>
              </a:rPr>
              <a:t>p</a:t>
            </a:r>
            <a:r>
              <a:rPr lang="en-US" altLang="zh-CN" sz="2000">
                <a:ea typeface="宋体" panose="02010600030101010101" pitchFamily="2" charset="-122"/>
              </a:rPr>
              <a:t> </a:t>
            </a:r>
            <a:r>
              <a:rPr lang="en-US" altLang="zh-CN" sz="2000" i="1">
                <a:ea typeface="宋体" panose="02010600030101010101" pitchFamily="2" charset="-122"/>
              </a:rPr>
              <a:t>= q</a:t>
            </a:r>
            <a:r>
              <a:rPr lang="en-US" altLang="zh-CN" sz="2000">
                <a:ea typeface="宋体" panose="02010600030101010101" pitchFamily="2" charset="-122"/>
              </a:rPr>
              <a:t>. (Positive definiteness)</a:t>
            </a:r>
          </a:p>
          <a:p>
            <a:pPr marL="990600" lvl="1" indent="-533400">
              <a:lnSpc>
                <a:spcPct val="90000"/>
              </a:lnSpc>
              <a:spcBef>
                <a:spcPct val="20000"/>
              </a:spcBef>
              <a:buFont typeface="Arial" panose="020B0604020202020204" pitchFamily="34" charset="0"/>
              <a:buAutoNum type="arabicPeriod"/>
            </a:pPr>
            <a:r>
              <a:rPr lang="en-US" altLang="zh-CN" sz="2000" i="1">
                <a:ea typeface="宋体" panose="02010600030101010101" pitchFamily="2" charset="-122"/>
              </a:rPr>
              <a:t>d(p, q) = d(q, p)</a:t>
            </a:r>
            <a:r>
              <a:rPr lang="en-US" altLang="zh-CN" sz="2000">
                <a:ea typeface="宋体" panose="02010600030101010101" pitchFamily="2" charset="-122"/>
              </a:rPr>
              <a:t>   for all </a:t>
            </a:r>
            <a:r>
              <a:rPr lang="en-US" altLang="zh-CN" sz="2000" i="1">
                <a:ea typeface="宋体" panose="02010600030101010101" pitchFamily="2" charset="-122"/>
              </a:rPr>
              <a:t>p</a:t>
            </a:r>
            <a:r>
              <a:rPr lang="en-US" altLang="zh-CN" sz="2000">
                <a:ea typeface="宋体" panose="02010600030101010101" pitchFamily="2" charset="-122"/>
              </a:rPr>
              <a:t> and </a:t>
            </a:r>
            <a:r>
              <a:rPr lang="en-US" altLang="zh-CN" sz="2000" i="1">
                <a:ea typeface="宋体" panose="02010600030101010101" pitchFamily="2" charset="-122"/>
              </a:rPr>
              <a:t>q</a:t>
            </a:r>
            <a:r>
              <a:rPr lang="en-US" altLang="zh-CN" sz="2000">
                <a:ea typeface="宋体" panose="02010600030101010101" pitchFamily="2" charset="-122"/>
              </a:rPr>
              <a:t>. (Symmetry)</a:t>
            </a:r>
          </a:p>
          <a:p>
            <a:pPr marL="990600" lvl="1" indent="-533400">
              <a:lnSpc>
                <a:spcPct val="90000"/>
              </a:lnSpc>
              <a:spcBef>
                <a:spcPct val="20000"/>
              </a:spcBef>
              <a:buFont typeface="Arial" panose="020B0604020202020204" pitchFamily="34" charset="0"/>
              <a:buAutoNum type="arabicPeriod"/>
            </a:pPr>
            <a:r>
              <a:rPr lang="en-US" altLang="zh-CN" sz="2000">
                <a:ea typeface="宋体" panose="02010600030101010101" pitchFamily="2" charset="-122"/>
              </a:rPr>
              <a:t>d</a:t>
            </a:r>
            <a:r>
              <a:rPr lang="en-US" altLang="zh-CN" sz="2000" i="1">
                <a:ea typeface="宋体" panose="02010600030101010101" pitchFamily="2" charset="-122"/>
              </a:rPr>
              <a:t>(p, r) </a:t>
            </a:r>
            <a:r>
              <a:rPr lang="en-US" altLang="zh-CN" sz="2000" i="1">
                <a:ea typeface="宋体" panose="02010600030101010101" pitchFamily="2" charset="-122"/>
                <a:sym typeface="Symbol" panose="05050102010706020507" pitchFamily="18" charset="2"/>
              </a:rPr>
              <a:t></a:t>
            </a:r>
            <a:r>
              <a:rPr lang="en-US" altLang="zh-CN" sz="2000" i="1">
                <a:ea typeface="宋体" panose="02010600030101010101" pitchFamily="2" charset="-122"/>
              </a:rPr>
              <a:t> d(p, q) + d(q, r)</a:t>
            </a:r>
            <a:r>
              <a:rPr lang="en-US" altLang="zh-CN" sz="2000">
                <a:ea typeface="宋体" panose="02010600030101010101" pitchFamily="2" charset="-122"/>
              </a:rPr>
              <a:t>   for all points </a:t>
            </a:r>
            <a:r>
              <a:rPr lang="en-US" altLang="zh-CN" sz="2000" i="1">
                <a:ea typeface="宋体" panose="02010600030101010101" pitchFamily="2" charset="-122"/>
              </a:rPr>
              <a:t>p</a:t>
            </a:r>
            <a:r>
              <a:rPr lang="en-US" altLang="zh-CN" sz="2000">
                <a:ea typeface="宋体" panose="02010600030101010101" pitchFamily="2" charset="-122"/>
              </a:rPr>
              <a:t>, </a:t>
            </a:r>
            <a:r>
              <a:rPr lang="en-US" altLang="zh-CN" sz="2000" i="1">
                <a:ea typeface="宋体" panose="02010600030101010101" pitchFamily="2" charset="-122"/>
              </a:rPr>
              <a:t>q</a:t>
            </a:r>
            <a:r>
              <a:rPr lang="en-US" altLang="zh-CN" sz="2000">
                <a:ea typeface="宋体" panose="02010600030101010101" pitchFamily="2" charset="-122"/>
              </a:rPr>
              <a:t>, and </a:t>
            </a:r>
            <a:r>
              <a:rPr lang="en-US" altLang="zh-CN" sz="2000" i="1">
                <a:ea typeface="宋体" panose="02010600030101010101" pitchFamily="2" charset="-122"/>
              </a:rPr>
              <a:t>r</a:t>
            </a:r>
            <a:r>
              <a:rPr lang="en-US" altLang="zh-CN" sz="2000">
                <a:ea typeface="宋体" panose="02010600030101010101" pitchFamily="2" charset="-122"/>
              </a:rPr>
              <a:t>.  </a:t>
            </a:r>
            <a:br>
              <a:rPr lang="en-US" altLang="zh-CN" sz="2000">
                <a:ea typeface="宋体" panose="02010600030101010101" pitchFamily="2" charset="-122"/>
              </a:rPr>
            </a:br>
            <a:r>
              <a:rPr lang="en-US" altLang="zh-CN" sz="2000">
                <a:ea typeface="宋体" panose="02010600030101010101" pitchFamily="2" charset="-122"/>
              </a:rPr>
              <a:t>(Triangle Inequality)</a:t>
            </a:r>
          </a:p>
          <a:p>
            <a:pPr marL="533400" indent="-533400">
              <a:lnSpc>
                <a:spcPct val="90000"/>
              </a:lnSpc>
              <a:spcBef>
                <a:spcPct val="20000"/>
              </a:spcBef>
              <a:buFont typeface="Monotype Sorts" pitchFamily="2" charset="2"/>
              <a:buNone/>
            </a:pPr>
            <a:r>
              <a:rPr lang="en-US" altLang="zh-CN" sz="2400">
                <a:ea typeface="宋体" panose="02010600030101010101" pitchFamily="2" charset="-122"/>
              </a:rPr>
              <a:t>	where </a:t>
            </a:r>
            <a:r>
              <a:rPr lang="en-US" altLang="zh-CN" sz="2400" i="1">
                <a:ea typeface="宋体" panose="02010600030101010101" pitchFamily="2" charset="-122"/>
              </a:rPr>
              <a:t>d(p, q)</a:t>
            </a:r>
            <a:r>
              <a:rPr lang="en-US" altLang="zh-CN" sz="2400">
                <a:ea typeface="宋体" panose="02010600030101010101" pitchFamily="2" charset="-122"/>
              </a:rPr>
              <a:t> is the distance (dissimilarity) between points (data objects), </a:t>
            </a:r>
            <a:r>
              <a:rPr lang="en-US" altLang="zh-CN" sz="2400" i="1">
                <a:ea typeface="宋体" panose="02010600030101010101" pitchFamily="2" charset="-122"/>
              </a:rPr>
              <a:t>p</a:t>
            </a:r>
            <a:r>
              <a:rPr lang="en-US" altLang="zh-CN" sz="2400">
                <a:ea typeface="宋体" panose="02010600030101010101" pitchFamily="2" charset="-122"/>
              </a:rPr>
              <a:t> and </a:t>
            </a:r>
            <a:r>
              <a:rPr lang="en-US" altLang="zh-CN" sz="2400" i="1">
                <a:ea typeface="宋体" panose="02010600030101010101" pitchFamily="2" charset="-122"/>
              </a:rPr>
              <a:t>q</a:t>
            </a:r>
            <a:r>
              <a:rPr lang="en-US" altLang="zh-CN" sz="2400">
                <a:ea typeface="宋体" panose="02010600030101010101" pitchFamily="2" charset="-122"/>
              </a:rPr>
              <a:t>.</a:t>
            </a:r>
          </a:p>
          <a:p>
            <a:pPr marL="533400" indent="-533400">
              <a:lnSpc>
                <a:spcPct val="90000"/>
              </a:lnSpc>
              <a:spcBef>
                <a:spcPct val="20000"/>
              </a:spcBef>
              <a:buFont typeface="Monotype Sorts" pitchFamily="2" charset="2"/>
              <a:buNone/>
            </a:pPr>
            <a:endParaRPr lang="en-US" altLang="zh-CN" sz="1400">
              <a:ea typeface="宋体" panose="02010600030101010101" pitchFamily="2" charset="-122"/>
            </a:endParaRPr>
          </a:p>
          <a:p>
            <a:pPr marL="533400" indent="-533400">
              <a:lnSpc>
                <a:spcPct val="90000"/>
              </a:lnSpc>
              <a:spcBef>
                <a:spcPct val="20000"/>
              </a:spcBef>
            </a:pPr>
            <a:r>
              <a:rPr lang="en-US" altLang="zh-CN">
                <a:ea typeface="宋体" panose="02010600030101010101" pitchFamily="2" charset="-122"/>
              </a:rPr>
              <a:t>A distance that satisfies these properties is a </a:t>
            </a:r>
            <a:r>
              <a:rPr lang="en-US" altLang="zh-CN">
                <a:solidFill>
                  <a:srgbClr val="FF0000"/>
                </a:solidFill>
                <a:ea typeface="宋体" panose="02010600030101010101" pitchFamily="2" charset="-122"/>
              </a:rPr>
              <a:t>metric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63F5BDD0-5C2E-4E37-A87C-C28A3DD13ECB}"/>
              </a:ext>
            </a:extLst>
          </p:cNvPr>
          <p:cNvSpPr>
            <a:spLocks noGrp="1"/>
          </p:cNvSpPr>
          <p:nvPr>
            <p:ph type="title"/>
          </p:nvPr>
        </p:nvSpPr>
        <p:spPr>
          <a:xfrm>
            <a:off x="451757" y="43543"/>
            <a:ext cx="8235043" cy="1020209"/>
          </a:xfrm>
        </p:spPr>
        <p:txBody>
          <a:bodyPr/>
          <a:lstStyle/>
          <a:p>
            <a:pPr fontAlgn="auto">
              <a:spcAft>
                <a:spcPts val="0"/>
              </a:spcAft>
              <a:defRPr/>
            </a:pPr>
            <a:r>
              <a:rPr lang="en-US" altLang="zh-CN" dirty="0">
                <a:solidFill>
                  <a:schemeClr val="accent1">
                    <a:satMod val="150000"/>
                  </a:schemeClr>
                </a:solidFill>
                <a:latin typeface="Helvetica LT Std" charset="0"/>
                <a:ea typeface="+mj-ea"/>
                <a:cs typeface="+mj-cs"/>
              </a:rPr>
              <a:t>Euclidean Distance Metric</a:t>
            </a:r>
          </a:p>
        </p:txBody>
      </p:sp>
      <p:sp>
        <p:nvSpPr>
          <p:cNvPr id="7" name="Content Placeholder 6">
            <a:extLst>
              <a:ext uri="{FF2B5EF4-FFF2-40B4-BE49-F238E27FC236}">
                <a16:creationId xmlns:a16="http://schemas.microsoft.com/office/drawing/2014/main" id="{62DA5BF9-8513-4491-8397-0484558D23D8}"/>
              </a:ext>
            </a:extLst>
          </p:cNvPr>
          <p:cNvSpPr>
            <a:spLocks noGrp="1"/>
          </p:cNvSpPr>
          <p:nvPr>
            <p:ph idx="1"/>
          </p:nvPr>
        </p:nvSpPr>
        <p:spPr/>
        <p:txBody>
          <a:bodyPr>
            <a:normAutofit/>
          </a:bodyPr>
          <a:lstStyle/>
          <a:p>
            <a:pPr>
              <a:lnSpc>
                <a:spcPct val="90000"/>
              </a:lnSpc>
            </a:pPr>
            <a:endParaRPr kumimoji="0" lang="en-US" altLang="zh-CN">
              <a:latin typeface="Helvetica LT Std" pitchFamily="34" charset="0"/>
              <a:ea typeface="华文楷体" panose="02010600040101010101" pitchFamily="2" charset="-122"/>
            </a:endParaRPr>
          </a:p>
          <a:p>
            <a:pPr>
              <a:lnSpc>
                <a:spcPct val="90000"/>
              </a:lnSpc>
            </a:pPr>
            <a:endParaRPr kumimoji="0" lang="en-US" altLang="zh-CN">
              <a:latin typeface="Helvetica LT Std" pitchFamily="34" charset="0"/>
              <a:ea typeface="华文楷体" panose="02010600040101010101" pitchFamily="2" charset="-122"/>
            </a:endParaRPr>
          </a:p>
          <a:p>
            <a:pPr>
              <a:lnSpc>
                <a:spcPct val="90000"/>
              </a:lnSpc>
            </a:pPr>
            <a:endParaRPr kumimoji="0" lang="en-US" altLang="zh-CN">
              <a:latin typeface="Helvetica LT Std" pitchFamily="34" charset="0"/>
              <a:ea typeface="华文楷体" panose="02010600040101010101" pitchFamily="2" charset="-122"/>
            </a:endParaRPr>
          </a:p>
          <a:p>
            <a:pPr>
              <a:lnSpc>
                <a:spcPct val="90000"/>
              </a:lnSpc>
            </a:pPr>
            <a:r>
              <a:rPr kumimoji="0" lang="en-US" altLang="zh-CN">
                <a:latin typeface="Helvetica LT Std" pitchFamily="34" charset="0"/>
                <a:ea typeface="华文楷体" panose="02010600040101010101" pitchFamily="2" charset="-122"/>
              </a:rPr>
              <a:t>Distance between A and B</a:t>
            </a:r>
          </a:p>
          <a:p>
            <a:pPr>
              <a:lnSpc>
                <a:spcPct val="90000"/>
              </a:lnSpc>
            </a:pPr>
            <a:endParaRPr kumimoji="0" lang="en-US" altLang="zh-CN">
              <a:latin typeface="Helvetica LT Std" pitchFamily="34" charset="0"/>
              <a:ea typeface="华文楷体" panose="02010600040101010101" pitchFamily="2" charset="-122"/>
            </a:endParaRPr>
          </a:p>
          <a:p>
            <a:pPr>
              <a:lnSpc>
                <a:spcPct val="90000"/>
              </a:lnSpc>
            </a:pPr>
            <a:r>
              <a:rPr kumimoji="0" lang="en-US" altLang="zh-CN">
                <a:latin typeface="Helvetica LT Std" pitchFamily="34" charset="0"/>
                <a:ea typeface="华文楷体" panose="02010600040101010101" pitchFamily="2" charset="-122"/>
              </a:rPr>
              <a:t>Attributes which are not measured quantitatively need to be labeled by numbers representing their categories</a:t>
            </a:r>
          </a:p>
          <a:p>
            <a:pPr lvl="1">
              <a:lnSpc>
                <a:spcPct val="90000"/>
              </a:lnSpc>
            </a:pPr>
            <a:r>
              <a:rPr kumimoji="0" lang="en-US" altLang="zh-CN">
                <a:solidFill>
                  <a:srgbClr val="224043"/>
                </a:solidFill>
                <a:latin typeface="Helvetica LT Std" pitchFamily="34" charset="0"/>
                <a:ea typeface="华文楷体" panose="02010600040101010101" pitchFamily="2" charset="-122"/>
              </a:rPr>
              <a:t>Cuisine attribute: 1=Frech, 2=Italian, 3=Mexican.</a:t>
            </a:r>
          </a:p>
          <a:p>
            <a:pPr lvl="1">
              <a:lnSpc>
                <a:spcPct val="90000"/>
              </a:lnSpc>
            </a:pPr>
            <a:endParaRPr kumimoji="0" lang="zh-CN" altLang="en-US">
              <a:solidFill>
                <a:srgbClr val="224043"/>
              </a:solidFill>
              <a:latin typeface="Helvetica LT Std" pitchFamily="34" charset="0"/>
              <a:ea typeface="华文楷体" panose="02010600040101010101" pitchFamily="2" charset="-122"/>
            </a:endParaRPr>
          </a:p>
        </p:txBody>
      </p:sp>
      <p:graphicFrame>
        <p:nvGraphicFramePr>
          <p:cNvPr id="8" name="Content Placeholder 3">
            <a:extLst>
              <a:ext uri="{FF2B5EF4-FFF2-40B4-BE49-F238E27FC236}">
                <a16:creationId xmlns:a16="http://schemas.microsoft.com/office/drawing/2014/main" id="{A7F7CDE8-46E9-4520-B0FF-CA6D285247B4}"/>
              </a:ext>
            </a:extLst>
          </p:cNvPr>
          <p:cNvGraphicFramePr>
            <a:graphicFrameLocks/>
          </p:cNvGraphicFramePr>
          <p:nvPr>
            <p:extLst>
              <p:ext uri="{D42A27DB-BD31-4B8C-83A1-F6EECF244321}">
                <p14:modId xmlns:p14="http://schemas.microsoft.com/office/powerpoint/2010/main" val="2976880012"/>
              </p:ext>
            </p:extLst>
          </p:nvPr>
        </p:nvGraphicFramePr>
        <p:xfrm>
          <a:off x="2484438" y="1371600"/>
          <a:ext cx="4038600" cy="1112838"/>
        </p:xfrm>
        <a:graphic>
          <a:graphicData uri="http://schemas.openxmlformats.org/drawingml/2006/table">
            <a:tbl>
              <a:tblPr firstRow="1" firstCol="1" bandRow="1">
                <a:tableStyleId>{6E25E649-3F16-4E02-A733-19D2CDBF48F0}</a:tableStyleId>
              </a:tblPr>
              <a:tblGrid>
                <a:gridCol w="592103">
                  <a:extLst>
                    <a:ext uri="{9D8B030D-6E8A-4147-A177-3AD203B41FA5}">
                      <a16:colId xmlns:a16="http://schemas.microsoft.com/office/drawing/2014/main" val="20000"/>
                    </a:ext>
                  </a:extLst>
                </a:gridCol>
                <a:gridCol w="1159944">
                  <a:extLst>
                    <a:ext uri="{9D8B030D-6E8A-4147-A177-3AD203B41FA5}">
                      <a16:colId xmlns:a16="http://schemas.microsoft.com/office/drawing/2014/main" val="20001"/>
                    </a:ext>
                  </a:extLst>
                </a:gridCol>
                <a:gridCol w="1137158">
                  <a:extLst>
                    <a:ext uri="{9D8B030D-6E8A-4147-A177-3AD203B41FA5}">
                      <a16:colId xmlns:a16="http://schemas.microsoft.com/office/drawing/2014/main" val="20002"/>
                    </a:ext>
                  </a:extLst>
                </a:gridCol>
                <a:gridCol w="1149395">
                  <a:extLst>
                    <a:ext uri="{9D8B030D-6E8A-4147-A177-3AD203B41FA5}">
                      <a16:colId xmlns:a16="http://schemas.microsoft.com/office/drawing/2014/main" val="20003"/>
                    </a:ext>
                  </a:extLst>
                </a:gridCol>
              </a:tblGrid>
              <a:tr h="370946">
                <a:tc>
                  <a:txBody>
                    <a:bodyPr/>
                    <a:lstStyle/>
                    <a:p>
                      <a:r>
                        <a:rPr lang="en-US" sz="1600" dirty="0"/>
                        <a:t>Item</a:t>
                      </a:r>
                    </a:p>
                  </a:txBody>
                  <a:tcPr marL="75951" marR="75951" marT="45733" marB="45733"/>
                </a:tc>
                <a:tc>
                  <a:txBody>
                    <a:bodyPr/>
                    <a:lstStyle/>
                    <a:p>
                      <a:r>
                        <a:rPr lang="en-US" sz="1600" dirty="0" err="1"/>
                        <a:t>Attr</a:t>
                      </a:r>
                      <a:r>
                        <a:rPr lang="en-US" sz="1600" dirty="0"/>
                        <a:t>. X</a:t>
                      </a:r>
                    </a:p>
                  </a:txBody>
                  <a:tcPr marL="75951" marR="75951" marT="45733" marB="45733"/>
                </a:tc>
                <a:tc>
                  <a:txBody>
                    <a:bodyPr/>
                    <a:lstStyle/>
                    <a:p>
                      <a:r>
                        <a:rPr lang="en-US" sz="1600" dirty="0" err="1"/>
                        <a:t>Attr</a:t>
                      </a:r>
                      <a:r>
                        <a:rPr lang="en-US" sz="1600" dirty="0"/>
                        <a:t>. Y</a:t>
                      </a:r>
                    </a:p>
                  </a:txBody>
                  <a:tcPr marL="75951" marR="75951" marT="45733" marB="45733"/>
                </a:tc>
                <a:tc>
                  <a:txBody>
                    <a:bodyPr/>
                    <a:lstStyle/>
                    <a:p>
                      <a:r>
                        <a:rPr lang="en-US" sz="1600" dirty="0" err="1"/>
                        <a:t>Attr</a:t>
                      </a:r>
                      <a:r>
                        <a:rPr lang="en-US" sz="1600" dirty="0"/>
                        <a:t>. Z</a:t>
                      </a:r>
                    </a:p>
                  </a:txBody>
                  <a:tcPr marL="75951" marR="75951" marT="45733" marB="45733"/>
                </a:tc>
                <a:extLst>
                  <a:ext uri="{0D108BD9-81ED-4DB2-BD59-A6C34878D82A}">
                    <a16:rowId xmlns:a16="http://schemas.microsoft.com/office/drawing/2014/main" val="10000"/>
                  </a:ext>
                </a:extLst>
              </a:tr>
              <a:tr h="370946">
                <a:tc>
                  <a:txBody>
                    <a:bodyPr/>
                    <a:lstStyle/>
                    <a:p>
                      <a:r>
                        <a:rPr lang="en-US" sz="1600" dirty="0"/>
                        <a:t>A</a:t>
                      </a:r>
                    </a:p>
                  </a:txBody>
                  <a:tcPr marL="75951" marR="75951" marT="45733" marB="45733"/>
                </a:tc>
                <a:tc>
                  <a:txBody>
                    <a:bodyPr/>
                    <a:lstStyle/>
                    <a:p>
                      <a:r>
                        <a:rPr lang="en-US" sz="1600" dirty="0"/>
                        <a:t>X</a:t>
                      </a:r>
                      <a:r>
                        <a:rPr lang="en-US" sz="1600" baseline="-25000" dirty="0"/>
                        <a:t>A</a:t>
                      </a:r>
                    </a:p>
                  </a:txBody>
                  <a:tcPr marL="75951" marR="75951" marT="45733" marB="45733"/>
                </a:tc>
                <a:tc>
                  <a:txBody>
                    <a:bodyPr/>
                    <a:lstStyle/>
                    <a:p>
                      <a:r>
                        <a:rPr lang="en-US" sz="1600" dirty="0"/>
                        <a:t>Y</a:t>
                      </a:r>
                      <a:r>
                        <a:rPr lang="en-US" sz="1600" baseline="-25000" dirty="0"/>
                        <a:t>A</a:t>
                      </a:r>
                      <a:endParaRPr lang="en-US" sz="1600" dirty="0"/>
                    </a:p>
                  </a:txBody>
                  <a:tcPr marL="75951" marR="75951" marT="45733" marB="45733"/>
                </a:tc>
                <a:tc>
                  <a:txBody>
                    <a:bodyPr/>
                    <a:lstStyle/>
                    <a:p>
                      <a:r>
                        <a:rPr lang="en-US" sz="1600" dirty="0"/>
                        <a:t>Z</a:t>
                      </a:r>
                      <a:r>
                        <a:rPr lang="en-US" sz="1600" baseline="-25000" dirty="0"/>
                        <a:t>A</a:t>
                      </a:r>
                      <a:endParaRPr lang="en-US" sz="1600" dirty="0"/>
                    </a:p>
                  </a:txBody>
                  <a:tcPr marL="75951" marR="75951" marT="45733" marB="45733"/>
                </a:tc>
                <a:extLst>
                  <a:ext uri="{0D108BD9-81ED-4DB2-BD59-A6C34878D82A}">
                    <a16:rowId xmlns:a16="http://schemas.microsoft.com/office/drawing/2014/main" val="10001"/>
                  </a:ext>
                </a:extLst>
              </a:tr>
              <a:tr h="370946">
                <a:tc>
                  <a:txBody>
                    <a:bodyPr/>
                    <a:lstStyle/>
                    <a:p>
                      <a:r>
                        <a:rPr lang="en-US" sz="1600" dirty="0"/>
                        <a:t>B</a:t>
                      </a:r>
                    </a:p>
                  </a:txBody>
                  <a:tcPr marL="75951" marR="75951" marT="45733" marB="45733"/>
                </a:tc>
                <a:tc>
                  <a:txBody>
                    <a:bodyPr/>
                    <a:lstStyle/>
                    <a:p>
                      <a:r>
                        <a:rPr lang="en-US" sz="1600" dirty="0"/>
                        <a:t>X</a:t>
                      </a:r>
                      <a:r>
                        <a:rPr lang="en-US" sz="1600" baseline="-25000" dirty="0"/>
                        <a:t>B</a:t>
                      </a:r>
                      <a:endParaRPr lang="en-US" sz="1600" dirty="0"/>
                    </a:p>
                  </a:txBody>
                  <a:tcPr marL="75951" marR="75951" marT="45733" marB="45733"/>
                </a:tc>
                <a:tc>
                  <a:txBody>
                    <a:bodyPr/>
                    <a:lstStyle/>
                    <a:p>
                      <a:r>
                        <a:rPr lang="en-US" sz="1600" dirty="0"/>
                        <a:t>Y</a:t>
                      </a:r>
                      <a:r>
                        <a:rPr lang="en-US" sz="1600" baseline="-25000" dirty="0"/>
                        <a:t>B</a:t>
                      </a:r>
                      <a:endParaRPr lang="en-US" sz="1600" dirty="0"/>
                    </a:p>
                  </a:txBody>
                  <a:tcPr marL="75951" marR="75951" marT="45733" marB="45733"/>
                </a:tc>
                <a:tc>
                  <a:txBody>
                    <a:bodyPr/>
                    <a:lstStyle/>
                    <a:p>
                      <a:r>
                        <a:rPr lang="en-US" sz="1600" dirty="0"/>
                        <a:t>Z</a:t>
                      </a:r>
                      <a:r>
                        <a:rPr lang="en-US" sz="1600" baseline="-25000" dirty="0"/>
                        <a:t>B</a:t>
                      </a:r>
                      <a:endParaRPr lang="en-US" sz="1600" dirty="0"/>
                    </a:p>
                  </a:txBody>
                  <a:tcPr marL="75951" marR="75951" marT="45733" marB="45733"/>
                </a:tc>
                <a:extLst>
                  <a:ext uri="{0D108BD9-81ED-4DB2-BD59-A6C34878D82A}">
                    <a16:rowId xmlns:a16="http://schemas.microsoft.com/office/drawing/2014/main" val="10002"/>
                  </a:ext>
                </a:extLst>
              </a:tr>
            </a:tbl>
          </a:graphicData>
        </a:graphic>
      </p:graphicFrame>
      <p:graphicFrame>
        <p:nvGraphicFramePr>
          <p:cNvPr id="43027" name="Object 2">
            <a:extLst>
              <a:ext uri="{FF2B5EF4-FFF2-40B4-BE49-F238E27FC236}">
                <a16:creationId xmlns:a16="http://schemas.microsoft.com/office/drawing/2014/main" id="{99489253-1857-4FD8-B9B0-0DEC46DC751F}"/>
              </a:ext>
            </a:extLst>
          </p:cNvPr>
          <p:cNvGraphicFramePr>
            <a:graphicFrameLocks noChangeAspect="1"/>
          </p:cNvGraphicFramePr>
          <p:nvPr>
            <p:extLst>
              <p:ext uri="{D42A27DB-BD31-4B8C-83A1-F6EECF244321}">
                <p14:modId xmlns:p14="http://schemas.microsoft.com/office/powerpoint/2010/main" val="1464047722"/>
              </p:ext>
            </p:extLst>
          </p:nvPr>
        </p:nvGraphicFramePr>
        <p:xfrm>
          <a:off x="2124075" y="3100388"/>
          <a:ext cx="4495800" cy="463550"/>
        </p:xfrm>
        <a:graphic>
          <a:graphicData uri="http://schemas.openxmlformats.org/presentationml/2006/ole">
            <mc:AlternateContent xmlns:mc="http://schemas.openxmlformats.org/markup-compatibility/2006">
              <mc:Choice xmlns:v="urn:schemas-microsoft-com:vml" Requires="v">
                <p:oleObj spid="_x0000_s33811" name="Equation" r:id="rId3" imgW="2832100" imgH="292100" progId="Equation.DSMT4">
                  <p:embed/>
                </p:oleObj>
              </mc:Choice>
              <mc:Fallback>
                <p:oleObj name="Equation" r:id="rId3" imgW="2832100" imgH="292100" progId="Equation.DSMT4">
                  <p:embed/>
                  <p:pic>
                    <p:nvPicPr>
                      <p:cNvPr id="43027" name="Object 2">
                        <a:extLst>
                          <a:ext uri="{FF2B5EF4-FFF2-40B4-BE49-F238E27FC236}">
                            <a16:creationId xmlns:a16="http://schemas.microsoft.com/office/drawing/2014/main" id="{99489253-1857-4FD8-B9B0-0DEC46DC7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100388"/>
                        <a:ext cx="44958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a:extLst>
              <a:ext uri="{FF2B5EF4-FFF2-40B4-BE49-F238E27FC236}">
                <a16:creationId xmlns:a16="http://schemas.microsoft.com/office/drawing/2014/main" id="{5CC6D61D-54FB-4A60-94AB-A4A92DEBA51F}"/>
              </a:ext>
            </a:extLst>
          </p:cNvPr>
          <p:cNvSpPr>
            <a:spLocks noGrp="1"/>
          </p:cNvSpPr>
          <p:nvPr>
            <p:ph type="title"/>
          </p:nvPr>
        </p:nvSpPr>
        <p:spPr/>
        <p:txBody>
          <a:bodyPr/>
          <a:lstStyle/>
          <a:p>
            <a:pPr fontAlgn="auto">
              <a:spcAft>
                <a:spcPts val="0"/>
              </a:spcAft>
              <a:defRPr/>
            </a:pPr>
            <a:r>
              <a:rPr lang="en-US" altLang="zh-CN">
                <a:solidFill>
                  <a:schemeClr val="accent1">
                    <a:satMod val="150000"/>
                  </a:schemeClr>
                </a:solidFill>
                <a:latin typeface="Helvetica LT Std" charset="0"/>
                <a:ea typeface="+mj-ea"/>
                <a:cs typeface="+mj-cs"/>
              </a:rPr>
              <a:t>Cosine Similarity Function</a:t>
            </a:r>
          </a:p>
        </p:txBody>
      </p:sp>
      <p:sp>
        <p:nvSpPr>
          <p:cNvPr id="44034" name="Content Placeholder 2">
            <a:extLst>
              <a:ext uri="{FF2B5EF4-FFF2-40B4-BE49-F238E27FC236}">
                <a16:creationId xmlns:a16="http://schemas.microsoft.com/office/drawing/2014/main" id="{E19CFAE0-7B17-4F55-9C78-0B75F3F5E08B}"/>
              </a:ext>
            </a:extLst>
          </p:cNvPr>
          <p:cNvSpPr>
            <a:spLocks noGrp="1"/>
          </p:cNvSpPr>
          <p:nvPr>
            <p:ph idx="1"/>
          </p:nvPr>
        </p:nvSpPr>
        <p:spPr/>
        <p:txBody>
          <a:bodyPr/>
          <a:lstStyle/>
          <a:p>
            <a:pPr>
              <a:buFont typeface="Georgia" panose="02040502050405020303" pitchFamily="18" charset="0"/>
              <a:buChar char="•"/>
            </a:pPr>
            <a:r>
              <a:rPr kumimoji="0" lang="en-US" altLang="zh-CN">
                <a:ea typeface="宋体" panose="02010600030101010101" pitchFamily="2" charset="-122"/>
              </a:rPr>
              <a:t>Vector space model</a:t>
            </a:r>
          </a:p>
          <a:p>
            <a:pPr lvl="1">
              <a:buFont typeface="Georgia" panose="02040502050405020303" pitchFamily="18" charset="0"/>
              <a:buChar char="▫"/>
            </a:pPr>
            <a:r>
              <a:rPr kumimoji="0" lang="en-US" altLang="zh-CN">
                <a:ea typeface="宋体" panose="02010600030101010101" pitchFamily="2" charset="-122"/>
              </a:rPr>
              <a:t>An item or a document </a:t>
            </a:r>
            <a:r>
              <a:rPr kumimoji="0" lang="en-US" altLang="zh-CN" i="1">
                <a:latin typeface="Times LT Std" pitchFamily="18" charset="0"/>
                <a:ea typeface="宋体" panose="02010600030101010101" pitchFamily="2" charset="-122"/>
              </a:rPr>
              <a:t>d</a:t>
            </a:r>
            <a:r>
              <a:rPr kumimoji="0" lang="en-US" altLang="zh-CN">
                <a:ea typeface="宋体" panose="02010600030101010101" pitchFamily="2" charset="-122"/>
              </a:rPr>
              <a:t> is represented as a vector</a:t>
            </a:r>
          </a:p>
          <a:p>
            <a:pPr lvl="1">
              <a:buFont typeface="Georgia" panose="02040502050405020303" pitchFamily="18" charset="0"/>
              <a:buChar char="▫"/>
            </a:pPr>
            <a:endParaRPr kumimoji="0" lang="en-US" altLang="zh-CN">
              <a:ea typeface="宋体" panose="02010600030101010101" pitchFamily="2" charset="-122"/>
            </a:endParaRPr>
          </a:p>
          <a:p>
            <a:pPr lvl="1">
              <a:buFont typeface="Georgia" panose="02040502050405020303" pitchFamily="18" charset="0"/>
              <a:buChar char="▫"/>
            </a:pPr>
            <a:r>
              <a:rPr kumimoji="0" lang="en-US" altLang="zh-CN" i="1">
                <a:latin typeface="Times LT Std" pitchFamily="18" charset="0"/>
                <a:ea typeface="宋体" panose="02010600030101010101" pitchFamily="2" charset="-122"/>
              </a:rPr>
              <a:t>w</a:t>
            </a:r>
            <a:r>
              <a:rPr kumimoji="0" lang="en-US" altLang="zh-CN" i="1" baseline="-25000">
                <a:latin typeface="Times LT Std" pitchFamily="18" charset="0"/>
                <a:ea typeface="宋体" panose="02010600030101010101" pitchFamily="2" charset="-122"/>
              </a:rPr>
              <a:t>t,d</a:t>
            </a:r>
            <a:r>
              <a:rPr kumimoji="0" lang="en-US" altLang="zh-CN">
                <a:ea typeface="宋体" panose="02010600030101010101" pitchFamily="2" charset="-122"/>
              </a:rPr>
              <a:t> is the tf*idf weight of a term </a:t>
            </a:r>
            <a:r>
              <a:rPr kumimoji="0" lang="en-US" altLang="zh-CN" i="1">
                <a:latin typeface="Times LT Std" pitchFamily="18" charset="0"/>
                <a:ea typeface="宋体" panose="02010600030101010101" pitchFamily="2" charset="-122"/>
              </a:rPr>
              <a:t>t</a:t>
            </a:r>
            <a:r>
              <a:rPr kumimoji="0" lang="en-US" altLang="zh-CN">
                <a:ea typeface="宋体" panose="02010600030101010101" pitchFamily="2" charset="-122"/>
              </a:rPr>
              <a:t> in a document </a:t>
            </a:r>
            <a:r>
              <a:rPr kumimoji="0" lang="en-US" altLang="zh-CN" i="1">
                <a:latin typeface="Times LT Std" pitchFamily="18" charset="0"/>
                <a:ea typeface="宋体" panose="02010600030101010101" pitchFamily="2" charset="-122"/>
              </a:rPr>
              <a:t>d</a:t>
            </a:r>
          </a:p>
          <a:p>
            <a:pPr>
              <a:buFont typeface="Georgia" panose="02040502050405020303" pitchFamily="18" charset="0"/>
              <a:buChar char="•"/>
            </a:pPr>
            <a:r>
              <a:rPr kumimoji="0" lang="en-US" altLang="zh-CN">
                <a:ea typeface="宋体" panose="02010600030101010101" pitchFamily="2" charset="-122"/>
              </a:rPr>
              <a:t>The similarity between two items can then be computed by the cosine of the angle between two vectors</a:t>
            </a:r>
          </a:p>
          <a:p>
            <a:pPr>
              <a:buFont typeface="Georgia" panose="02040502050405020303" pitchFamily="18" charset="0"/>
              <a:buChar char="•"/>
            </a:pPr>
            <a:endParaRPr kumimoji="0" lang="en-US" altLang="zh-CN">
              <a:ea typeface="宋体" panose="02010600030101010101" pitchFamily="2" charset="-122"/>
            </a:endParaRPr>
          </a:p>
          <a:p>
            <a:pPr lvl="1">
              <a:buFont typeface="Georgia" panose="02040502050405020303" pitchFamily="18" charset="0"/>
              <a:buChar char="▫"/>
            </a:pPr>
            <a:endParaRPr kumimoji="0" lang="en-US" altLang="zh-CN">
              <a:ea typeface="宋体" panose="02010600030101010101" pitchFamily="2" charset="-122"/>
            </a:endParaRPr>
          </a:p>
        </p:txBody>
      </p:sp>
      <p:graphicFrame>
        <p:nvGraphicFramePr>
          <p:cNvPr id="44035" name="Object 2">
            <a:extLst>
              <a:ext uri="{FF2B5EF4-FFF2-40B4-BE49-F238E27FC236}">
                <a16:creationId xmlns:a16="http://schemas.microsoft.com/office/drawing/2014/main" id="{B3A745AA-15A1-442D-8A1B-840741BA989A}"/>
              </a:ext>
            </a:extLst>
          </p:cNvPr>
          <p:cNvGraphicFramePr>
            <a:graphicFrameLocks noChangeAspect="1"/>
          </p:cNvGraphicFramePr>
          <p:nvPr>
            <p:extLst>
              <p:ext uri="{D42A27DB-BD31-4B8C-83A1-F6EECF244321}">
                <p14:modId xmlns:p14="http://schemas.microsoft.com/office/powerpoint/2010/main" val="2785976490"/>
              </p:ext>
            </p:extLst>
          </p:nvPr>
        </p:nvGraphicFramePr>
        <p:xfrm>
          <a:off x="2649537" y="2743200"/>
          <a:ext cx="2987675" cy="514350"/>
        </p:xfrm>
        <a:graphic>
          <a:graphicData uri="http://schemas.openxmlformats.org/presentationml/2006/ole">
            <mc:AlternateContent xmlns:mc="http://schemas.openxmlformats.org/markup-compatibility/2006">
              <mc:Choice xmlns:v="urn:schemas-microsoft-com:vml" Requires="v">
                <p:oleObj spid="_x0000_s34856" name="Equation" r:id="rId4" imgW="1548728" imgH="266584" progId="Equation.3">
                  <p:embed/>
                </p:oleObj>
              </mc:Choice>
              <mc:Fallback>
                <p:oleObj name="Equation" r:id="rId4" imgW="1548728" imgH="266584" progId="Equation.3">
                  <p:embed/>
                  <p:pic>
                    <p:nvPicPr>
                      <p:cNvPr id="44035" name="Object 2">
                        <a:extLst>
                          <a:ext uri="{FF2B5EF4-FFF2-40B4-BE49-F238E27FC236}">
                            <a16:creationId xmlns:a16="http://schemas.microsoft.com/office/drawing/2014/main" id="{B3A745AA-15A1-442D-8A1B-840741BA98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7" y="2743200"/>
                        <a:ext cx="29876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6" name="Object 3">
            <a:extLst>
              <a:ext uri="{FF2B5EF4-FFF2-40B4-BE49-F238E27FC236}">
                <a16:creationId xmlns:a16="http://schemas.microsoft.com/office/drawing/2014/main" id="{61BE491D-CA41-4350-A59A-B8A1469F3DBD}"/>
              </a:ext>
            </a:extLst>
          </p:cNvPr>
          <p:cNvGraphicFramePr>
            <a:graphicFrameLocks noChangeAspect="1"/>
          </p:cNvGraphicFramePr>
          <p:nvPr/>
        </p:nvGraphicFramePr>
        <p:xfrm>
          <a:off x="3124200" y="5638800"/>
          <a:ext cx="2038350" cy="914400"/>
        </p:xfrm>
        <a:graphic>
          <a:graphicData uri="http://schemas.openxmlformats.org/presentationml/2006/ole">
            <mc:AlternateContent xmlns:mc="http://schemas.openxmlformats.org/markup-compatibility/2006">
              <mc:Choice xmlns:v="urn:schemas-microsoft-com:vml" Requires="v">
                <p:oleObj spid="_x0000_s34857" name="Equation" r:id="rId6" imgW="990170" imgH="444307" progId="Equation.DSMT4">
                  <p:embed/>
                </p:oleObj>
              </mc:Choice>
              <mc:Fallback>
                <p:oleObj name="Equation" r:id="rId6" imgW="990170" imgH="444307" progId="Equation.DSMT4">
                  <p:embed/>
                  <p:pic>
                    <p:nvPicPr>
                      <p:cNvPr id="44036" name="Object 3">
                        <a:extLst>
                          <a:ext uri="{FF2B5EF4-FFF2-40B4-BE49-F238E27FC236}">
                            <a16:creationId xmlns:a16="http://schemas.microsoft.com/office/drawing/2014/main" id="{61BE491D-CA41-4350-A59A-B8A1469F3D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638800"/>
                        <a:ext cx="20383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39</a:t>
            </a:fld>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75412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Tree>
    <p:extLst>
      <p:ext uri="{BB962C8B-B14F-4D97-AF65-F5344CB8AC3E}">
        <p14:creationId xmlns:p14="http://schemas.microsoft.com/office/powerpoint/2010/main" val="2587609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44</a:t>
            </a:fld>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Finding “Similar” Users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r>
                  <a:rPr lang="en-US" b="1" dirty="0" err="1">
                    <a:solidFill>
                      <a:srgbClr val="0000FF"/>
                    </a:solidFill>
                  </a:rPr>
                  <a:t>Jaccard</a:t>
                </a:r>
                <a:r>
                  <a:rPr lang="en-US" b="1" dirty="0">
                    <a:solidFill>
                      <a:srgbClr val="0000FF"/>
                    </a:solidFill>
                  </a:rPr>
                  <a:t> similarity measure</a:t>
                </a:r>
              </a:p>
              <a:p>
                <a:pPr lvl="1"/>
                <a:r>
                  <a:rPr lang="en-US" b="1" dirty="0"/>
                  <a:t>Problem:</a:t>
                </a:r>
                <a:r>
                  <a:rPr lang="en-US" dirty="0"/>
                  <a:t> Ignores the value of the rating </a:t>
                </a:r>
              </a:p>
              <a:p>
                <a:pPr eaLnBrk="1" hangingPunct="1"/>
                <a:r>
                  <a:rPr lang="en-US" b="1" dirty="0">
                    <a:solidFill>
                      <a:srgbClr val="FF0066"/>
                    </a:solidFill>
                  </a:rPr>
                  <a:t>Cosine similarity measure</a:t>
                </a:r>
              </a:p>
              <a:p>
                <a:pPr lvl="1"/>
                <a:r>
                  <a:rPr lang="en-US" dirty="0" err="1"/>
                  <a:t>sim</a:t>
                </a:r>
                <a:r>
                  <a:rPr lang="en-US" dirty="0"/>
                  <a:t>(</a:t>
                </a:r>
                <a:r>
                  <a:rPr lang="en-US" b="1" i="1" dirty="0"/>
                  <a:t>x</a:t>
                </a:r>
                <a:r>
                  <a:rPr lang="en-US" dirty="0"/>
                  <a:t>, </a:t>
                </a:r>
                <a:r>
                  <a:rPr lang="en-US" b="1" i="1" dirty="0"/>
                  <a:t>y</a:t>
                </a:r>
                <a:r>
                  <a:rPr lang="en-US" dirty="0"/>
                  <a:t>) = </a:t>
                </a:r>
                <a:r>
                  <a:rPr lang="en-US" dirty="0" err="1"/>
                  <a:t>cos</a:t>
                </a:r>
                <a:r>
                  <a:rPr lang="en-US" dirty="0"/>
                  <a:t>(</a:t>
                </a:r>
                <a:r>
                  <a:rPr lang="en-US" b="1" i="1" dirty="0" err="1"/>
                  <a:t>r</a:t>
                </a:r>
                <a:r>
                  <a:rPr lang="en-US" b="1" i="1" baseline="-25000" dirty="0" err="1"/>
                  <a:t>x</a:t>
                </a:r>
                <a:r>
                  <a:rPr lang="en-US" dirty="0"/>
                  <a:t>, </a:t>
                </a:r>
                <a:r>
                  <a:rPr lang="en-US" b="1" i="1" dirty="0" err="1"/>
                  <a:t>r</a:t>
                </a:r>
                <a:r>
                  <a:rPr lang="en-US" b="1" i="1" baseline="-25000" dirty="0" err="1"/>
                  <a:t>y</a:t>
                </a:r>
                <a:r>
                  <a:rPr lang="en-US" dirty="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a:p>
              <a:p>
                <a:pPr lvl="1"/>
                <a:r>
                  <a:rPr lang="en-US" b="1" dirty="0"/>
                  <a:t>Problem:</a:t>
                </a:r>
                <a:r>
                  <a:rPr lang="en-US" dirty="0"/>
                  <a:t> Treats missing ratings as “negative”</a:t>
                </a:r>
              </a:p>
              <a:p>
                <a:pPr eaLnBrk="1" hangingPunct="1"/>
                <a:r>
                  <a:rPr lang="en-US" b="1" dirty="0">
                    <a:solidFill>
                      <a:srgbClr val="D60093"/>
                    </a:solidFill>
                  </a:rPr>
                  <a:t>Pearson correlation coefficient</a:t>
                </a:r>
              </a:p>
              <a:p>
                <a:pPr lvl="1" eaLnBrk="1" hangingPunct="1"/>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t>x</a:t>
                </a:r>
                <a:r>
                  <a:rPr lang="en-US" dirty="0"/>
                  <a:t> and </a:t>
                </a:r>
                <a:r>
                  <a:rPr lang="en-US" b="1" i="1" dirty="0"/>
                  <a:t>y</a:t>
                </a:r>
              </a:p>
              <a:p>
                <a:pPr lvl="1" eaLnBrk="1" hangingPunct="1">
                  <a:buFont typeface="Wingdings" charset="2"/>
                  <a:buNone/>
                </a:pPr>
                <a:endParaRPr lang="en-US" dirty="0"/>
              </a:p>
              <a:p>
                <a:pPr eaLnBrk="1" hangingPunct="1">
                  <a:buFont typeface="Wingdings" charset="2"/>
                  <a:buNone/>
                </a:pPr>
                <a:r>
                  <a:rPr lang="en-US"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45</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x</a:t>
            </a:r>
            <a:r>
              <a:rPr lang="en-US" sz="2400" dirty="0">
                <a:solidFill>
                  <a:srgbClr val="008000"/>
                </a:solidFill>
                <a:latin typeface="Arial" pitchFamily="34" charset="0"/>
                <a:cs typeface="Arial" pitchFamily="34" charset="0"/>
              </a:rPr>
              <a:t> = [*, _, _, *, ***]</a:t>
            </a:r>
          </a:p>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y</a:t>
            </a:r>
            <a:r>
              <a:rPr lang="en-US" sz="2400" dirty="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sets: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4, 5}</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points: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0, 0, 1, 3}</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y</a:t>
            </a:r>
            <a:r>
              <a:rPr lang="en-US" baseline="-25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avg.</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 of </a:t>
            </a:r>
            <a:r>
              <a:rPr lang="en-US" b="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y</a:t>
            </a:r>
            <a:endParaRPr lang="en-US" b="1" baseline="-25000" dirty="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Metric</a:t>
            </a:r>
          </a:p>
        </p:txBody>
      </p:sp>
      <p:sp>
        <p:nvSpPr>
          <p:cNvPr id="3" name="Content Placeholder 2"/>
          <p:cNvSpPr>
            <a:spLocks noGrp="1"/>
          </p:cNvSpPr>
          <p:nvPr>
            <p:ph idx="1"/>
          </p:nvPr>
        </p:nvSpPr>
        <p:spPr>
          <a:xfrm>
            <a:off x="457200" y="2743200"/>
            <a:ext cx="8229600" cy="3810001"/>
          </a:xfrm>
        </p:spPr>
        <p:txBody>
          <a:bodyPr/>
          <a:lstStyle/>
          <a:p>
            <a:r>
              <a:rPr lang="en-US" b="1" dirty="0">
                <a:solidFill>
                  <a:srgbClr val="0000FF"/>
                </a:solidFill>
              </a:rPr>
              <a:t>Intuitively we want:</a:t>
            </a:r>
            <a:r>
              <a:rPr lang="en-US" b="1" dirty="0"/>
              <a:t> </a:t>
            </a:r>
            <a:r>
              <a:rPr lang="en-US" b="1" dirty="0" err="1"/>
              <a:t>sim</a:t>
            </a:r>
            <a:r>
              <a:rPr lang="en-US" b="1" dirty="0"/>
              <a:t>(</a:t>
            </a:r>
            <a:r>
              <a:rPr lang="en-US" b="1" i="1" dirty="0"/>
              <a:t>A</a:t>
            </a:r>
            <a:r>
              <a:rPr lang="en-US" b="1" dirty="0"/>
              <a:t>, </a:t>
            </a:r>
            <a:r>
              <a:rPr lang="en-US" b="1" i="1" dirty="0"/>
              <a:t>B</a:t>
            </a:r>
            <a:r>
              <a:rPr lang="en-US" b="1" dirty="0"/>
              <a:t>) &gt; </a:t>
            </a:r>
            <a:r>
              <a:rPr lang="en-US" b="1" dirty="0" err="1"/>
              <a:t>sim</a:t>
            </a:r>
            <a:r>
              <a:rPr lang="en-US" b="1" dirty="0"/>
              <a:t>(</a:t>
            </a:r>
            <a:r>
              <a:rPr lang="en-US" b="1" i="1" dirty="0"/>
              <a:t>A</a:t>
            </a:r>
            <a:r>
              <a:rPr lang="en-US" b="1" dirty="0"/>
              <a:t>, </a:t>
            </a:r>
            <a:r>
              <a:rPr lang="en-US" b="1" i="1" dirty="0"/>
              <a:t>C</a:t>
            </a:r>
            <a:r>
              <a:rPr lang="en-US" b="1" dirty="0"/>
              <a:t>)</a:t>
            </a:r>
          </a:p>
          <a:p>
            <a:r>
              <a:rPr lang="en-US" b="1" dirty="0" err="1"/>
              <a:t>Jaccard</a:t>
            </a:r>
            <a:r>
              <a:rPr lang="en-US" b="1" dirty="0"/>
              <a:t> similarity:</a:t>
            </a:r>
            <a:r>
              <a:rPr lang="en-US" dirty="0"/>
              <a:t> 1/5 </a:t>
            </a:r>
            <a:r>
              <a:rPr lang="en-US" b="1" dirty="0"/>
              <a:t>&lt;</a:t>
            </a:r>
            <a:r>
              <a:rPr lang="en-US" dirty="0"/>
              <a:t> 2/4</a:t>
            </a:r>
          </a:p>
          <a:p>
            <a:r>
              <a:rPr lang="en-US" b="1" dirty="0"/>
              <a:t>Cosine similarity:</a:t>
            </a:r>
            <a:r>
              <a:rPr lang="en-US" dirty="0"/>
              <a:t> 0.386 </a:t>
            </a:r>
            <a:r>
              <a:rPr lang="en-US" b="1" dirty="0"/>
              <a:t>&gt;</a:t>
            </a:r>
            <a:r>
              <a:rPr lang="en-US" dirty="0"/>
              <a:t> 0.322</a:t>
            </a:r>
          </a:p>
          <a:p>
            <a:pPr lvl="1"/>
            <a:r>
              <a:rPr lang="en-US" dirty="0"/>
              <a:t>Considers missing ratings as “negative”</a:t>
            </a:r>
          </a:p>
          <a:p>
            <a:pPr lvl="1"/>
            <a:r>
              <a:rPr lang="en-US" b="1" dirty="0">
                <a:solidFill>
                  <a:srgbClr val="D60093"/>
                </a:solidFill>
              </a:rPr>
              <a:t>Solution: subtract the (row) mean</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A,B vs. A,C:</a:t>
            </a:r>
          </a:p>
          <a:p>
            <a:r>
              <a:rPr lang="en-US" sz="2400" dirty="0">
                <a:solidFill>
                  <a:srgbClr val="0000FF"/>
                </a:solidFill>
                <a:latin typeface="Arial" pitchFamily="34" charset="0"/>
                <a:cs typeface="Arial" pitchFamily="34" charset="0"/>
              </a:rPr>
              <a:t>0.092 </a:t>
            </a:r>
            <a:r>
              <a:rPr lang="en-US" sz="2400" b="1" dirty="0">
                <a:solidFill>
                  <a:srgbClr val="0000FF"/>
                </a:solidFill>
                <a:latin typeface="Arial" pitchFamily="34" charset="0"/>
                <a:cs typeface="Arial" pitchFamily="34" charset="0"/>
              </a:rPr>
              <a:t>&gt;</a:t>
            </a:r>
            <a:r>
              <a:rPr lang="en-US" sz="2400" dirty="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Notice cosine </a:t>
            </a:r>
            <a:r>
              <a:rPr lang="en-US" dirty="0" err="1">
                <a:solidFill>
                  <a:srgbClr val="008000"/>
                </a:solidFill>
                <a:latin typeface="Arial" pitchFamily="34" charset="0"/>
                <a:cs typeface="Arial" pitchFamily="34" charset="0"/>
              </a:rPr>
              <a:t>sim</a:t>
            </a:r>
            <a:r>
              <a:rPr lang="en-US" dirty="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5"/>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s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eaLnBrk="1" hangingPunct="1"/>
                <a:r>
                  <a:rPr lang="en-US" dirty="0"/>
                  <a:t>Other options?</a:t>
                </a:r>
              </a:p>
              <a:p>
                <a:r>
                  <a:rPr lang="en-US" b="1" dirty="0">
                    <a:solidFill>
                      <a:srgbClr val="008000"/>
                    </a:solidFill>
                  </a:rPr>
                  <a:t>Many other tricks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47</a:t>
            </a:fld>
            <a:endParaRPr lang="en-US"/>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48</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53"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u</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49</a:t>
            </a:fld>
            <a:endParaRPr lang="en-US"/>
          </a:p>
        </p:txBody>
      </p:sp>
    </p:spTree>
    <p:extLst>
      <p:ext uri="{BB962C8B-B14F-4D97-AF65-F5344CB8AC3E}">
        <p14:creationId xmlns:p14="http://schemas.microsoft.com/office/powerpoint/2010/main" val="1370963830"/>
      </p:ext>
    </p:extLst>
  </p:cSld>
  <p:clrMapOvr>
    <a:masterClrMapping/>
  </p:clrMapOvr>
  <p:transition advTm="1675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50</a:t>
            </a:fld>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51</a:t>
            </a:fld>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52</a:t>
            </a:fld>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53</a:t>
            </a:fld>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a:t>CF: </a:t>
            </a:r>
            <a:r>
              <a:rPr lang="en-US" dirty="0"/>
              <a:t>Common Practice</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FF0066"/>
                </a:solidFill>
              </a:rPr>
              <a:t>similarity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54</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3027"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i="1" dirty="0">
                <a:solidFill>
                  <a:srgbClr val="008000"/>
                </a:solidFill>
                <a:latin typeface="Calibri" pitchFamily="34" charset="0"/>
                <a:cs typeface="Calibri" pitchFamily="34" charset="0"/>
              </a:rPr>
              <a:t>avg. rating of user </a:t>
            </a:r>
            <a:r>
              <a:rPr lang="en-US" sz="2000" b="1" i="1" dirty="0">
                <a:solidFill>
                  <a:srgbClr val="008000"/>
                </a:solidFill>
                <a:latin typeface="Calibri" pitchFamily="34" charset="0"/>
                <a:cs typeface="Calibri" pitchFamily="34" charset="0"/>
              </a:rPr>
              <a:t>x</a:t>
            </a:r>
            <a:r>
              <a:rPr lang="en-US" sz="2000" i="1" dirty="0">
                <a:solidFill>
                  <a:srgbClr val="008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kumimoji="0" lang="en-CA" sz="2000" b="0" i="1" u="none" strike="noStrike" kern="1200" cap="none" spc="0" normalizeH="0" baseline="0" noProof="0" dirty="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3028"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Before</a:t>
            </a:r>
            <a:r>
              <a:rPr lang="en-US" dirty="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3029"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55"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55</a:t>
            </a:fld>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a:latin typeface="Calibri" pitchFamily="34" charset="0"/>
                <a:cs typeface="Calibri" pitchFamily="34" charset="0"/>
              </a:rPr>
              <a:t>Items 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Hybrid Methods</a:t>
            </a:r>
          </a:p>
        </p:txBody>
      </p:sp>
      <p:sp>
        <p:nvSpPr>
          <p:cNvPr id="41987" name="Rectangle 3"/>
          <p:cNvSpPr>
            <a:spLocks noGrp="1" noChangeArrowheads="1"/>
          </p:cNvSpPr>
          <p:nvPr>
            <p:ph type="body" idx="1"/>
          </p:nvPr>
        </p:nvSpPr>
        <p:spPr/>
        <p:txBody>
          <a:bodyPr/>
          <a:lstStyle/>
          <a:p>
            <a:pPr eaLnBrk="1" hangingPunct="1"/>
            <a:r>
              <a:rPr lang="en-US" b="1" dirty="0">
                <a:solidFill>
                  <a:srgbClr val="0000FF"/>
                </a:solidFill>
              </a:rPr>
              <a:t>Implement two or more different recommenders and combine predictions</a:t>
            </a:r>
          </a:p>
          <a:p>
            <a:pPr lvl="1" eaLnBrk="1" hangingPunct="1"/>
            <a:r>
              <a:rPr lang="en-US" dirty="0"/>
              <a:t>Perhaps using a linear model</a:t>
            </a:r>
          </a:p>
          <a:p>
            <a:pPr lvl="8"/>
            <a:endParaRPr lang="en-US" dirty="0"/>
          </a:p>
          <a:p>
            <a:pPr eaLnBrk="1" hangingPunct="1"/>
            <a:r>
              <a:rPr lang="en-US" b="1" dirty="0">
                <a:solidFill>
                  <a:srgbClr val="FF0066"/>
                </a:solidFill>
              </a:rPr>
              <a:t>Add content-based methods to </a:t>
            </a:r>
            <a:br>
              <a:rPr lang="en-US" b="1" dirty="0">
                <a:solidFill>
                  <a:srgbClr val="FF0066"/>
                </a:solidFill>
              </a:rPr>
            </a:br>
            <a:r>
              <a:rPr lang="en-US" b="1" dirty="0">
                <a:solidFill>
                  <a:srgbClr val="FF0066"/>
                </a:solidFill>
              </a:rPr>
              <a:t>collaborative filtering</a:t>
            </a:r>
          </a:p>
          <a:p>
            <a:pPr lvl="1" eaLnBrk="1" hangingPunct="1"/>
            <a:r>
              <a:rPr lang="en-US" dirty="0"/>
              <a:t>Item profiles for new item problem</a:t>
            </a:r>
          </a:p>
          <a:p>
            <a:pPr lvl="1" eaLnBrk="1" hangingPunct="1"/>
            <a:r>
              <a:rPr lang="en-US" dirty="0"/>
              <a:t>Demographics to deal with new user problem</a:t>
            </a:r>
          </a:p>
          <a:p>
            <a:pPr lvl="1" eaLnBrk="1" hangingPunct="1">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2882842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&amp; Practical Tips</a:t>
            </a:r>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a:t>- Evaluation</a:t>
            </a:r>
          </a:p>
          <a:p>
            <a:pPr marL="621792" indent="-457200"/>
            <a:r>
              <a:rPr lang="en-US" b="1" dirty="0"/>
              <a:t>- Error metrics</a:t>
            </a:r>
          </a:p>
          <a:p>
            <a:pPr marL="621792" indent="-457200"/>
            <a:r>
              <a:rPr lang="en-US" b="1" dirty="0"/>
              <a:t>- Complexity / Speed</a:t>
            </a:r>
          </a:p>
          <a:p>
            <a:pPr marL="621792" indent="-457200"/>
            <a:endParaRPr lang="en-US" dirty="0"/>
          </a:p>
          <a:p>
            <a:pPr marL="457200" lvl="1" indent="0">
              <a:buNone/>
            </a:pP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4151129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59</a:t>
            </a:fld>
            <a:endParaRPr lang="en-US"/>
          </a:p>
        </p:txBody>
      </p:sp>
    </p:spTree>
    <p:extLst>
      <p:ext uri="{BB962C8B-B14F-4D97-AF65-F5344CB8AC3E}">
        <p14:creationId xmlns:p14="http://schemas.microsoft.com/office/powerpoint/2010/main" val="4857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60</a:t>
            </a:fld>
            <a:endParaRPr lang="en-US"/>
          </a:p>
        </p:txBody>
      </p:sp>
    </p:spTree>
    <p:extLst>
      <p:ext uri="{BB962C8B-B14F-4D97-AF65-F5344CB8AC3E}">
        <p14:creationId xmlns:p14="http://schemas.microsoft.com/office/powerpoint/2010/main" val="2398172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a:solidFill>
                      <a:srgbClr val="0000FF"/>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r>
                  <a:rPr lang="en-US" b="1" dirty="0"/>
                  <a:t>Precision at top 10</a:t>
                </a:r>
                <a:r>
                  <a:rPr lang="en-US" dirty="0"/>
                  <a:t>: </a:t>
                </a:r>
              </a:p>
              <a:p>
                <a:pPr lvl="2"/>
                <a:r>
                  <a:rPr lang="en-US" dirty="0"/>
                  <a:t>% of those in top 10</a:t>
                </a:r>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8"/>
                <a:endParaRPr lang="en-US" dirty="0"/>
              </a:p>
              <a:p>
                <a:pPr eaLnBrk="1" hangingPunct="1">
                  <a:lnSpc>
                    <a:spcPct val="90000"/>
                  </a:lnSpc>
                </a:pPr>
                <a:r>
                  <a:rPr lang="en-US" b="1" dirty="0">
                    <a:solidFill>
                      <a:srgbClr val="FF0066"/>
                    </a:solidFill>
                  </a:rPr>
                  <a:t>Another approach: 0/1 model</a:t>
                </a:r>
              </a:p>
              <a:p>
                <a:pPr lvl="1" eaLnBrk="1" hangingPunct="1">
                  <a:lnSpc>
                    <a:spcPct val="90000"/>
                  </a:lnSpc>
                </a:pPr>
                <a:r>
                  <a:rPr lang="en-US" b="1" dirty="0"/>
                  <a:t>Coverage:</a:t>
                </a:r>
              </a:p>
              <a:p>
                <a:pPr lvl="2" eaLnBrk="1" hangingPunct="1">
                  <a:lnSpc>
                    <a:spcPct val="90000"/>
                  </a:lnSpc>
                </a:pPr>
                <a:r>
                  <a:rPr lang="en-US" dirty="0"/>
                  <a:t>Number of items/users for which system can make predictions </a:t>
                </a:r>
              </a:p>
              <a:p>
                <a:pPr lvl="1" eaLnBrk="1" hangingPunct="1">
                  <a:lnSpc>
                    <a:spcPct val="90000"/>
                  </a:lnSpc>
                </a:pPr>
                <a:r>
                  <a:rPr lang="en-US" b="1" dirty="0"/>
                  <a:t>Precision:</a:t>
                </a:r>
              </a:p>
              <a:p>
                <a:pPr lvl="2" eaLnBrk="1" hangingPunct="1">
                  <a:lnSpc>
                    <a:spcPct val="90000"/>
                  </a:lnSpc>
                </a:pPr>
                <a:r>
                  <a:rPr lang="en-US" dirty="0"/>
                  <a:t>Accuracy of predictions </a:t>
                </a:r>
              </a:p>
              <a:p>
                <a:pPr lvl="1" eaLnBrk="1" hangingPunct="1">
                  <a:lnSpc>
                    <a:spcPct val="90000"/>
                  </a:lnSpc>
                </a:pPr>
                <a:r>
                  <a:rPr lang="en-US" b="1" dirty="0"/>
                  <a:t>Receiver operating characteristic</a:t>
                </a:r>
                <a:r>
                  <a:rPr lang="en-US" dirty="0"/>
                  <a:t> (ROC)</a:t>
                </a:r>
              </a:p>
              <a:p>
                <a:pPr lvl="2" eaLnBrk="1" hangingPunct="1">
                  <a:lnSpc>
                    <a:spcPct val="90000"/>
                  </a:lnSpc>
                </a:pPr>
                <a:r>
                  <a:rPr lang="en-US" dirty="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61</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Problems with Error Measures</a:t>
            </a:r>
          </a:p>
        </p:txBody>
      </p:sp>
      <p:sp>
        <p:nvSpPr>
          <p:cNvPr id="63491" name="Rectangle 3"/>
          <p:cNvSpPr>
            <a:spLocks noGrp="1" noChangeArrowheads="1"/>
          </p:cNvSpPr>
          <p:nvPr>
            <p:ph type="body" idx="1"/>
          </p:nvPr>
        </p:nvSpPr>
        <p:spPr/>
        <p:txBody>
          <a:bodyPr/>
          <a:lstStyle/>
          <a:p>
            <a:pPr eaLnBrk="1" hangingPunct="1"/>
            <a:r>
              <a:rPr lang="en-US" b="1" dirty="0">
                <a:solidFill>
                  <a:srgbClr val="0000FF"/>
                </a:solidFill>
              </a:rPr>
              <a:t>Narrow focus on accuracy sometimes </a:t>
            </a:r>
            <a:br>
              <a:rPr lang="en-US" b="1" dirty="0">
                <a:solidFill>
                  <a:srgbClr val="0000FF"/>
                </a:solidFill>
              </a:rPr>
            </a:br>
            <a:r>
              <a:rPr lang="en-US" b="1" dirty="0">
                <a:solidFill>
                  <a:srgbClr val="0000FF"/>
                </a:solidFill>
              </a:rPr>
              <a:t>misses the point</a:t>
            </a:r>
          </a:p>
          <a:p>
            <a:pPr lvl="1" eaLnBrk="1" hangingPunct="1"/>
            <a:r>
              <a:rPr lang="en-US" dirty="0"/>
              <a:t>Prediction Diversity</a:t>
            </a:r>
          </a:p>
          <a:p>
            <a:pPr lvl="1" eaLnBrk="1" hangingPunct="1"/>
            <a:r>
              <a:rPr lang="en-US" dirty="0"/>
              <a:t>Prediction Context</a:t>
            </a:r>
          </a:p>
          <a:p>
            <a:pPr lvl="1" eaLnBrk="1" hangingPunct="1"/>
            <a:r>
              <a:rPr lang="en-US" dirty="0"/>
              <a:t>Order of predictions</a:t>
            </a:r>
          </a:p>
          <a:p>
            <a:pPr eaLnBrk="1" hangingPunct="1"/>
            <a:r>
              <a:rPr lang="en-US" b="1" dirty="0">
                <a:solidFill>
                  <a:srgbClr val="D60093"/>
                </a:solidFill>
              </a:rPr>
              <a:t>In practice, we care only to predict high ratings:</a:t>
            </a:r>
          </a:p>
          <a:p>
            <a:pPr lvl="1" eaLnBrk="1" hangingPunct="1"/>
            <a:r>
              <a:rPr lang="en-US" dirty="0"/>
              <a:t>RMSE might penalize a method that does well </a:t>
            </a:r>
            <a:br>
              <a:rPr lang="en-US" dirty="0"/>
            </a:br>
            <a:r>
              <a:rPr lang="en-US" dirty="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2519297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a:t>Expensive step is finding </a:t>
            </a:r>
            <a:r>
              <a:rPr lang="en-US" b="1" i="1" dirty="0"/>
              <a:t>k</a:t>
            </a:r>
            <a:r>
              <a:rPr lang="en-US" dirty="0"/>
              <a:t> most similar customers: </a:t>
            </a:r>
            <a:r>
              <a:rPr lang="en-US" b="1" dirty="0">
                <a:solidFill>
                  <a:srgbClr val="FF0066"/>
                </a:solidFill>
              </a:rPr>
              <a:t>O(|X|) </a:t>
            </a:r>
          </a:p>
          <a:p>
            <a:pPr eaLnBrk="1" hangingPunct="1"/>
            <a:r>
              <a:rPr lang="en-US" b="1" dirty="0">
                <a:solidFill>
                  <a:srgbClr val="0000FF"/>
                </a:solidFill>
              </a:rPr>
              <a:t>Too expensive to do at runtime</a:t>
            </a:r>
          </a:p>
          <a:p>
            <a:pPr lvl="1" eaLnBrk="1" hangingPunct="1"/>
            <a:r>
              <a:rPr lang="en-US" dirty="0"/>
              <a:t>Could pre-compute</a:t>
            </a:r>
          </a:p>
          <a:p>
            <a:pPr eaLnBrk="1" hangingPunct="1"/>
            <a:r>
              <a:rPr lang="en-US" dirty="0"/>
              <a:t>Naïve pre-computation takes time </a:t>
            </a:r>
            <a:r>
              <a:rPr lang="en-US" b="1" dirty="0"/>
              <a:t>O(k ·|X|)</a:t>
            </a:r>
          </a:p>
          <a:p>
            <a:pPr lvl="3"/>
            <a:r>
              <a:rPr lang="en-US"/>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a:t>Clustering</a:t>
            </a:r>
          </a:p>
          <a:p>
            <a:pPr lvl="1"/>
            <a:r>
              <a:rPr lang="en-US" dirty="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63</a:t>
            </a:fld>
            <a:endParaRPr lang="en-US"/>
          </a:p>
        </p:txBody>
      </p:sp>
    </p:spTree>
    <p:extLst>
      <p:ext uri="{BB962C8B-B14F-4D97-AF65-F5344CB8AC3E}">
        <p14:creationId xmlns:p14="http://schemas.microsoft.com/office/powerpoint/2010/main" val="41861631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Data</a:t>
            </a:r>
          </a:p>
        </p:txBody>
      </p:sp>
      <p:sp>
        <p:nvSpPr>
          <p:cNvPr id="90115" name="Rectangle 3"/>
          <p:cNvSpPr>
            <a:spLocks noGrp="1" noChangeArrowheads="1"/>
          </p:cNvSpPr>
          <p:nvPr>
            <p:ph idx="1"/>
          </p:nvPr>
        </p:nvSpPr>
        <p:spPr/>
        <p:txBody>
          <a:bodyPr/>
          <a:lstStyle/>
          <a:p>
            <a:r>
              <a:rPr lang="en-US" b="1" dirty="0">
                <a:solidFill>
                  <a:srgbClr val="FF0066"/>
                </a:solidFill>
              </a:rPr>
              <a:t>Leverage all the data</a:t>
            </a:r>
          </a:p>
          <a:p>
            <a:pPr lvl="1"/>
            <a:r>
              <a:rPr lang="en-US" dirty="0"/>
              <a:t>Don’t try to reduce data size in an </a:t>
            </a:r>
            <a:br>
              <a:rPr lang="en-US" dirty="0"/>
            </a:br>
            <a:r>
              <a:rPr lang="en-US" dirty="0"/>
              <a:t>effort to make fancy algorithms work</a:t>
            </a:r>
          </a:p>
          <a:p>
            <a:pPr lvl="1"/>
            <a:r>
              <a:rPr lang="en-US" dirty="0"/>
              <a:t>Simple methods on large data do best</a:t>
            </a:r>
          </a:p>
          <a:p>
            <a:pPr lvl="8"/>
            <a:endParaRPr lang="en-US" dirty="0"/>
          </a:p>
          <a:p>
            <a:r>
              <a:rPr lang="en-US" b="1" dirty="0">
                <a:solidFill>
                  <a:srgbClr val="0000FF"/>
                </a:solidFill>
              </a:rPr>
              <a:t>Add more data</a:t>
            </a:r>
          </a:p>
          <a:p>
            <a:pPr lvl="1"/>
            <a:r>
              <a:rPr lang="en-US" dirty="0"/>
              <a:t>e.g., add IMDB data on genres</a:t>
            </a:r>
          </a:p>
          <a:p>
            <a:pPr lvl="8"/>
            <a:endParaRPr lang="en-US" dirty="0"/>
          </a:p>
          <a:p>
            <a:r>
              <a:rPr lang="en-US" b="1" dirty="0">
                <a:solidFill>
                  <a:srgbClr val="D60093"/>
                </a:solidFill>
              </a:rPr>
              <a:t>More data beats better algorithms</a:t>
            </a:r>
          </a:p>
          <a:p>
            <a:pPr>
              <a:buFont typeface="Wingdings" pitchFamily="1" charset="2"/>
              <a:buNone/>
            </a:pPr>
            <a:r>
              <a:rPr lang="en-US" sz="1600" b="1" dirty="0">
                <a:latin typeface="Courier New" pitchFamily="1" charset="0"/>
                <a:hlinkClick r:id="rId3"/>
              </a:rPr>
              <a:t>http://anand.typepad.com/datawocky/2008/03/more-data-usual.html</a:t>
            </a:r>
            <a:r>
              <a:rPr lang="en-US" sz="1600" b="1" dirty="0">
                <a:latin typeface="Courier New" pitchFamily="1" charset="0"/>
              </a:rPr>
              <a:t> </a:t>
            </a:r>
            <a:endParaRPr lang="en-US" dirty="0"/>
          </a:p>
          <a:p>
            <a:pPr lvl="1"/>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64</a:t>
            </a:fld>
            <a:endParaRPr lang="en-US"/>
          </a:p>
        </p:txBody>
      </p:sp>
    </p:spTree>
    <p:extLst>
      <p:ext uri="{BB962C8B-B14F-4D97-AF65-F5344CB8AC3E}">
        <p14:creationId xmlns:p14="http://schemas.microsoft.com/office/powerpoint/2010/main" val="2602648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E8DAD-4334-421B-8EE1-9B38527B5436}"/>
              </a:ext>
            </a:extLst>
          </p:cNvPr>
          <p:cNvSpPr>
            <a:spLocks noGrp="1"/>
          </p:cNvSpPr>
          <p:nvPr>
            <p:ph type="title"/>
          </p:nvPr>
        </p:nvSpPr>
        <p:spPr/>
        <p:txBody>
          <a:bodyPr/>
          <a:lstStyle/>
          <a:p>
            <a:r>
              <a:rPr lang="en-US" altLang="zh-CN" dirty="0"/>
              <a:t>Quiz 1:</a:t>
            </a:r>
            <a:endParaRPr lang="zh-CN" altLang="en-US" dirty="0"/>
          </a:p>
        </p:txBody>
      </p:sp>
      <p:sp>
        <p:nvSpPr>
          <p:cNvPr id="3" name="内容占位符 2">
            <a:extLst>
              <a:ext uri="{FF2B5EF4-FFF2-40B4-BE49-F238E27FC236}">
                <a16:creationId xmlns:a16="http://schemas.microsoft.com/office/drawing/2014/main" id="{EDC107D5-BFCD-49AC-83C8-3E8E458EA51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C361468-3348-4BC4-BDFC-56AB8FB8765D}"/>
              </a:ext>
            </a:extLst>
          </p:cNvPr>
          <p:cNvSpPr>
            <a:spLocks noGrp="1"/>
          </p:cNvSpPr>
          <p:nvPr>
            <p:ph type="sldNum" sz="quarter" idx="12"/>
          </p:nvPr>
        </p:nvSpPr>
        <p:spPr/>
        <p:txBody>
          <a:bodyPr/>
          <a:lstStyle/>
          <a:p>
            <a:fld id="{19B12225-5612-419B-A8D5-4B8EEE4C217E}" type="slidenum">
              <a:rPr lang="en-US" smtClean="0"/>
              <a:pPr/>
              <a:t>65</a:t>
            </a:fld>
            <a:endParaRPr lang="en-US"/>
          </a:p>
        </p:txBody>
      </p:sp>
      <p:pic>
        <p:nvPicPr>
          <p:cNvPr id="5" name="图片 4">
            <a:extLst>
              <a:ext uri="{FF2B5EF4-FFF2-40B4-BE49-F238E27FC236}">
                <a16:creationId xmlns:a16="http://schemas.microsoft.com/office/drawing/2014/main" id="{3A5E77F2-6020-4C21-AE54-A6FC95E8E135}"/>
              </a:ext>
            </a:extLst>
          </p:cNvPr>
          <p:cNvPicPr>
            <a:picLocks noChangeAspect="1"/>
          </p:cNvPicPr>
          <p:nvPr/>
        </p:nvPicPr>
        <p:blipFill rotWithShape="1">
          <a:blip r:embed="rId3"/>
          <a:srcRect l="5328"/>
          <a:stretch/>
        </p:blipFill>
        <p:spPr>
          <a:xfrm>
            <a:off x="76200" y="1311841"/>
            <a:ext cx="4544786" cy="4936559"/>
          </a:xfrm>
          <a:prstGeom prst="rect">
            <a:avLst/>
          </a:prstGeom>
        </p:spPr>
      </p:pic>
      <p:sp>
        <p:nvSpPr>
          <p:cNvPr id="10" name="文本框 9">
            <a:extLst>
              <a:ext uri="{FF2B5EF4-FFF2-40B4-BE49-F238E27FC236}">
                <a16:creationId xmlns:a16="http://schemas.microsoft.com/office/drawing/2014/main" id="{524D3125-7089-497E-9D62-E4E7E16C4391}"/>
              </a:ext>
            </a:extLst>
          </p:cNvPr>
          <p:cNvSpPr txBox="1"/>
          <p:nvPr/>
        </p:nvSpPr>
        <p:spPr>
          <a:xfrm>
            <a:off x="685800" y="2861846"/>
            <a:ext cx="381000" cy="338554"/>
          </a:xfrm>
          <a:prstGeom prst="rect">
            <a:avLst/>
          </a:prstGeom>
          <a:solidFill>
            <a:schemeClr val="bg1"/>
          </a:solidFill>
        </p:spPr>
        <p:txBody>
          <a:bodyPr wrap="square" rtlCol="0">
            <a:spAutoFit/>
          </a:bodyPr>
          <a:lstStyle/>
          <a:p>
            <a:r>
              <a:rPr lang="en-US" altLang="zh-CN" sz="1600" dirty="0">
                <a:latin typeface="Arial" pitchFamily="34" charset="0"/>
                <a:cs typeface="Arial" pitchFamily="34" charset="0"/>
              </a:rPr>
              <a:t>1</a:t>
            </a:r>
            <a:endParaRPr lang="zh-CN" altLang="en-US" sz="1600" dirty="0">
              <a:latin typeface="Arial" pitchFamily="34" charset="0"/>
              <a:cs typeface="Arial" pitchFamily="34" charset="0"/>
            </a:endParaRPr>
          </a:p>
        </p:txBody>
      </p:sp>
      <p:grpSp>
        <p:nvGrpSpPr>
          <p:cNvPr id="15" name="组合 14">
            <a:extLst>
              <a:ext uri="{FF2B5EF4-FFF2-40B4-BE49-F238E27FC236}">
                <a16:creationId xmlns:a16="http://schemas.microsoft.com/office/drawing/2014/main" id="{821B61B0-802E-4899-A39E-1D459BE5AA04}"/>
              </a:ext>
            </a:extLst>
          </p:cNvPr>
          <p:cNvGrpSpPr/>
          <p:nvPr/>
        </p:nvGrpSpPr>
        <p:grpSpPr>
          <a:xfrm>
            <a:off x="4572000" y="1185446"/>
            <a:ext cx="4610890" cy="5214621"/>
            <a:chOff x="4572000" y="1185446"/>
            <a:chExt cx="4610890" cy="5214621"/>
          </a:xfrm>
        </p:grpSpPr>
        <p:grpSp>
          <p:nvGrpSpPr>
            <p:cNvPr id="6" name="组合 5">
              <a:extLst>
                <a:ext uri="{FF2B5EF4-FFF2-40B4-BE49-F238E27FC236}">
                  <a16:creationId xmlns:a16="http://schemas.microsoft.com/office/drawing/2014/main" id="{7A1F9949-3B3F-4B5E-96DB-EB8D7FE4C1FF}"/>
                </a:ext>
              </a:extLst>
            </p:cNvPr>
            <p:cNvGrpSpPr/>
            <p:nvPr/>
          </p:nvGrpSpPr>
          <p:grpSpPr>
            <a:xfrm>
              <a:off x="4572000" y="1280024"/>
              <a:ext cx="4610890" cy="5120043"/>
              <a:chOff x="1565110" y="1371600"/>
              <a:chExt cx="5445290" cy="5272443"/>
            </a:xfrm>
          </p:grpSpPr>
          <p:pic>
            <p:nvPicPr>
              <p:cNvPr id="7" name="图片 6">
                <a:extLst>
                  <a:ext uri="{FF2B5EF4-FFF2-40B4-BE49-F238E27FC236}">
                    <a16:creationId xmlns:a16="http://schemas.microsoft.com/office/drawing/2014/main" id="{676B7756-33AB-444F-8FE2-4463B05CD965}"/>
                  </a:ext>
                </a:extLst>
              </p:cNvPr>
              <p:cNvPicPr>
                <a:picLocks noChangeAspect="1"/>
              </p:cNvPicPr>
              <p:nvPr/>
            </p:nvPicPr>
            <p:blipFill rotWithShape="1">
              <a:blip r:embed="rId4"/>
              <a:srcRect r="2212"/>
              <a:stretch/>
            </p:blipFill>
            <p:spPr>
              <a:xfrm>
                <a:off x="1565110" y="1371600"/>
                <a:ext cx="5399362" cy="4477583"/>
              </a:xfrm>
              <a:prstGeom prst="rect">
                <a:avLst/>
              </a:prstGeom>
            </p:spPr>
          </p:pic>
          <p:pic>
            <p:nvPicPr>
              <p:cNvPr id="8" name="图片 7">
                <a:extLst>
                  <a:ext uri="{FF2B5EF4-FFF2-40B4-BE49-F238E27FC236}">
                    <a16:creationId xmlns:a16="http://schemas.microsoft.com/office/drawing/2014/main" id="{CE29EF7C-310B-47A8-BEEE-8264CE6015CC}"/>
                  </a:ext>
                </a:extLst>
              </p:cNvPr>
              <p:cNvPicPr>
                <a:picLocks noChangeAspect="1"/>
              </p:cNvPicPr>
              <p:nvPr/>
            </p:nvPicPr>
            <p:blipFill rotWithShape="1">
              <a:blip r:embed="rId5"/>
              <a:srcRect l="-1" r="-856"/>
              <a:stretch/>
            </p:blipFill>
            <p:spPr>
              <a:xfrm>
                <a:off x="1600200" y="6048479"/>
                <a:ext cx="5410200" cy="595564"/>
              </a:xfrm>
              <a:prstGeom prst="rect">
                <a:avLst/>
              </a:prstGeom>
            </p:spPr>
          </p:pic>
        </p:grpSp>
        <p:sp>
          <p:nvSpPr>
            <p:cNvPr id="14" name="文本框 13">
              <a:extLst>
                <a:ext uri="{FF2B5EF4-FFF2-40B4-BE49-F238E27FC236}">
                  <a16:creationId xmlns:a16="http://schemas.microsoft.com/office/drawing/2014/main" id="{FAD86107-9756-4106-8803-0EEFD8AC617F}"/>
                </a:ext>
              </a:extLst>
            </p:cNvPr>
            <p:cNvSpPr txBox="1"/>
            <p:nvPr/>
          </p:nvSpPr>
          <p:spPr>
            <a:xfrm>
              <a:off x="5257800" y="1185446"/>
              <a:ext cx="381000" cy="338554"/>
            </a:xfrm>
            <a:prstGeom prst="rect">
              <a:avLst/>
            </a:prstGeom>
            <a:solidFill>
              <a:schemeClr val="bg1"/>
            </a:solidFill>
          </p:spPr>
          <p:txBody>
            <a:bodyPr wrap="square" rtlCol="0">
              <a:spAutoFit/>
            </a:bodyPr>
            <a:lstStyle/>
            <a:p>
              <a:r>
                <a:rPr lang="en-US" altLang="zh-CN" sz="1600" dirty="0">
                  <a:latin typeface="Arial" pitchFamily="34" charset="0"/>
                  <a:cs typeface="Arial" pitchFamily="34" charset="0"/>
                </a:rPr>
                <a:t>2</a:t>
              </a:r>
              <a:endParaRPr lang="zh-CN" altLang="en-US" sz="1600" dirty="0">
                <a:latin typeface="Arial" pitchFamily="34" charset="0"/>
                <a:cs typeface="Arial" pitchFamily="34" charset="0"/>
              </a:endParaRPr>
            </a:p>
          </p:txBody>
        </p:sp>
      </p:grpSp>
    </p:spTree>
    <p:extLst>
      <p:ext uri="{BB962C8B-B14F-4D97-AF65-F5344CB8AC3E}">
        <p14:creationId xmlns:p14="http://schemas.microsoft.com/office/powerpoint/2010/main" val="1760834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E8DAD-4334-421B-8EE1-9B38527B5436}"/>
              </a:ext>
            </a:extLst>
          </p:cNvPr>
          <p:cNvSpPr>
            <a:spLocks noGrp="1"/>
          </p:cNvSpPr>
          <p:nvPr>
            <p:ph type="title"/>
          </p:nvPr>
        </p:nvSpPr>
        <p:spPr/>
        <p:txBody>
          <a:bodyPr/>
          <a:lstStyle/>
          <a:p>
            <a:r>
              <a:rPr lang="en-US" altLang="zh-CN" dirty="0"/>
              <a:t>Quiz 1:</a:t>
            </a:r>
            <a:endParaRPr lang="zh-CN" altLang="en-US" dirty="0"/>
          </a:p>
        </p:txBody>
      </p:sp>
      <p:sp>
        <p:nvSpPr>
          <p:cNvPr id="3" name="内容占位符 2">
            <a:extLst>
              <a:ext uri="{FF2B5EF4-FFF2-40B4-BE49-F238E27FC236}">
                <a16:creationId xmlns:a16="http://schemas.microsoft.com/office/drawing/2014/main" id="{EDC107D5-BFCD-49AC-83C8-3E8E458EA51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C361468-3348-4BC4-BDFC-56AB8FB8765D}"/>
              </a:ext>
            </a:extLst>
          </p:cNvPr>
          <p:cNvSpPr>
            <a:spLocks noGrp="1"/>
          </p:cNvSpPr>
          <p:nvPr>
            <p:ph type="sldNum" sz="quarter" idx="12"/>
          </p:nvPr>
        </p:nvSpPr>
        <p:spPr/>
        <p:txBody>
          <a:bodyPr/>
          <a:lstStyle/>
          <a:p>
            <a:fld id="{19B12225-5612-419B-A8D5-4B8EEE4C217E}" type="slidenum">
              <a:rPr lang="en-US" smtClean="0"/>
              <a:pPr/>
              <a:t>66</a:t>
            </a:fld>
            <a:endParaRPr lang="en-US"/>
          </a:p>
        </p:txBody>
      </p:sp>
      <p:pic>
        <p:nvPicPr>
          <p:cNvPr id="5" name="图片 4">
            <a:extLst>
              <a:ext uri="{FF2B5EF4-FFF2-40B4-BE49-F238E27FC236}">
                <a16:creationId xmlns:a16="http://schemas.microsoft.com/office/drawing/2014/main" id="{3A5E77F2-6020-4C21-AE54-A6FC95E8E135}"/>
              </a:ext>
            </a:extLst>
          </p:cNvPr>
          <p:cNvPicPr>
            <a:picLocks noChangeAspect="1"/>
          </p:cNvPicPr>
          <p:nvPr/>
        </p:nvPicPr>
        <p:blipFill rotWithShape="1">
          <a:blip r:embed="rId3"/>
          <a:srcRect l="5328"/>
          <a:stretch/>
        </p:blipFill>
        <p:spPr>
          <a:xfrm>
            <a:off x="76200" y="1311841"/>
            <a:ext cx="4544786" cy="4936559"/>
          </a:xfrm>
          <a:prstGeom prst="rect">
            <a:avLst/>
          </a:prstGeom>
        </p:spPr>
      </p:pic>
      <p:sp>
        <p:nvSpPr>
          <p:cNvPr id="10" name="文本框 9">
            <a:extLst>
              <a:ext uri="{FF2B5EF4-FFF2-40B4-BE49-F238E27FC236}">
                <a16:creationId xmlns:a16="http://schemas.microsoft.com/office/drawing/2014/main" id="{524D3125-7089-497E-9D62-E4E7E16C4391}"/>
              </a:ext>
            </a:extLst>
          </p:cNvPr>
          <p:cNvSpPr txBox="1"/>
          <p:nvPr/>
        </p:nvSpPr>
        <p:spPr>
          <a:xfrm>
            <a:off x="685800" y="2861846"/>
            <a:ext cx="381000" cy="338554"/>
          </a:xfrm>
          <a:prstGeom prst="rect">
            <a:avLst/>
          </a:prstGeom>
          <a:solidFill>
            <a:schemeClr val="bg1"/>
          </a:solidFill>
        </p:spPr>
        <p:txBody>
          <a:bodyPr wrap="square" rtlCol="0">
            <a:spAutoFit/>
          </a:bodyPr>
          <a:lstStyle/>
          <a:p>
            <a:r>
              <a:rPr lang="en-US" altLang="zh-CN" sz="1600" dirty="0">
                <a:latin typeface="Arial" pitchFamily="34" charset="0"/>
                <a:cs typeface="Arial" pitchFamily="34" charset="0"/>
              </a:rPr>
              <a:t>1</a:t>
            </a:r>
            <a:endParaRPr lang="zh-CN" altLang="en-US" sz="1600" dirty="0">
              <a:latin typeface="Arial" pitchFamily="34" charset="0"/>
              <a:cs typeface="Arial" pitchFamily="34" charset="0"/>
            </a:endParaRPr>
          </a:p>
        </p:txBody>
      </p:sp>
      <p:grpSp>
        <p:nvGrpSpPr>
          <p:cNvPr id="15" name="组合 14">
            <a:extLst>
              <a:ext uri="{FF2B5EF4-FFF2-40B4-BE49-F238E27FC236}">
                <a16:creationId xmlns:a16="http://schemas.microsoft.com/office/drawing/2014/main" id="{821B61B0-802E-4899-A39E-1D459BE5AA04}"/>
              </a:ext>
            </a:extLst>
          </p:cNvPr>
          <p:cNvGrpSpPr/>
          <p:nvPr/>
        </p:nvGrpSpPr>
        <p:grpSpPr>
          <a:xfrm>
            <a:off x="4572000" y="1185446"/>
            <a:ext cx="4610890" cy="5214621"/>
            <a:chOff x="4572000" y="1185446"/>
            <a:chExt cx="4610890" cy="5214621"/>
          </a:xfrm>
        </p:grpSpPr>
        <p:grpSp>
          <p:nvGrpSpPr>
            <p:cNvPr id="6" name="组合 5">
              <a:extLst>
                <a:ext uri="{FF2B5EF4-FFF2-40B4-BE49-F238E27FC236}">
                  <a16:creationId xmlns:a16="http://schemas.microsoft.com/office/drawing/2014/main" id="{7A1F9949-3B3F-4B5E-96DB-EB8D7FE4C1FF}"/>
                </a:ext>
              </a:extLst>
            </p:cNvPr>
            <p:cNvGrpSpPr/>
            <p:nvPr/>
          </p:nvGrpSpPr>
          <p:grpSpPr>
            <a:xfrm>
              <a:off x="4572000" y="1280024"/>
              <a:ext cx="4610890" cy="5120043"/>
              <a:chOff x="1565110" y="1371600"/>
              <a:chExt cx="5445290" cy="5272443"/>
            </a:xfrm>
          </p:grpSpPr>
          <p:pic>
            <p:nvPicPr>
              <p:cNvPr id="7" name="图片 6">
                <a:extLst>
                  <a:ext uri="{FF2B5EF4-FFF2-40B4-BE49-F238E27FC236}">
                    <a16:creationId xmlns:a16="http://schemas.microsoft.com/office/drawing/2014/main" id="{676B7756-33AB-444F-8FE2-4463B05CD965}"/>
                  </a:ext>
                </a:extLst>
              </p:cNvPr>
              <p:cNvPicPr>
                <a:picLocks noChangeAspect="1"/>
              </p:cNvPicPr>
              <p:nvPr/>
            </p:nvPicPr>
            <p:blipFill rotWithShape="1">
              <a:blip r:embed="rId4"/>
              <a:srcRect r="2212"/>
              <a:stretch/>
            </p:blipFill>
            <p:spPr>
              <a:xfrm>
                <a:off x="1565110" y="1371600"/>
                <a:ext cx="5399362" cy="4477583"/>
              </a:xfrm>
              <a:prstGeom prst="rect">
                <a:avLst/>
              </a:prstGeom>
            </p:spPr>
          </p:pic>
          <p:pic>
            <p:nvPicPr>
              <p:cNvPr id="8" name="图片 7">
                <a:extLst>
                  <a:ext uri="{FF2B5EF4-FFF2-40B4-BE49-F238E27FC236}">
                    <a16:creationId xmlns:a16="http://schemas.microsoft.com/office/drawing/2014/main" id="{CE29EF7C-310B-47A8-BEEE-8264CE6015CC}"/>
                  </a:ext>
                </a:extLst>
              </p:cNvPr>
              <p:cNvPicPr>
                <a:picLocks noChangeAspect="1"/>
              </p:cNvPicPr>
              <p:nvPr/>
            </p:nvPicPr>
            <p:blipFill rotWithShape="1">
              <a:blip r:embed="rId5"/>
              <a:srcRect l="-1" r="-856"/>
              <a:stretch/>
            </p:blipFill>
            <p:spPr>
              <a:xfrm>
                <a:off x="1600200" y="6048479"/>
                <a:ext cx="5410200" cy="595564"/>
              </a:xfrm>
              <a:prstGeom prst="rect">
                <a:avLst/>
              </a:prstGeom>
            </p:spPr>
          </p:pic>
        </p:grpSp>
        <p:sp>
          <p:nvSpPr>
            <p:cNvPr id="14" name="文本框 13">
              <a:extLst>
                <a:ext uri="{FF2B5EF4-FFF2-40B4-BE49-F238E27FC236}">
                  <a16:creationId xmlns:a16="http://schemas.microsoft.com/office/drawing/2014/main" id="{FAD86107-9756-4106-8803-0EEFD8AC617F}"/>
                </a:ext>
              </a:extLst>
            </p:cNvPr>
            <p:cNvSpPr txBox="1"/>
            <p:nvPr/>
          </p:nvSpPr>
          <p:spPr>
            <a:xfrm>
              <a:off x="5257800" y="1185446"/>
              <a:ext cx="381000" cy="338554"/>
            </a:xfrm>
            <a:prstGeom prst="rect">
              <a:avLst/>
            </a:prstGeom>
            <a:solidFill>
              <a:schemeClr val="bg1"/>
            </a:solidFill>
          </p:spPr>
          <p:txBody>
            <a:bodyPr wrap="square" rtlCol="0">
              <a:spAutoFit/>
            </a:bodyPr>
            <a:lstStyle/>
            <a:p>
              <a:r>
                <a:rPr lang="en-US" altLang="zh-CN" sz="1600" dirty="0">
                  <a:latin typeface="Arial" pitchFamily="34" charset="0"/>
                  <a:cs typeface="Arial" pitchFamily="34" charset="0"/>
                </a:rPr>
                <a:t>2</a:t>
              </a:r>
              <a:endParaRPr lang="zh-CN" altLang="en-US" sz="1600" dirty="0">
                <a:latin typeface="Arial" pitchFamily="34" charset="0"/>
                <a:cs typeface="Arial" pitchFamily="34" charset="0"/>
              </a:endParaRPr>
            </a:p>
          </p:txBody>
        </p:sp>
      </p:grpSp>
    </p:spTree>
    <p:extLst>
      <p:ext uri="{BB962C8B-B14F-4D97-AF65-F5344CB8AC3E}">
        <p14:creationId xmlns:p14="http://schemas.microsoft.com/office/powerpoint/2010/main" val="3205081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76807-BBFF-4A79-BDC5-3E7287F0C7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2D4777-0594-43F2-BC52-BE3821B515CC}"/>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5D46D69-8F9F-4E15-983E-1DD6C23A65F4}"/>
              </a:ext>
            </a:extLst>
          </p:cNvPr>
          <p:cNvSpPr>
            <a:spLocks noGrp="1"/>
          </p:cNvSpPr>
          <p:nvPr>
            <p:ph type="sldNum" sz="quarter" idx="12"/>
          </p:nvPr>
        </p:nvSpPr>
        <p:spPr/>
        <p:txBody>
          <a:bodyPr/>
          <a:lstStyle/>
          <a:p>
            <a:fld id="{19B12225-5612-419B-A8D5-4B8EEE4C217E}" type="slidenum">
              <a:rPr lang="en-US" smtClean="0"/>
              <a:pPr/>
              <a:t>67</a:t>
            </a:fld>
            <a:endParaRPr lang="en-US"/>
          </a:p>
        </p:txBody>
      </p:sp>
    </p:spTree>
    <p:extLst>
      <p:ext uri="{BB962C8B-B14F-4D97-AF65-F5344CB8AC3E}">
        <p14:creationId xmlns:p14="http://schemas.microsoft.com/office/powerpoint/2010/main" val="233866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Online</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a:solidFill>
                  <a:srgbClr val="008000"/>
                </a:solidFill>
                <a:latin typeface="Arial" pitchFamily="34" charset="0"/>
                <a:cs typeface="Arial" pitchFamily="34" charset="0"/>
              </a:rPr>
              <a:t>Read </a:t>
            </a:r>
            <a:r>
              <a:rPr lang="en-US" b="1" dirty="0">
                <a:solidFill>
                  <a:srgbClr val="008000"/>
                </a:solidFill>
                <a:latin typeface="Arial" pitchFamily="34" charset="0"/>
                <a:cs typeface="Arial" pitchFamily="34" charset="0"/>
                <a:hlinkClick r:id="rId4"/>
              </a:rPr>
              <a:t>http://www.wired.com/wired/archive/12.10/tail.html</a:t>
            </a:r>
            <a:r>
              <a:rPr lang="en-US" b="1" dirty="0">
                <a:solidFill>
                  <a:srgbClr val="008000"/>
                </a:solidFill>
                <a:latin typeface="Arial" pitchFamily="34" charset="0"/>
                <a:cs typeface="Arial" pitchFamily="34" charset="0"/>
              </a:rPr>
              <a:t> to learn more!</a:t>
            </a:r>
          </a:p>
        </p:txBody>
      </p:sp>
    </p:spTree>
    <p:extLst>
      <p:ext uri="{BB962C8B-B14F-4D97-AF65-F5344CB8AC3E}">
        <p14:creationId xmlns:p14="http://schemas.microsoft.com/office/powerpoint/2010/main" val="26274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39212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4486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47358</TotalTime>
  <Words>3818</Words>
  <Application>Microsoft Office PowerPoint</Application>
  <PresentationFormat>全屏显示(4:3)</PresentationFormat>
  <Paragraphs>1043</Paragraphs>
  <Slides>67</Slides>
  <Notes>44</Notes>
  <HiddenSlides>3</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85" baseType="lpstr">
      <vt:lpstr>cmsy10</vt:lpstr>
      <vt:lpstr>Helvetica LT Std</vt:lpstr>
      <vt:lpstr>Monotype Sorts</vt:lpstr>
      <vt:lpstr>Times LT Std</vt:lpstr>
      <vt:lpstr>Arial</vt:lpstr>
      <vt:lpstr>Calibri</vt:lpstr>
      <vt:lpstr>Cambria Math</vt:lpstr>
      <vt:lpstr>Corbel</vt:lpstr>
      <vt:lpstr>Courier New</vt:lpstr>
      <vt:lpstr>Georgia</vt:lpstr>
      <vt:lpstr>Times New Roman</vt:lpstr>
      <vt:lpstr>Verdana</vt:lpstr>
      <vt:lpstr>Wingdings</vt:lpstr>
      <vt:lpstr>Wingdings 2</vt:lpstr>
      <vt:lpstr>Module</vt:lpstr>
      <vt:lpstr>Equation</vt:lpstr>
      <vt:lpstr>VISIO</vt:lpstr>
      <vt:lpstr>Worksheet</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Learning a User Model</vt:lpstr>
      <vt:lpstr>Learning a User Model</vt:lpstr>
      <vt:lpstr>Item Representation</vt:lpstr>
      <vt:lpstr>Item Representation</vt:lpstr>
      <vt:lpstr>Content-based Recommendation</vt:lpstr>
      <vt:lpstr>Decision Trees and Rule</vt:lpstr>
      <vt:lpstr>Decision Trees and Rule</vt:lpstr>
      <vt:lpstr>Nearest Neighbour Methods</vt:lpstr>
      <vt:lpstr>Nearest Neighbour Methods</vt:lpstr>
      <vt:lpstr>Nearest Neighbour Methods</vt:lpstr>
      <vt:lpstr>Similarity/Dissimilarity for Simple Attributes</vt:lpstr>
      <vt:lpstr>Euclidean Distance</vt:lpstr>
      <vt:lpstr>Euclidean Distance</vt:lpstr>
      <vt:lpstr>Minkowski Distance</vt:lpstr>
      <vt:lpstr>Minkowski Distance: Examples</vt:lpstr>
      <vt:lpstr>Minkowski Distance</vt:lpstr>
      <vt:lpstr>Mahalanobis Distance</vt:lpstr>
      <vt:lpstr>Mahalanobis Distance</vt:lpstr>
      <vt:lpstr>Common Properties of a Distance</vt:lpstr>
      <vt:lpstr>Euclidean Distance Metric</vt:lpstr>
      <vt:lpstr>Cosine Similarity Function</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lpstr>Quiz 1:</vt:lpstr>
      <vt:lpstr>Quiz 1:</vt:lpstr>
      <vt:lpstr>PowerPoint 演示文稿</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 w</cp:lastModifiedBy>
  <cp:revision>1554</cp:revision>
  <cp:lastPrinted>2018-11-01T08:32:16Z</cp:lastPrinted>
  <dcterms:created xsi:type="dcterms:W3CDTF">2009-06-12T17:14:38Z</dcterms:created>
  <dcterms:modified xsi:type="dcterms:W3CDTF">2019-09-17T08:40:57Z</dcterms:modified>
</cp:coreProperties>
</file>