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88" r:id="rId3"/>
    <p:sldId id="294" r:id="rId4"/>
    <p:sldId id="289" r:id="rId5"/>
    <p:sldId id="290" r:id="rId6"/>
    <p:sldId id="291" r:id="rId7"/>
    <p:sldId id="292" r:id="rId8"/>
    <p:sldId id="293" r:id="rId9"/>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Verdana" panose="020B0604030504040204" pitchFamily="34" charset="0"/>
      <p:regular r:id="rId15"/>
      <p:bold r:id="rId16"/>
      <p:italic r:id="rId17"/>
      <p:boldItalic r:id="rId18"/>
    </p:embeddedFont>
    <p:embeddedFont>
      <p:font typeface="等线" panose="02010600030101010101" pitchFamily="2" charset="-122"/>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862" autoAdjust="0"/>
  </p:normalViewPr>
  <p:slideViewPr>
    <p:cSldViewPr>
      <p:cViewPr varScale="1">
        <p:scale>
          <a:sx n="52" d="100"/>
          <a:sy n="52" d="100"/>
        </p:scale>
        <p:origin x="8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28B44-811D-4B2D-8BA2-00A182402E1E}" type="datetimeFigureOut">
              <a:rPr lang="zh-CN" altLang="en-US" smtClean="0"/>
              <a:t>2021/12/10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96804-DD38-43D4-8709-21C068A88B02}" type="slidenum">
              <a:rPr lang="zh-CN" altLang="en-US" smtClean="0"/>
              <a:t>‹#›</a:t>
            </a:fld>
            <a:endParaRPr lang="zh-CN" altLang="en-US"/>
          </a:p>
        </p:txBody>
      </p:sp>
    </p:spTree>
    <p:extLst>
      <p:ext uri="{BB962C8B-B14F-4D97-AF65-F5344CB8AC3E}">
        <p14:creationId xmlns:p14="http://schemas.microsoft.com/office/powerpoint/2010/main" val="4055246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pple-system"/>
              </a:rPr>
              <a:t>蛛网陷阱：</a:t>
            </a:r>
            <a:r>
              <a:rPr lang="zh-CN" altLang="en-US" b="0" i="0" dirty="0">
                <a:solidFill>
                  <a:srgbClr val="4D4D4D"/>
                </a:solidFill>
                <a:effectLst/>
                <a:latin typeface="-apple-system"/>
              </a:rPr>
              <a:t>在几个网页的节点之间跳转，经过一段很长的时间之后，只能在节点</a:t>
            </a:r>
            <a:r>
              <a:rPr lang="en-US" altLang="zh-CN" b="0" i="0" dirty="0">
                <a:solidFill>
                  <a:srgbClr val="4D4D4D"/>
                </a:solidFill>
                <a:effectLst/>
                <a:latin typeface="-apple-system"/>
              </a:rPr>
              <a:t>m</a:t>
            </a:r>
            <a:r>
              <a:rPr lang="zh-CN" altLang="en-US" b="0" i="0" dirty="0">
                <a:solidFill>
                  <a:srgbClr val="4D4D4D"/>
                </a:solidFill>
                <a:effectLst/>
                <a:latin typeface="-apple-system"/>
              </a:rPr>
              <a:t>来回跳转（也就是说不能访问到其他的网页，只能点击访问节点</a:t>
            </a:r>
            <a:r>
              <a:rPr lang="en-US" altLang="zh-CN" b="0" i="0">
                <a:solidFill>
                  <a:srgbClr val="4D4D4D"/>
                </a:solidFill>
                <a:effectLst/>
                <a:latin typeface="-apple-system"/>
              </a:rPr>
              <a:t>m</a:t>
            </a:r>
            <a:r>
              <a:rPr lang="zh-CN" altLang="en-US" b="0" i="0">
                <a:solidFill>
                  <a:srgbClr val="4D4D4D"/>
                </a:solidFill>
                <a:effectLst/>
                <a:latin typeface="-apple-system"/>
              </a:rPr>
              <a:t>这个</a:t>
            </a:r>
            <a:r>
              <a:rPr lang="zh-CN" altLang="en-US" b="0" i="0" dirty="0">
                <a:solidFill>
                  <a:srgbClr val="4D4D4D"/>
                </a:solidFill>
                <a:effectLst/>
                <a:latin typeface="-apple-system"/>
              </a:rPr>
              <a:t>网页）。最终</a:t>
            </a:r>
            <a:r>
              <a:rPr lang="en-US" altLang="zh-CN" b="0" i="0" dirty="0">
                <a:solidFill>
                  <a:srgbClr val="4D4D4D"/>
                </a:solidFill>
                <a:effectLst/>
                <a:latin typeface="-apple-system"/>
              </a:rPr>
              <a:t>r</a:t>
            </a:r>
            <a:r>
              <a:rPr lang="zh-CN" altLang="en-US" b="0" i="0" dirty="0">
                <a:solidFill>
                  <a:srgbClr val="4D4D4D"/>
                </a:solidFill>
                <a:effectLst/>
                <a:latin typeface="-apple-system"/>
              </a:rPr>
              <a:t>迭代到除了</a:t>
            </a:r>
            <a:r>
              <a:rPr lang="en-US" altLang="zh-CN" b="0" i="0" dirty="0">
                <a:solidFill>
                  <a:srgbClr val="4D4D4D"/>
                </a:solidFill>
                <a:effectLst/>
                <a:latin typeface="-apple-system"/>
              </a:rPr>
              <a:t>m</a:t>
            </a:r>
            <a:r>
              <a:rPr lang="zh-CN" altLang="en-US" b="0" i="0" dirty="0">
                <a:solidFill>
                  <a:srgbClr val="4D4D4D"/>
                </a:solidFill>
                <a:effectLst/>
                <a:latin typeface="-apple-system"/>
              </a:rPr>
              <a:t>节点其他值都为</a:t>
            </a:r>
            <a:r>
              <a:rPr lang="en-US" altLang="zh-CN" b="0" i="0" dirty="0">
                <a:solidFill>
                  <a:srgbClr val="4D4D4D"/>
                </a:solidFill>
                <a:effectLst/>
                <a:latin typeface="-apple-system"/>
              </a:rPr>
              <a:t>0</a:t>
            </a:r>
            <a:r>
              <a:rPr lang="zh-CN" altLang="en-US" b="0" i="0" dirty="0">
                <a:solidFill>
                  <a:srgbClr val="4D4D4D"/>
                </a:solidFill>
                <a:effectLst/>
                <a:latin typeface="-apple-system"/>
              </a:rPr>
              <a:t>的状态。</a:t>
            </a:r>
            <a:endParaRPr lang="zh-CN" altLang="en-US" dirty="0"/>
          </a:p>
        </p:txBody>
      </p:sp>
      <p:sp>
        <p:nvSpPr>
          <p:cNvPr id="4" name="灯片编号占位符 3"/>
          <p:cNvSpPr>
            <a:spLocks noGrp="1"/>
          </p:cNvSpPr>
          <p:nvPr>
            <p:ph type="sldNum" sz="quarter" idx="5"/>
          </p:nvPr>
        </p:nvSpPr>
        <p:spPr/>
        <p:txBody>
          <a:bodyPr/>
          <a:lstStyle/>
          <a:p>
            <a:fld id="{5DF96804-DD38-43D4-8709-21C068A88B02}" type="slidenum">
              <a:rPr lang="zh-CN" altLang="en-US" smtClean="0"/>
              <a:t>6</a:t>
            </a:fld>
            <a:endParaRPr lang="zh-CN" altLang="en-US"/>
          </a:p>
        </p:txBody>
      </p:sp>
    </p:spTree>
    <p:extLst>
      <p:ext uri="{BB962C8B-B14F-4D97-AF65-F5344CB8AC3E}">
        <p14:creationId xmlns:p14="http://schemas.microsoft.com/office/powerpoint/2010/main" val="4261070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
            </a:r>
            <a:r>
              <a:rPr lang="zh-CN" altLang="en-US" dirty="0"/>
              <a:t>节点没有出度，</a:t>
            </a:r>
            <a:r>
              <a:rPr lang="en-US" altLang="zh-CN" dirty="0"/>
              <a:t>r</a:t>
            </a:r>
            <a:r>
              <a:rPr lang="zh-CN" altLang="en-US" dirty="0"/>
              <a:t>最终会迭代到全为</a:t>
            </a:r>
            <a:r>
              <a:rPr lang="en-US" altLang="zh-CN" dirty="0"/>
              <a:t>0</a:t>
            </a:r>
            <a:r>
              <a:rPr lang="zh-CN" altLang="en-US" dirty="0"/>
              <a:t>的值。</a:t>
            </a:r>
          </a:p>
        </p:txBody>
      </p:sp>
      <p:sp>
        <p:nvSpPr>
          <p:cNvPr id="4" name="灯片编号占位符 3"/>
          <p:cNvSpPr>
            <a:spLocks noGrp="1"/>
          </p:cNvSpPr>
          <p:nvPr>
            <p:ph type="sldNum" sz="quarter" idx="5"/>
          </p:nvPr>
        </p:nvSpPr>
        <p:spPr/>
        <p:txBody>
          <a:bodyPr/>
          <a:lstStyle/>
          <a:p>
            <a:fld id="{5DF96804-DD38-43D4-8709-21C068A88B02}" type="slidenum">
              <a:rPr lang="zh-CN" altLang="en-US" smtClean="0"/>
              <a:t>7</a:t>
            </a:fld>
            <a:endParaRPr lang="zh-CN" altLang="en-US"/>
          </a:p>
        </p:txBody>
      </p:sp>
    </p:spTree>
    <p:extLst>
      <p:ext uri="{BB962C8B-B14F-4D97-AF65-F5344CB8AC3E}">
        <p14:creationId xmlns:p14="http://schemas.microsoft.com/office/powerpoint/2010/main" val="175356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出现</a:t>
            </a:r>
            <a:r>
              <a:rPr lang="en-US" altLang="zh-CN" dirty="0"/>
              <a:t>spider trap</a:t>
            </a:r>
            <a:r>
              <a:rPr lang="zh-CN" altLang="en-US" dirty="0"/>
              <a:t>和</a:t>
            </a:r>
            <a:r>
              <a:rPr lang="en-US" altLang="zh-CN" dirty="0"/>
              <a:t>dead end</a:t>
            </a:r>
            <a:r>
              <a:rPr lang="zh-CN" altLang="en-US" dirty="0"/>
              <a:t>的根本原因是某些节点没有到其他节点的有向边或者根本没有出度，那么其中一个解决方法是让所有节点都有一个极小的概率转移到其他随机的节点。这个方法就是</a:t>
            </a:r>
            <a:r>
              <a:rPr lang="en-US" altLang="zh-CN" b="0" i="0" dirty="0">
                <a:solidFill>
                  <a:srgbClr val="000000"/>
                </a:solidFill>
                <a:effectLst/>
                <a:latin typeface="Verdana" panose="020B0604030504040204" pitchFamily="34" charset="0"/>
              </a:rPr>
              <a:t>teleport</a:t>
            </a:r>
            <a:r>
              <a:rPr lang="zh-CN" altLang="en-US" b="0" i="0" dirty="0">
                <a:solidFill>
                  <a:srgbClr val="000000"/>
                </a:solidFill>
                <a:effectLst/>
                <a:latin typeface="Verdana" panose="020B0604030504040204" pitchFamily="34" charset="0"/>
              </a:rPr>
              <a:t>。</a:t>
            </a:r>
            <a:endParaRPr lang="zh-CN" altLang="en-US" dirty="0"/>
          </a:p>
        </p:txBody>
      </p:sp>
      <p:sp>
        <p:nvSpPr>
          <p:cNvPr id="4" name="灯片编号占位符 3"/>
          <p:cNvSpPr>
            <a:spLocks noGrp="1"/>
          </p:cNvSpPr>
          <p:nvPr>
            <p:ph type="sldNum" sz="quarter" idx="5"/>
          </p:nvPr>
        </p:nvSpPr>
        <p:spPr/>
        <p:txBody>
          <a:bodyPr/>
          <a:lstStyle/>
          <a:p>
            <a:fld id="{5DF96804-DD38-43D4-8709-21C068A88B02}" type="slidenum">
              <a:rPr lang="zh-CN" altLang="en-US" smtClean="0"/>
              <a:t>8</a:t>
            </a:fld>
            <a:endParaRPr lang="zh-CN" altLang="en-US"/>
          </a:p>
        </p:txBody>
      </p:sp>
    </p:spTree>
    <p:extLst>
      <p:ext uri="{BB962C8B-B14F-4D97-AF65-F5344CB8AC3E}">
        <p14:creationId xmlns:p14="http://schemas.microsoft.com/office/powerpoint/2010/main" val="1016970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rcRect l="448" t="7952" r="1003" b="8689"/>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219199" y="3941428"/>
            <a:ext cx="15849600" cy="3102388"/>
          </a:xfrm>
          <a:prstGeom prst="rect">
            <a:avLst/>
          </a:prstGeom>
        </p:spPr>
        <p:txBody>
          <a:bodyPr wrap="square" lIns="0" tIns="0" rIns="0" bIns="0" rtlCol="0" anchor="t">
            <a:spAutoFit/>
          </a:bodyPr>
          <a:lstStyle/>
          <a:p>
            <a:pPr algn="ctr">
              <a:lnSpc>
                <a:spcPts val="13066"/>
              </a:lnSpc>
            </a:pPr>
            <a:r>
              <a:rPr lang="zh-CN" altLang="en-US" sz="4800" spc="867" dirty="0">
                <a:solidFill>
                  <a:srgbClr val="FFFFFF"/>
                </a:solidFill>
                <a:ea typeface="思源黑体"/>
              </a:rPr>
              <a:t>实验二 </a:t>
            </a:r>
            <a:r>
              <a:rPr lang="en-US" altLang="zh-CN" sz="4800" spc="867" dirty="0">
                <a:solidFill>
                  <a:srgbClr val="FFFFFF"/>
                </a:solidFill>
                <a:ea typeface="思源黑体"/>
              </a:rPr>
              <a:t> PageRank</a:t>
            </a:r>
            <a:r>
              <a:rPr lang="zh-CN" altLang="en-US" sz="4800" spc="867" dirty="0">
                <a:solidFill>
                  <a:srgbClr val="FFFFFF"/>
                </a:solidFill>
                <a:ea typeface="思源黑体"/>
              </a:rPr>
              <a:t>算法及其实现</a:t>
            </a:r>
          </a:p>
          <a:p>
            <a:pPr algn="ctr">
              <a:lnSpc>
                <a:spcPts val="13066"/>
              </a:lnSpc>
            </a:pPr>
            <a:endParaRPr lang="en-US" sz="4800" spc="867" dirty="0">
              <a:solidFill>
                <a:srgbClr val="FFFFFF"/>
              </a:solidFill>
              <a:ea typeface="思源黑体"/>
            </a:endParaRPr>
          </a:p>
        </p:txBody>
      </p:sp>
      <p:grpSp>
        <p:nvGrpSpPr>
          <p:cNvPr id="4" name="Group 4"/>
          <p:cNvGrpSpPr/>
          <p:nvPr/>
        </p:nvGrpSpPr>
        <p:grpSpPr>
          <a:xfrm>
            <a:off x="10956842" y="6168867"/>
            <a:ext cx="7737733" cy="228685"/>
            <a:chOff x="0" y="0"/>
            <a:chExt cx="11258512" cy="332740"/>
          </a:xfrm>
        </p:grpSpPr>
        <p:sp>
          <p:nvSpPr>
            <p:cNvPr id="5" name="Freeform 5"/>
            <p:cNvSpPr/>
            <p:nvPr/>
          </p:nvSpPr>
          <p:spPr>
            <a:xfrm>
              <a:off x="0" y="0"/>
              <a:ext cx="11258512" cy="297180"/>
            </a:xfrm>
            <a:custGeom>
              <a:avLst/>
              <a:gdLst/>
              <a:ahLst/>
              <a:cxnLst/>
              <a:rect l="l" t="t" r="r" b="b"/>
              <a:pathLst>
                <a:path w="11258512" h="297180">
                  <a:moveTo>
                    <a:pt x="10961332" y="0"/>
                  </a:moveTo>
                  <a:lnTo>
                    <a:pt x="10961332" y="129540"/>
                  </a:lnTo>
                  <a:lnTo>
                    <a:pt x="297180" y="129540"/>
                  </a:lnTo>
                  <a:lnTo>
                    <a:pt x="297180" y="0"/>
                  </a:lnTo>
                  <a:lnTo>
                    <a:pt x="0" y="0"/>
                  </a:lnTo>
                  <a:lnTo>
                    <a:pt x="0" y="297180"/>
                  </a:lnTo>
                  <a:lnTo>
                    <a:pt x="297180" y="297180"/>
                  </a:lnTo>
                  <a:lnTo>
                    <a:pt x="297180" y="167640"/>
                  </a:lnTo>
                  <a:lnTo>
                    <a:pt x="10960062" y="167640"/>
                  </a:lnTo>
                  <a:lnTo>
                    <a:pt x="10960062" y="297180"/>
                  </a:lnTo>
                  <a:lnTo>
                    <a:pt x="11258512" y="297180"/>
                  </a:lnTo>
                  <a:lnTo>
                    <a:pt x="11258512" y="0"/>
                  </a:lnTo>
                  <a:lnTo>
                    <a:pt x="10961332" y="0"/>
                  </a:lnTo>
                  <a:close/>
                  <a:moveTo>
                    <a:pt x="260350" y="260350"/>
                  </a:moveTo>
                  <a:lnTo>
                    <a:pt x="36830" y="260350"/>
                  </a:lnTo>
                  <a:lnTo>
                    <a:pt x="36830" y="36830"/>
                  </a:lnTo>
                  <a:lnTo>
                    <a:pt x="260350" y="36830"/>
                  </a:lnTo>
                  <a:lnTo>
                    <a:pt x="260350" y="260350"/>
                  </a:lnTo>
                  <a:close/>
                  <a:moveTo>
                    <a:pt x="11221682" y="260350"/>
                  </a:moveTo>
                  <a:lnTo>
                    <a:pt x="10998162" y="260350"/>
                  </a:lnTo>
                  <a:lnTo>
                    <a:pt x="10998162" y="36830"/>
                  </a:lnTo>
                  <a:lnTo>
                    <a:pt x="11221682" y="36830"/>
                  </a:lnTo>
                  <a:lnTo>
                    <a:pt x="11221682" y="260350"/>
                  </a:lnTo>
                  <a:close/>
                </a:path>
              </a:pathLst>
            </a:custGeom>
            <a:solidFill>
              <a:srgbClr val="FFFFFF">
                <a:alpha val="49804"/>
              </a:srgbClr>
            </a:solidFill>
          </p:spPr>
        </p:sp>
      </p:grpSp>
      <p:grpSp>
        <p:nvGrpSpPr>
          <p:cNvPr id="6" name="Group 6"/>
          <p:cNvGrpSpPr/>
          <p:nvPr/>
        </p:nvGrpSpPr>
        <p:grpSpPr>
          <a:xfrm>
            <a:off x="-406575" y="3198883"/>
            <a:ext cx="7673168" cy="228685"/>
            <a:chOff x="0" y="0"/>
            <a:chExt cx="11164569" cy="332740"/>
          </a:xfrm>
        </p:grpSpPr>
        <p:sp>
          <p:nvSpPr>
            <p:cNvPr id="7" name="Freeform 7"/>
            <p:cNvSpPr/>
            <p:nvPr/>
          </p:nvSpPr>
          <p:spPr>
            <a:xfrm>
              <a:off x="0" y="0"/>
              <a:ext cx="11164569" cy="297180"/>
            </a:xfrm>
            <a:custGeom>
              <a:avLst/>
              <a:gdLst/>
              <a:ahLst/>
              <a:cxnLst/>
              <a:rect l="l" t="t" r="r" b="b"/>
              <a:pathLst>
                <a:path w="11164569" h="297180">
                  <a:moveTo>
                    <a:pt x="10867389" y="0"/>
                  </a:moveTo>
                  <a:lnTo>
                    <a:pt x="10867389" y="129540"/>
                  </a:lnTo>
                  <a:lnTo>
                    <a:pt x="297180" y="129540"/>
                  </a:lnTo>
                  <a:lnTo>
                    <a:pt x="297180" y="0"/>
                  </a:lnTo>
                  <a:lnTo>
                    <a:pt x="0" y="0"/>
                  </a:lnTo>
                  <a:lnTo>
                    <a:pt x="0" y="297180"/>
                  </a:lnTo>
                  <a:lnTo>
                    <a:pt x="297180" y="297180"/>
                  </a:lnTo>
                  <a:lnTo>
                    <a:pt x="297180" y="167640"/>
                  </a:lnTo>
                  <a:lnTo>
                    <a:pt x="10866119" y="167640"/>
                  </a:lnTo>
                  <a:lnTo>
                    <a:pt x="10866119" y="297180"/>
                  </a:lnTo>
                  <a:lnTo>
                    <a:pt x="11164569" y="297180"/>
                  </a:lnTo>
                  <a:lnTo>
                    <a:pt x="11164569" y="0"/>
                  </a:lnTo>
                  <a:lnTo>
                    <a:pt x="10867389" y="0"/>
                  </a:lnTo>
                  <a:close/>
                  <a:moveTo>
                    <a:pt x="260350" y="260350"/>
                  </a:moveTo>
                  <a:lnTo>
                    <a:pt x="36830" y="260350"/>
                  </a:lnTo>
                  <a:lnTo>
                    <a:pt x="36830" y="36830"/>
                  </a:lnTo>
                  <a:lnTo>
                    <a:pt x="260350" y="36830"/>
                  </a:lnTo>
                  <a:lnTo>
                    <a:pt x="260350" y="260350"/>
                  </a:lnTo>
                  <a:close/>
                  <a:moveTo>
                    <a:pt x="11127739" y="260350"/>
                  </a:moveTo>
                  <a:lnTo>
                    <a:pt x="10904219" y="260350"/>
                  </a:lnTo>
                  <a:lnTo>
                    <a:pt x="10904219" y="36830"/>
                  </a:lnTo>
                  <a:lnTo>
                    <a:pt x="11127739" y="36830"/>
                  </a:lnTo>
                  <a:lnTo>
                    <a:pt x="11127739" y="260350"/>
                  </a:lnTo>
                  <a:close/>
                </a:path>
              </a:pathLst>
            </a:custGeom>
            <a:solidFill>
              <a:srgbClr val="FFFFFF">
                <a:alpha val="49804"/>
              </a:srgbClr>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a:off x="34636" y="0"/>
            <a:ext cx="5715000" cy="1790700"/>
          </a:xfrm>
          <a:prstGeom prst="rect">
            <a:avLst/>
          </a:prstGeom>
          <a:solidFill>
            <a:srgbClr val="0E2D8B"/>
          </a:solidFill>
        </p:spPr>
        <p:txBody>
          <a:bodyPr/>
          <a:lstStyle/>
          <a:p>
            <a:endParaRPr lang="zh-CN" altLang="en-US" dirty="0"/>
          </a:p>
        </p:txBody>
      </p:sp>
      <p:sp>
        <p:nvSpPr>
          <p:cNvPr id="6" name="TextBox 6"/>
          <p:cNvSpPr txBox="1"/>
          <p:nvPr/>
        </p:nvSpPr>
        <p:spPr>
          <a:xfrm>
            <a:off x="457200" y="484045"/>
            <a:ext cx="5029200" cy="791028"/>
          </a:xfrm>
          <a:prstGeom prst="rect">
            <a:avLst/>
          </a:prstGeom>
        </p:spPr>
        <p:txBody>
          <a:bodyPr wrap="square" lIns="0" tIns="0" rIns="0" bIns="0" rtlCol="0" anchor="t">
            <a:spAutoFit/>
          </a:bodyPr>
          <a:lstStyle/>
          <a:p>
            <a:pPr algn="l">
              <a:lnSpc>
                <a:spcPts val="6300"/>
              </a:lnSpc>
            </a:pPr>
            <a:r>
              <a:rPr lang="zh-CN" altLang="en-US" sz="4500" dirty="0">
                <a:solidFill>
                  <a:srgbClr val="FFFFFF"/>
                </a:solidFill>
                <a:ea typeface="字由点字典黑 65J"/>
              </a:rPr>
              <a:t>实验二</a:t>
            </a:r>
          </a:p>
        </p:txBody>
      </p:sp>
      <p:sp>
        <p:nvSpPr>
          <p:cNvPr id="13" name="文本框 12">
            <a:extLst>
              <a:ext uri="{FF2B5EF4-FFF2-40B4-BE49-F238E27FC236}">
                <a16:creationId xmlns:a16="http://schemas.microsoft.com/office/drawing/2014/main" id="{128A8C5F-2AA3-4D3B-99AC-4A944CE545C9}"/>
              </a:ext>
            </a:extLst>
          </p:cNvPr>
          <p:cNvSpPr txBox="1"/>
          <p:nvPr/>
        </p:nvSpPr>
        <p:spPr>
          <a:xfrm>
            <a:off x="1219200" y="2705100"/>
            <a:ext cx="15316200" cy="4832092"/>
          </a:xfrm>
          <a:prstGeom prst="rect">
            <a:avLst/>
          </a:prstGeom>
          <a:noFill/>
        </p:spPr>
        <p:txBody>
          <a:bodyPr wrap="square" rtlCol="0">
            <a:spAutoFit/>
          </a:bodyPr>
          <a:lstStyle/>
          <a:p>
            <a:r>
              <a:rPr lang="zh-CN" altLang="en-US" sz="2800" dirty="0">
                <a:solidFill>
                  <a:srgbClr val="545454"/>
                </a:solidFill>
                <a:ea typeface="字由点字典黑 65J"/>
              </a:rPr>
              <a:t>提供的数据集包含邮件内容（</a:t>
            </a:r>
            <a:r>
              <a:rPr lang="en-US" altLang="zh-CN" sz="2800" dirty="0">
                <a:solidFill>
                  <a:srgbClr val="545454"/>
                </a:solidFill>
                <a:ea typeface="字由点字典黑 65J"/>
              </a:rPr>
              <a:t>emails.csv</a:t>
            </a:r>
            <a:r>
              <a:rPr lang="zh-CN" altLang="en-US" sz="2800" dirty="0">
                <a:solidFill>
                  <a:srgbClr val="545454"/>
                </a:solidFill>
                <a:ea typeface="字由点字典黑 65J"/>
              </a:rPr>
              <a:t>），人名与</a:t>
            </a:r>
            <a:r>
              <a:rPr lang="en-US" altLang="zh-CN" sz="2800" dirty="0">
                <a:solidFill>
                  <a:srgbClr val="545454"/>
                </a:solidFill>
                <a:ea typeface="字由点字典黑 65J"/>
              </a:rPr>
              <a:t>id</a:t>
            </a:r>
            <a:r>
              <a:rPr lang="zh-CN" altLang="en-US" sz="2800" dirty="0">
                <a:solidFill>
                  <a:srgbClr val="545454"/>
                </a:solidFill>
                <a:ea typeface="字由点字典黑 65J"/>
              </a:rPr>
              <a:t>映射（</a:t>
            </a:r>
            <a:r>
              <a:rPr lang="en-US" altLang="zh-CN" sz="2800" dirty="0">
                <a:solidFill>
                  <a:srgbClr val="545454"/>
                </a:solidFill>
                <a:ea typeface="字由点字典黑 65J"/>
              </a:rPr>
              <a:t>persons.csv</a:t>
            </a:r>
            <a:r>
              <a:rPr lang="zh-CN" altLang="en-US" sz="2800" dirty="0">
                <a:solidFill>
                  <a:srgbClr val="545454"/>
                </a:solidFill>
                <a:ea typeface="字由点字典黑 65J"/>
              </a:rPr>
              <a:t>），别名信息（</a:t>
            </a:r>
            <a:r>
              <a:rPr lang="en-US" altLang="zh-CN" sz="2800" dirty="0">
                <a:solidFill>
                  <a:srgbClr val="545454"/>
                </a:solidFill>
                <a:ea typeface="字由点字典黑 65J"/>
              </a:rPr>
              <a:t>aliases.csv</a:t>
            </a:r>
            <a:r>
              <a:rPr lang="zh-CN" altLang="en-US" sz="2800" dirty="0">
                <a:solidFill>
                  <a:srgbClr val="545454"/>
                </a:solidFill>
                <a:ea typeface="字由点字典黑 65J"/>
              </a:rPr>
              <a:t>），</a:t>
            </a:r>
            <a:r>
              <a:rPr lang="en-US" altLang="zh-CN" sz="2800" dirty="0">
                <a:solidFill>
                  <a:srgbClr val="545454"/>
                </a:solidFill>
                <a:ea typeface="字由点字典黑 65J"/>
              </a:rPr>
              <a:t>emails</a:t>
            </a:r>
            <a:r>
              <a:rPr lang="zh-CN" altLang="en-US" sz="2800" dirty="0">
                <a:solidFill>
                  <a:srgbClr val="545454"/>
                </a:solidFill>
                <a:ea typeface="字由点字典黑 65J"/>
              </a:rPr>
              <a:t>文件中只考虑</a:t>
            </a:r>
            <a:r>
              <a:rPr lang="en-US" altLang="zh-CN" sz="2800" dirty="0" err="1">
                <a:solidFill>
                  <a:srgbClr val="545454"/>
                </a:solidFill>
                <a:ea typeface="字由点字典黑 65J"/>
              </a:rPr>
              <a:t>MetadataTo</a:t>
            </a:r>
            <a:r>
              <a:rPr lang="zh-CN" altLang="en-US" sz="2800" dirty="0">
                <a:solidFill>
                  <a:srgbClr val="545454"/>
                </a:solidFill>
                <a:ea typeface="字由点字典黑 65J"/>
              </a:rPr>
              <a:t>和</a:t>
            </a:r>
            <a:r>
              <a:rPr lang="en-US" altLang="zh-CN" sz="2800" dirty="0" err="1">
                <a:solidFill>
                  <a:srgbClr val="545454"/>
                </a:solidFill>
                <a:ea typeface="字由点字典黑 65J"/>
              </a:rPr>
              <a:t>MetadataFrom</a:t>
            </a:r>
            <a:r>
              <a:rPr lang="zh-CN" altLang="en-US" sz="2800" dirty="0">
                <a:solidFill>
                  <a:srgbClr val="545454"/>
                </a:solidFill>
                <a:ea typeface="字由点字典黑 65J"/>
              </a:rPr>
              <a:t>两列，分别表示收件人和寄件人的名称，但这些名称包含许多别名，因此需要对邮件中的名称进行统一并映射到唯一</a:t>
            </a:r>
            <a:r>
              <a:rPr lang="en-US" altLang="zh-CN" sz="2800" dirty="0">
                <a:solidFill>
                  <a:srgbClr val="545454"/>
                </a:solidFill>
                <a:ea typeface="字由点字典黑 65J"/>
              </a:rPr>
              <a:t>id</a:t>
            </a:r>
            <a:r>
              <a:rPr lang="zh-CN" altLang="en-US" sz="2800" dirty="0">
                <a:solidFill>
                  <a:srgbClr val="545454"/>
                </a:solidFill>
                <a:ea typeface="字由点字典黑 65J"/>
              </a:rPr>
              <a:t>。（提供预处理代码</a:t>
            </a:r>
            <a:r>
              <a:rPr lang="en-US" altLang="zh-CN" sz="2800" dirty="0">
                <a:solidFill>
                  <a:srgbClr val="545454"/>
                </a:solidFill>
                <a:ea typeface="字由点字典黑 65J"/>
              </a:rPr>
              <a:t>preprocess.py</a:t>
            </a:r>
            <a:r>
              <a:rPr lang="zh-CN" altLang="en-US" sz="2800" dirty="0">
                <a:solidFill>
                  <a:srgbClr val="545454"/>
                </a:solidFill>
                <a:ea typeface="字由点字典黑 65J"/>
              </a:rPr>
              <a:t>参考）。</a:t>
            </a:r>
            <a:endParaRPr lang="en-US" altLang="zh-CN" sz="2800" dirty="0">
              <a:solidFill>
                <a:srgbClr val="545454"/>
              </a:solidFill>
              <a:ea typeface="字由点字典黑 65J"/>
            </a:endParaRPr>
          </a:p>
          <a:p>
            <a:endParaRPr lang="zh-CN" altLang="en-US" sz="2800" dirty="0">
              <a:solidFill>
                <a:srgbClr val="545454"/>
              </a:solidFill>
              <a:ea typeface="字由点字典黑 65J"/>
            </a:endParaRPr>
          </a:p>
          <a:p>
            <a:r>
              <a:rPr lang="zh-CN" altLang="en-US" sz="2800" dirty="0">
                <a:solidFill>
                  <a:srgbClr val="545454"/>
                </a:solidFill>
                <a:ea typeface="字由点字典黑 65J"/>
              </a:rPr>
              <a:t>完成这些后，由寄件人和收件人为节点构造有向图，不考虑重复边，编写</a:t>
            </a:r>
            <a:r>
              <a:rPr lang="en-US" altLang="zh-CN" sz="2800" dirty="0" err="1">
                <a:solidFill>
                  <a:srgbClr val="545454"/>
                </a:solidFill>
                <a:ea typeface="字由点字典黑 65J"/>
              </a:rPr>
              <a:t>pagerank</a:t>
            </a:r>
            <a:r>
              <a:rPr lang="zh-CN" altLang="en-US" sz="2800" dirty="0">
                <a:solidFill>
                  <a:srgbClr val="545454"/>
                </a:solidFill>
                <a:ea typeface="字由点字典黑 65J"/>
              </a:rPr>
              <a:t>算法的代码，根据每个节点的入度计算其</a:t>
            </a:r>
            <a:r>
              <a:rPr lang="en-US" altLang="zh-CN" sz="2800" dirty="0" err="1">
                <a:solidFill>
                  <a:srgbClr val="545454"/>
                </a:solidFill>
                <a:ea typeface="字由点字典黑 65J"/>
              </a:rPr>
              <a:t>pagerank</a:t>
            </a:r>
            <a:r>
              <a:rPr lang="zh-CN" altLang="en-US" sz="2800" dirty="0">
                <a:solidFill>
                  <a:srgbClr val="545454"/>
                </a:solidFill>
                <a:ea typeface="字由点字典黑 65J"/>
              </a:rPr>
              <a:t>值，迭代直到误差小于</a:t>
            </a:r>
            <a:r>
              <a:rPr lang="en-US" altLang="zh-CN" sz="2800" dirty="0">
                <a:solidFill>
                  <a:srgbClr val="545454"/>
                </a:solidFill>
                <a:ea typeface="字由点字典黑 65J"/>
              </a:rPr>
              <a:t>10-8</a:t>
            </a:r>
            <a:r>
              <a:rPr lang="zh-CN" altLang="en-US" sz="2800" dirty="0">
                <a:solidFill>
                  <a:srgbClr val="545454"/>
                </a:solidFill>
                <a:ea typeface="字由点字典黑 65J"/>
              </a:rPr>
              <a:t>。</a:t>
            </a:r>
            <a:endParaRPr lang="en-US" altLang="zh-CN" sz="2800" dirty="0">
              <a:solidFill>
                <a:srgbClr val="545454"/>
              </a:solidFill>
              <a:ea typeface="字由点字典黑 65J"/>
            </a:endParaRPr>
          </a:p>
          <a:p>
            <a:endParaRPr lang="zh-CN" altLang="en-US" sz="2800" dirty="0">
              <a:solidFill>
                <a:srgbClr val="545454"/>
              </a:solidFill>
              <a:ea typeface="字由点字典黑 65J"/>
            </a:endParaRPr>
          </a:p>
          <a:p>
            <a:r>
              <a:rPr lang="zh-CN" altLang="en-US" sz="2800" dirty="0">
                <a:solidFill>
                  <a:srgbClr val="545454"/>
                </a:solidFill>
                <a:ea typeface="字由点字典黑 65J"/>
              </a:rPr>
              <a:t>输出</a:t>
            </a:r>
            <a:r>
              <a:rPr lang="en-US" altLang="zh-CN" sz="2800" dirty="0">
                <a:solidFill>
                  <a:srgbClr val="545454"/>
                </a:solidFill>
                <a:ea typeface="字由点字典黑 65J"/>
              </a:rPr>
              <a:t>person</a:t>
            </a:r>
            <a:r>
              <a:rPr lang="zh-CN" altLang="en-US" sz="2800" dirty="0">
                <a:solidFill>
                  <a:srgbClr val="545454"/>
                </a:solidFill>
                <a:ea typeface="字由点字典黑 65J"/>
              </a:rPr>
              <a:t> </a:t>
            </a:r>
            <a:r>
              <a:rPr lang="en-US" altLang="zh-CN" sz="2800" dirty="0">
                <a:solidFill>
                  <a:srgbClr val="545454"/>
                </a:solidFill>
                <a:ea typeface="字由点字典黑 65J"/>
              </a:rPr>
              <a:t>id</a:t>
            </a:r>
            <a:r>
              <a:rPr lang="zh-CN" altLang="en-US" sz="2800" dirty="0">
                <a:solidFill>
                  <a:srgbClr val="545454"/>
                </a:solidFill>
                <a:ea typeface="字由点字典黑 65J"/>
              </a:rPr>
              <a:t>及其对应的</a:t>
            </a:r>
            <a:r>
              <a:rPr lang="en-US" altLang="zh-CN" sz="2800" dirty="0" err="1">
                <a:solidFill>
                  <a:srgbClr val="545454"/>
                </a:solidFill>
                <a:ea typeface="字由点字典黑 65J"/>
              </a:rPr>
              <a:t>pagerank</a:t>
            </a:r>
            <a:r>
              <a:rPr lang="zh-CN" altLang="en-US" sz="2800" dirty="0">
                <a:solidFill>
                  <a:srgbClr val="545454"/>
                </a:solidFill>
                <a:ea typeface="字由点字典黑 65J"/>
              </a:rPr>
              <a:t>值。</a:t>
            </a:r>
            <a:endParaRPr lang="en-US" altLang="zh-CN" sz="2800" dirty="0">
              <a:solidFill>
                <a:srgbClr val="545454"/>
              </a:solidFill>
              <a:ea typeface="字由点字典黑 65J"/>
            </a:endParaRPr>
          </a:p>
          <a:p>
            <a:endParaRPr lang="zh-CN" altLang="en-US" sz="2800" dirty="0">
              <a:solidFill>
                <a:srgbClr val="545454"/>
              </a:solidFill>
              <a:ea typeface="字由点字典黑 65J"/>
            </a:endParaRPr>
          </a:p>
          <a:p>
            <a:r>
              <a:rPr lang="zh-CN" altLang="en-US" sz="2800" dirty="0">
                <a:solidFill>
                  <a:srgbClr val="545454"/>
                </a:solidFill>
                <a:ea typeface="字由点字典黑 65J"/>
              </a:rPr>
              <a:t>加分项：考虑加入</a:t>
            </a:r>
            <a:r>
              <a:rPr lang="en-US" altLang="zh-CN" sz="2800" dirty="0">
                <a:solidFill>
                  <a:srgbClr val="545454"/>
                </a:solidFill>
                <a:ea typeface="字由点字典黑 65J"/>
              </a:rPr>
              <a:t>teleport β</a:t>
            </a:r>
            <a:r>
              <a:rPr lang="zh-CN" altLang="en-US" sz="2800" dirty="0">
                <a:solidFill>
                  <a:srgbClr val="545454"/>
                </a:solidFill>
                <a:ea typeface="字由点字典黑 65J"/>
              </a:rPr>
              <a:t>，用以对概率转移矩阵进行修正，解决</a:t>
            </a:r>
            <a:r>
              <a:rPr lang="en-US" altLang="zh-CN" sz="2800" dirty="0">
                <a:solidFill>
                  <a:srgbClr val="545454"/>
                </a:solidFill>
                <a:ea typeface="字由点字典黑 65J"/>
              </a:rPr>
              <a:t>dead ends</a:t>
            </a:r>
            <a:r>
              <a:rPr lang="zh-CN" altLang="en-US" sz="2800" dirty="0">
                <a:solidFill>
                  <a:srgbClr val="545454"/>
                </a:solidFill>
                <a:ea typeface="字由点字典黑 65J"/>
              </a:rPr>
              <a:t>和</a:t>
            </a:r>
            <a:r>
              <a:rPr lang="en-US" altLang="zh-CN" sz="2800" dirty="0">
                <a:solidFill>
                  <a:srgbClr val="545454"/>
                </a:solidFill>
                <a:ea typeface="字由点字典黑 65J"/>
              </a:rPr>
              <a:t>spider trap</a:t>
            </a:r>
            <a:r>
              <a:rPr lang="zh-CN" altLang="en-US" sz="2800" dirty="0">
                <a:solidFill>
                  <a:srgbClr val="545454"/>
                </a:solidFill>
                <a:ea typeface="字由点字典黑 65J"/>
              </a:rPr>
              <a:t>的问题。</a:t>
            </a:r>
          </a:p>
        </p:txBody>
      </p:sp>
    </p:spTree>
    <p:extLst>
      <p:ext uri="{BB962C8B-B14F-4D97-AF65-F5344CB8AC3E}">
        <p14:creationId xmlns:p14="http://schemas.microsoft.com/office/powerpoint/2010/main" val="74587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a:off x="34636" y="0"/>
            <a:ext cx="5715000" cy="1790700"/>
          </a:xfrm>
          <a:prstGeom prst="rect">
            <a:avLst/>
          </a:prstGeom>
          <a:solidFill>
            <a:srgbClr val="0E2D8B"/>
          </a:solidFill>
        </p:spPr>
        <p:txBody>
          <a:bodyPr/>
          <a:lstStyle/>
          <a:p>
            <a:endParaRPr lang="zh-CN" altLang="en-US" dirty="0"/>
          </a:p>
        </p:txBody>
      </p:sp>
      <p:sp>
        <p:nvSpPr>
          <p:cNvPr id="6" name="TextBox 6"/>
          <p:cNvSpPr txBox="1"/>
          <p:nvPr/>
        </p:nvSpPr>
        <p:spPr>
          <a:xfrm>
            <a:off x="457200" y="484045"/>
            <a:ext cx="5029200" cy="791028"/>
          </a:xfrm>
          <a:prstGeom prst="rect">
            <a:avLst/>
          </a:prstGeom>
        </p:spPr>
        <p:txBody>
          <a:bodyPr wrap="square" lIns="0" tIns="0" rIns="0" bIns="0" rtlCol="0" anchor="t">
            <a:spAutoFit/>
          </a:bodyPr>
          <a:lstStyle/>
          <a:p>
            <a:pPr algn="l">
              <a:lnSpc>
                <a:spcPts val="6300"/>
              </a:lnSpc>
            </a:pPr>
            <a:r>
              <a:rPr lang="zh-CN" altLang="en-US" sz="4500" dirty="0">
                <a:solidFill>
                  <a:srgbClr val="FFFFFF"/>
                </a:solidFill>
                <a:ea typeface="字由点字典黑 65J"/>
              </a:rPr>
              <a:t>实验二</a:t>
            </a:r>
          </a:p>
        </p:txBody>
      </p:sp>
      <p:sp>
        <p:nvSpPr>
          <p:cNvPr id="13" name="文本框 12">
            <a:extLst>
              <a:ext uri="{FF2B5EF4-FFF2-40B4-BE49-F238E27FC236}">
                <a16:creationId xmlns:a16="http://schemas.microsoft.com/office/drawing/2014/main" id="{128A8C5F-2AA3-4D3B-99AC-4A944CE545C9}"/>
              </a:ext>
            </a:extLst>
          </p:cNvPr>
          <p:cNvSpPr txBox="1"/>
          <p:nvPr/>
        </p:nvSpPr>
        <p:spPr>
          <a:xfrm>
            <a:off x="1066800" y="1928245"/>
            <a:ext cx="15316200" cy="3108543"/>
          </a:xfrm>
          <a:prstGeom prst="rect">
            <a:avLst/>
          </a:prstGeom>
          <a:noFill/>
        </p:spPr>
        <p:txBody>
          <a:bodyPr wrap="square" rtlCol="0">
            <a:spAutoFit/>
          </a:bodyPr>
          <a:lstStyle/>
          <a:p>
            <a:r>
              <a:rPr lang="en-US" altLang="zh-CN" sz="2800" dirty="0">
                <a:solidFill>
                  <a:srgbClr val="545454"/>
                </a:solidFill>
                <a:ea typeface="字由点字典黑 65J"/>
              </a:rPr>
              <a:t>Emails.csv</a:t>
            </a:r>
            <a:r>
              <a:rPr lang="zh-CN" altLang="en-US" sz="2800" dirty="0">
                <a:solidFill>
                  <a:srgbClr val="545454"/>
                </a:solidFill>
                <a:ea typeface="字由点字典黑 65J"/>
              </a:rPr>
              <a:t>包含众多信息，但只需要关注两列属性：</a:t>
            </a:r>
            <a:r>
              <a:rPr lang="en-US" altLang="zh-CN" sz="2800" dirty="0" err="1">
                <a:solidFill>
                  <a:srgbClr val="545454"/>
                </a:solidFill>
                <a:ea typeface="字由点字典黑 65J"/>
              </a:rPr>
              <a:t>MetadataFrom</a:t>
            </a:r>
            <a:r>
              <a:rPr lang="zh-CN" altLang="en-US" sz="2800" dirty="0">
                <a:solidFill>
                  <a:srgbClr val="545454"/>
                </a:solidFill>
                <a:ea typeface="字由点字典黑 65J"/>
              </a:rPr>
              <a:t>、</a:t>
            </a:r>
            <a:r>
              <a:rPr lang="en-US" altLang="zh-CN" sz="2800" dirty="0" err="1">
                <a:solidFill>
                  <a:srgbClr val="545454"/>
                </a:solidFill>
                <a:ea typeface="字由点字典黑 65J"/>
              </a:rPr>
              <a:t>MetadataTo</a:t>
            </a:r>
            <a:r>
              <a:rPr lang="zh-CN" altLang="en-US" sz="2800" dirty="0">
                <a:solidFill>
                  <a:srgbClr val="545454"/>
                </a:solidFill>
                <a:ea typeface="字由点字典黑 65J"/>
              </a:rPr>
              <a:t>，它们有可能是别名，一个人能有多个别名。</a:t>
            </a:r>
            <a:endParaRPr lang="en-US" altLang="zh-CN" sz="2800" dirty="0">
              <a:solidFill>
                <a:srgbClr val="545454"/>
              </a:solidFill>
              <a:ea typeface="字由点字典黑 65J"/>
            </a:endParaRPr>
          </a:p>
          <a:p>
            <a:endParaRPr lang="en-US" altLang="zh-CN" sz="2800" dirty="0">
              <a:solidFill>
                <a:srgbClr val="545454"/>
              </a:solidFill>
              <a:ea typeface="字由点字典黑 65J"/>
            </a:endParaRPr>
          </a:p>
          <a:p>
            <a:r>
              <a:rPr lang="en-US" altLang="zh-CN" sz="2800" dirty="0">
                <a:solidFill>
                  <a:srgbClr val="545454"/>
                </a:solidFill>
                <a:ea typeface="字由点字典黑 65J"/>
              </a:rPr>
              <a:t>Persons.csv</a:t>
            </a:r>
            <a:r>
              <a:rPr lang="zh-CN" altLang="en-US" sz="2800" dirty="0">
                <a:solidFill>
                  <a:srgbClr val="545454"/>
                </a:solidFill>
                <a:ea typeface="字由点字典黑 65J"/>
              </a:rPr>
              <a:t>有两列属性：</a:t>
            </a:r>
            <a:r>
              <a:rPr lang="en-US" altLang="zh-CN" sz="2800" dirty="0">
                <a:solidFill>
                  <a:srgbClr val="545454"/>
                </a:solidFill>
                <a:ea typeface="字由点字典黑 65J"/>
              </a:rPr>
              <a:t>Id</a:t>
            </a:r>
            <a:r>
              <a:rPr lang="zh-CN" altLang="en-US" sz="2800" dirty="0">
                <a:solidFill>
                  <a:srgbClr val="545454"/>
                </a:solidFill>
                <a:ea typeface="字由点字典黑 65J"/>
              </a:rPr>
              <a:t>、</a:t>
            </a:r>
            <a:r>
              <a:rPr lang="en-US" altLang="zh-CN" sz="2800" dirty="0">
                <a:solidFill>
                  <a:srgbClr val="545454"/>
                </a:solidFill>
                <a:ea typeface="字由点字典黑 65J"/>
              </a:rPr>
              <a:t>Name</a:t>
            </a:r>
            <a:r>
              <a:rPr lang="zh-CN" altLang="en-US" sz="2800" dirty="0">
                <a:solidFill>
                  <a:srgbClr val="545454"/>
                </a:solidFill>
                <a:ea typeface="字由点字典黑 65J"/>
              </a:rPr>
              <a:t>。</a:t>
            </a:r>
            <a:r>
              <a:rPr lang="en-US" altLang="zh-CN" sz="2800" dirty="0">
                <a:solidFill>
                  <a:srgbClr val="545454"/>
                </a:solidFill>
                <a:ea typeface="字由点字典黑 65J"/>
              </a:rPr>
              <a:t>Id</a:t>
            </a:r>
            <a:r>
              <a:rPr lang="zh-CN" altLang="en-US" sz="2800" dirty="0">
                <a:solidFill>
                  <a:srgbClr val="545454"/>
                </a:solidFill>
                <a:ea typeface="字由点字典黑 65J"/>
              </a:rPr>
              <a:t>和</a:t>
            </a:r>
            <a:r>
              <a:rPr lang="en-US" altLang="zh-CN" sz="2800" dirty="0">
                <a:solidFill>
                  <a:srgbClr val="545454"/>
                </a:solidFill>
                <a:ea typeface="字由点字典黑 65J"/>
              </a:rPr>
              <a:t>Name</a:t>
            </a:r>
            <a:r>
              <a:rPr lang="zh-CN" altLang="en-US" sz="2800" dirty="0">
                <a:solidFill>
                  <a:srgbClr val="545454"/>
                </a:solidFill>
                <a:ea typeface="字由点字典黑 65J"/>
              </a:rPr>
              <a:t>是一一映射的。这里的</a:t>
            </a:r>
            <a:r>
              <a:rPr lang="en-US" altLang="zh-CN" sz="2800" dirty="0">
                <a:solidFill>
                  <a:srgbClr val="545454"/>
                </a:solidFill>
                <a:ea typeface="字由点字典黑 65J"/>
              </a:rPr>
              <a:t>Id</a:t>
            </a:r>
            <a:r>
              <a:rPr lang="zh-CN" altLang="en-US" sz="2800" dirty="0">
                <a:solidFill>
                  <a:srgbClr val="545454"/>
                </a:solidFill>
                <a:ea typeface="字由点字典黑 65J"/>
              </a:rPr>
              <a:t>为</a:t>
            </a:r>
            <a:r>
              <a:rPr lang="en-US" altLang="zh-CN" sz="2800" dirty="0" err="1">
                <a:solidFill>
                  <a:srgbClr val="545454"/>
                </a:solidFill>
                <a:ea typeface="字由点字典黑 65J"/>
              </a:rPr>
              <a:t>PersonId</a:t>
            </a:r>
            <a:r>
              <a:rPr lang="zh-CN" altLang="en-US" sz="2800" dirty="0">
                <a:solidFill>
                  <a:srgbClr val="545454"/>
                </a:solidFill>
                <a:ea typeface="字由点字典黑 65J"/>
              </a:rPr>
              <a:t>。</a:t>
            </a:r>
            <a:endParaRPr lang="en-US" altLang="zh-CN" sz="2800" dirty="0">
              <a:solidFill>
                <a:srgbClr val="545454"/>
              </a:solidFill>
              <a:ea typeface="字由点字典黑 65J"/>
            </a:endParaRPr>
          </a:p>
          <a:p>
            <a:endParaRPr lang="en-US" altLang="zh-CN" sz="2800" dirty="0">
              <a:solidFill>
                <a:srgbClr val="545454"/>
              </a:solidFill>
              <a:ea typeface="字由点字典黑 65J"/>
            </a:endParaRPr>
          </a:p>
          <a:p>
            <a:r>
              <a:rPr lang="en-US" altLang="zh-CN" sz="2800" dirty="0">
                <a:solidFill>
                  <a:srgbClr val="545454"/>
                </a:solidFill>
                <a:ea typeface="字由点字典黑 65J"/>
              </a:rPr>
              <a:t>Aliases.csv</a:t>
            </a:r>
            <a:r>
              <a:rPr lang="zh-CN" altLang="en-US" sz="2800" dirty="0">
                <a:solidFill>
                  <a:srgbClr val="545454"/>
                </a:solidFill>
                <a:ea typeface="字由点字典黑 65J"/>
              </a:rPr>
              <a:t>有三列属性：</a:t>
            </a:r>
            <a:r>
              <a:rPr lang="en-US" altLang="zh-CN" sz="2800" dirty="0">
                <a:solidFill>
                  <a:srgbClr val="545454"/>
                </a:solidFill>
                <a:ea typeface="字由点字典黑 65J"/>
              </a:rPr>
              <a:t>Id</a:t>
            </a:r>
            <a:r>
              <a:rPr lang="zh-CN" altLang="en-US" sz="2800" dirty="0">
                <a:solidFill>
                  <a:srgbClr val="545454"/>
                </a:solidFill>
                <a:ea typeface="字由点字典黑 65J"/>
              </a:rPr>
              <a:t>、</a:t>
            </a:r>
            <a:r>
              <a:rPr lang="en-US" altLang="zh-CN" sz="2800" dirty="0">
                <a:solidFill>
                  <a:srgbClr val="545454"/>
                </a:solidFill>
                <a:ea typeface="字由点字典黑 65J"/>
              </a:rPr>
              <a:t>Alias</a:t>
            </a:r>
            <a:r>
              <a:rPr lang="zh-CN" altLang="en-US" sz="2800" dirty="0">
                <a:solidFill>
                  <a:srgbClr val="545454"/>
                </a:solidFill>
                <a:ea typeface="字由点字典黑 65J"/>
              </a:rPr>
              <a:t>、</a:t>
            </a:r>
            <a:r>
              <a:rPr lang="en-US" altLang="zh-CN" sz="2800" dirty="0" err="1">
                <a:solidFill>
                  <a:srgbClr val="545454"/>
                </a:solidFill>
                <a:ea typeface="字由点字典黑 65J"/>
              </a:rPr>
              <a:t>PersonId</a:t>
            </a:r>
            <a:r>
              <a:rPr lang="zh-CN" altLang="en-US" sz="2800" dirty="0">
                <a:solidFill>
                  <a:srgbClr val="545454"/>
                </a:solidFill>
                <a:ea typeface="字由点字典黑 65J"/>
              </a:rPr>
              <a:t>。注意，这里的</a:t>
            </a:r>
            <a:r>
              <a:rPr lang="en-US" altLang="zh-CN" sz="2800" dirty="0">
                <a:solidFill>
                  <a:srgbClr val="545454"/>
                </a:solidFill>
                <a:ea typeface="字由点字典黑 65J"/>
              </a:rPr>
              <a:t>Id</a:t>
            </a:r>
            <a:r>
              <a:rPr lang="zh-CN" altLang="en-US" sz="2800" dirty="0">
                <a:solidFill>
                  <a:srgbClr val="545454"/>
                </a:solidFill>
                <a:ea typeface="字由点字典黑 65J"/>
              </a:rPr>
              <a:t>跟</a:t>
            </a:r>
            <a:r>
              <a:rPr lang="en-US" altLang="zh-CN" sz="2800" dirty="0">
                <a:solidFill>
                  <a:srgbClr val="545454"/>
                </a:solidFill>
                <a:ea typeface="字由点字典黑 65J"/>
              </a:rPr>
              <a:t>Persons.csv</a:t>
            </a:r>
            <a:r>
              <a:rPr lang="zh-CN" altLang="en-US" sz="2800" dirty="0">
                <a:solidFill>
                  <a:srgbClr val="545454"/>
                </a:solidFill>
                <a:ea typeface="字由点字典黑 65J"/>
              </a:rPr>
              <a:t>不同，它仅仅指的是行号，而</a:t>
            </a:r>
            <a:r>
              <a:rPr lang="en-US" altLang="zh-CN" sz="2800" dirty="0">
                <a:solidFill>
                  <a:srgbClr val="545454"/>
                </a:solidFill>
                <a:ea typeface="字由点字典黑 65J"/>
              </a:rPr>
              <a:t>Persons.csv</a:t>
            </a:r>
            <a:r>
              <a:rPr lang="zh-CN" altLang="en-US" sz="2800" dirty="0">
                <a:solidFill>
                  <a:srgbClr val="545454"/>
                </a:solidFill>
                <a:ea typeface="字由点字典黑 65J"/>
              </a:rPr>
              <a:t>中的</a:t>
            </a:r>
            <a:r>
              <a:rPr lang="en-US" altLang="zh-CN" sz="2800" dirty="0">
                <a:solidFill>
                  <a:srgbClr val="545454"/>
                </a:solidFill>
                <a:ea typeface="字由点字典黑 65J"/>
              </a:rPr>
              <a:t>Id</a:t>
            </a:r>
            <a:r>
              <a:rPr lang="zh-CN" altLang="en-US" sz="2800" dirty="0">
                <a:solidFill>
                  <a:srgbClr val="545454"/>
                </a:solidFill>
                <a:ea typeface="字由点字典黑 65J"/>
              </a:rPr>
              <a:t>为</a:t>
            </a:r>
            <a:r>
              <a:rPr lang="en-US" altLang="zh-CN" sz="2800" dirty="0" err="1">
                <a:solidFill>
                  <a:srgbClr val="545454"/>
                </a:solidFill>
                <a:ea typeface="字由点字典黑 65J"/>
              </a:rPr>
              <a:t>PersonId</a:t>
            </a:r>
            <a:r>
              <a:rPr lang="zh-CN" altLang="en-US" sz="2800" dirty="0">
                <a:solidFill>
                  <a:srgbClr val="545454"/>
                </a:solidFill>
                <a:ea typeface="字由点字典黑 65J"/>
              </a:rPr>
              <a:t>。</a:t>
            </a:r>
            <a:endParaRPr lang="en-US" altLang="zh-CN" sz="2800" dirty="0">
              <a:solidFill>
                <a:srgbClr val="545454"/>
              </a:solidFill>
              <a:ea typeface="字由点字典黑 65J"/>
            </a:endParaRPr>
          </a:p>
        </p:txBody>
      </p:sp>
      <p:pic>
        <p:nvPicPr>
          <p:cNvPr id="4" name="图片 3">
            <a:extLst>
              <a:ext uri="{FF2B5EF4-FFF2-40B4-BE49-F238E27FC236}">
                <a16:creationId xmlns:a16="http://schemas.microsoft.com/office/drawing/2014/main" id="{0A7C6DBF-6638-4A7B-869A-714BCDB9B659}"/>
              </a:ext>
            </a:extLst>
          </p:cNvPr>
          <p:cNvPicPr>
            <a:picLocks noChangeAspect="1"/>
          </p:cNvPicPr>
          <p:nvPr/>
        </p:nvPicPr>
        <p:blipFill>
          <a:blip r:embed="rId2"/>
          <a:stretch>
            <a:fillRect/>
          </a:stretch>
        </p:blipFill>
        <p:spPr>
          <a:xfrm>
            <a:off x="1981200" y="5341675"/>
            <a:ext cx="4712548" cy="4457816"/>
          </a:xfrm>
          <a:prstGeom prst="rect">
            <a:avLst/>
          </a:prstGeom>
        </p:spPr>
      </p:pic>
      <p:pic>
        <p:nvPicPr>
          <p:cNvPr id="8" name="图片 7">
            <a:extLst>
              <a:ext uri="{FF2B5EF4-FFF2-40B4-BE49-F238E27FC236}">
                <a16:creationId xmlns:a16="http://schemas.microsoft.com/office/drawing/2014/main" id="{FE11D038-9E6C-46DB-9530-483D922FE4C1}"/>
              </a:ext>
            </a:extLst>
          </p:cNvPr>
          <p:cNvPicPr>
            <a:picLocks noChangeAspect="1"/>
          </p:cNvPicPr>
          <p:nvPr/>
        </p:nvPicPr>
        <p:blipFill>
          <a:blip r:embed="rId3"/>
          <a:stretch>
            <a:fillRect/>
          </a:stretch>
        </p:blipFill>
        <p:spPr>
          <a:xfrm>
            <a:off x="9753600" y="5341675"/>
            <a:ext cx="5562600" cy="4230323"/>
          </a:xfrm>
          <a:prstGeom prst="rect">
            <a:avLst/>
          </a:prstGeom>
        </p:spPr>
      </p:pic>
      <p:cxnSp>
        <p:nvCxnSpPr>
          <p:cNvPr id="10" name="直接箭头连接符 9">
            <a:extLst>
              <a:ext uri="{FF2B5EF4-FFF2-40B4-BE49-F238E27FC236}">
                <a16:creationId xmlns:a16="http://schemas.microsoft.com/office/drawing/2014/main" id="{EF2BC9C3-3EB1-4577-BD70-48A5AAD49B54}"/>
              </a:ext>
            </a:extLst>
          </p:cNvPr>
          <p:cNvCxnSpPr>
            <a:cxnSpLocks/>
          </p:cNvCxnSpPr>
          <p:nvPr/>
        </p:nvCxnSpPr>
        <p:spPr>
          <a:xfrm>
            <a:off x="6393872" y="8803299"/>
            <a:ext cx="4578928" cy="19597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直接箭头连接符 13">
            <a:extLst>
              <a:ext uri="{FF2B5EF4-FFF2-40B4-BE49-F238E27FC236}">
                <a16:creationId xmlns:a16="http://schemas.microsoft.com/office/drawing/2014/main" id="{EBAD26EE-72BE-4DCC-856E-5E32B822C1A4}"/>
              </a:ext>
            </a:extLst>
          </p:cNvPr>
          <p:cNvCxnSpPr>
            <a:cxnSpLocks/>
          </p:cNvCxnSpPr>
          <p:nvPr/>
        </p:nvCxnSpPr>
        <p:spPr>
          <a:xfrm>
            <a:off x="6400799" y="9023088"/>
            <a:ext cx="4572001"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直接箭头连接符 14">
            <a:extLst>
              <a:ext uri="{FF2B5EF4-FFF2-40B4-BE49-F238E27FC236}">
                <a16:creationId xmlns:a16="http://schemas.microsoft.com/office/drawing/2014/main" id="{DB48CB78-EA03-4DF1-90FB-F02240AFD81B}"/>
              </a:ext>
            </a:extLst>
          </p:cNvPr>
          <p:cNvCxnSpPr>
            <a:cxnSpLocks/>
          </p:cNvCxnSpPr>
          <p:nvPr/>
        </p:nvCxnSpPr>
        <p:spPr>
          <a:xfrm flipV="1">
            <a:off x="6400799" y="9023088"/>
            <a:ext cx="4572001" cy="28098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直接箭头连接符 16">
            <a:extLst>
              <a:ext uri="{FF2B5EF4-FFF2-40B4-BE49-F238E27FC236}">
                <a16:creationId xmlns:a16="http://schemas.microsoft.com/office/drawing/2014/main" id="{8959242F-AE03-4765-8FD1-20539280C3D2}"/>
              </a:ext>
            </a:extLst>
          </p:cNvPr>
          <p:cNvCxnSpPr>
            <a:cxnSpLocks/>
          </p:cNvCxnSpPr>
          <p:nvPr/>
        </p:nvCxnSpPr>
        <p:spPr>
          <a:xfrm flipV="1">
            <a:off x="6400799" y="9046902"/>
            <a:ext cx="4572001" cy="52509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文本框 20">
            <a:extLst>
              <a:ext uri="{FF2B5EF4-FFF2-40B4-BE49-F238E27FC236}">
                <a16:creationId xmlns:a16="http://schemas.microsoft.com/office/drawing/2014/main" id="{F9546E29-8637-4004-9186-186FD04A2EFD}"/>
              </a:ext>
            </a:extLst>
          </p:cNvPr>
          <p:cNvSpPr txBox="1"/>
          <p:nvPr/>
        </p:nvSpPr>
        <p:spPr>
          <a:xfrm>
            <a:off x="228600" y="6896101"/>
            <a:ext cx="1752600" cy="461665"/>
          </a:xfrm>
          <a:prstGeom prst="rect">
            <a:avLst/>
          </a:prstGeom>
          <a:noFill/>
        </p:spPr>
        <p:txBody>
          <a:bodyPr wrap="square" rtlCol="0">
            <a:spAutoFit/>
          </a:bodyPr>
          <a:lstStyle/>
          <a:p>
            <a:r>
              <a:rPr lang="en-US" altLang="zh-CN" sz="2400" dirty="0"/>
              <a:t>Aliases.csv</a:t>
            </a:r>
            <a:endParaRPr lang="zh-CN" altLang="en-US" sz="2400" dirty="0"/>
          </a:p>
        </p:txBody>
      </p:sp>
      <p:sp>
        <p:nvSpPr>
          <p:cNvPr id="22" name="文本框 21">
            <a:extLst>
              <a:ext uri="{FF2B5EF4-FFF2-40B4-BE49-F238E27FC236}">
                <a16:creationId xmlns:a16="http://schemas.microsoft.com/office/drawing/2014/main" id="{EACA5509-9EF2-4ADB-AD99-B5DBB6CC6509}"/>
              </a:ext>
            </a:extLst>
          </p:cNvPr>
          <p:cNvSpPr txBox="1"/>
          <p:nvPr/>
        </p:nvSpPr>
        <p:spPr>
          <a:xfrm>
            <a:off x="15506700" y="6892638"/>
            <a:ext cx="1752600" cy="461665"/>
          </a:xfrm>
          <a:prstGeom prst="rect">
            <a:avLst/>
          </a:prstGeom>
          <a:noFill/>
        </p:spPr>
        <p:txBody>
          <a:bodyPr wrap="square" rtlCol="0">
            <a:spAutoFit/>
          </a:bodyPr>
          <a:lstStyle/>
          <a:p>
            <a:r>
              <a:rPr lang="en-US" altLang="zh-CN" sz="2400" dirty="0"/>
              <a:t>Persons.csv</a:t>
            </a:r>
            <a:endParaRPr lang="zh-CN" altLang="en-US" sz="2400" dirty="0"/>
          </a:p>
        </p:txBody>
      </p:sp>
    </p:spTree>
    <p:extLst>
      <p:ext uri="{BB962C8B-B14F-4D97-AF65-F5344CB8AC3E}">
        <p14:creationId xmlns:p14="http://schemas.microsoft.com/office/powerpoint/2010/main" val="346874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a:off x="34636" y="0"/>
            <a:ext cx="5715000" cy="1790700"/>
          </a:xfrm>
          <a:prstGeom prst="rect">
            <a:avLst/>
          </a:prstGeom>
          <a:solidFill>
            <a:srgbClr val="0E2D8B"/>
          </a:solidFill>
        </p:spPr>
        <p:txBody>
          <a:bodyPr/>
          <a:lstStyle/>
          <a:p>
            <a:endParaRPr lang="zh-CN" altLang="en-US" dirty="0"/>
          </a:p>
        </p:txBody>
      </p:sp>
      <p:sp>
        <p:nvSpPr>
          <p:cNvPr id="6" name="TextBox 6"/>
          <p:cNvSpPr txBox="1"/>
          <p:nvPr/>
        </p:nvSpPr>
        <p:spPr>
          <a:xfrm>
            <a:off x="457200" y="484045"/>
            <a:ext cx="5029200" cy="791028"/>
          </a:xfrm>
          <a:prstGeom prst="rect">
            <a:avLst/>
          </a:prstGeom>
        </p:spPr>
        <p:txBody>
          <a:bodyPr wrap="square" lIns="0" tIns="0" rIns="0" bIns="0" rtlCol="0" anchor="t">
            <a:spAutoFit/>
          </a:bodyPr>
          <a:lstStyle/>
          <a:p>
            <a:pPr algn="l">
              <a:lnSpc>
                <a:spcPts val="6300"/>
              </a:lnSpc>
            </a:pPr>
            <a:r>
              <a:rPr lang="zh-CN" altLang="en-US" sz="4500" dirty="0">
                <a:solidFill>
                  <a:srgbClr val="FFFFFF"/>
                </a:solidFill>
                <a:ea typeface="字由点字典黑 65J"/>
              </a:rPr>
              <a:t>实验二</a:t>
            </a:r>
          </a:p>
        </p:txBody>
      </p:sp>
      <p:pic>
        <p:nvPicPr>
          <p:cNvPr id="3" name="图片 2">
            <a:extLst>
              <a:ext uri="{FF2B5EF4-FFF2-40B4-BE49-F238E27FC236}">
                <a16:creationId xmlns:a16="http://schemas.microsoft.com/office/drawing/2014/main" id="{D4471789-E6AA-4946-9CB1-16DA4865516F}"/>
              </a:ext>
            </a:extLst>
          </p:cNvPr>
          <p:cNvPicPr>
            <a:picLocks noChangeAspect="1"/>
          </p:cNvPicPr>
          <p:nvPr/>
        </p:nvPicPr>
        <p:blipFill>
          <a:blip r:embed="rId2"/>
          <a:stretch>
            <a:fillRect/>
          </a:stretch>
        </p:blipFill>
        <p:spPr>
          <a:xfrm>
            <a:off x="2362200" y="1814945"/>
            <a:ext cx="13106400" cy="7447810"/>
          </a:xfrm>
          <a:prstGeom prst="rect">
            <a:avLst/>
          </a:prstGeom>
        </p:spPr>
      </p:pic>
      <p:sp>
        <p:nvSpPr>
          <p:cNvPr id="2" name="思想气泡: 云 1">
            <a:extLst>
              <a:ext uri="{FF2B5EF4-FFF2-40B4-BE49-F238E27FC236}">
                <a16:creationId xmlns:a16="http://schemas.microsoft.com/office/drawing/2014/main" id="{F0182AB8-F852-4AF5-A1C4-A9563497B182}"/>
              </a:ext>
            </a:extLst>
          </p:cNvPr>
          <p:cNvSpPr/>
          <p:nvPr/>
        </p:nvSpPr>
        <p:spPr>
          <a:xfrm>
            <a:off x="13182600" y="484045"/>
            <a:ext cx="4191000" cy="2068655"/>
          </a:xfrm>
          <a:prstGeom prst="cloudCallout">
            <a:avLst>
              <a:gd name="adj1" fmla="val -49710"/>
              <a:gd name="adj2" fmla="val 11743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dirty="0"/>
              <a:t>注意</a:t>
            </a:r>
            <a:r>
              <a:rPr lang="en-US" altLang="zh-CN" sz="2400" dirty="0"/>
              <a:t>M</a:t>
            </a:r>
            <a:r>
              <a:rPr lang="zh-CN" altLang="en-US" sz="2400" dirty="0"/>
              <a:t>矩阵的角标顺序！</a:t>
            </a:r>
          </a:p>
        </p:txBody>
      </p:sp>
    </p:spTree>
    <p:extLst>
      <p:ext uri="{BB962C8B-B14F-4D97-AF65-F5344CB8AC3E}">
        <p14:creationId xmlns:p14="http://schemas.microsoft.com/office/powerpoint/2010/main" val="257446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a:off x="34636" y="0"/>
            <a:ext cx="5715000" cy="1790700"/>
          </a:xfrm>
          <a:prstGeom prst="rect">
            <a:avLst/>
          </a:prstGeom>
          <a:solidFill>
            <a:srgbClr val="0E2D8B"/>
          </a:solidFill>
        </p:spPr>
        <p:txBody>
          <a:bodyPr/>
          <a:lstStyle/>
          <a:p>
            <a:endParaRPr lang="zh-CN" altLang="en-US" dirty="0"/>
          </a:p>
        </p:txBody>
      </p:sp>
      <p:sp>
        <p:nvSpPr>
          <p:cNvPr id="6" name="TextBox 6"/>
          <p:cNvSpPr txBox="1"/>
          <p:nvPr/>
        </p:nvSpPr>
        <p:spPr>
          <a:xfrm>
            <a:off x="457200" y="484045"/>
            <a:ext cx="5029200" cy="791028"/>
          </a:xfrm>
          <a:prstGeom prst="rect">
            <a:avLst/>
          </a:prstGeom>
        </p:spPr>
        <p:txBody>
          <a:bodyPr wrap="square" lIns="0" tIns="0" rIns="0" bIns="0" rtlCol="0" anchor="t">
            <a:spAutoFit/>
          </a:bodyPr>
          <a:lstStyle/>
          <a:p>
            <a:pPr algn="l">
              <a:lnSpc>
                <a:spcPts val="6300"/>
              </a:lnSpc>
            </a:pPr>
            <a:r>
              <a:rPr lang="zh-CN" altLang="en-US" sz="4500" dirty="0">
                <a:solidFill>
                  <a:srgbClr val="FFFFFF"/>
                </a:solidFill>
                <a:ea typeface="字由点字典黑 65J"/>
              </a:rPr>
              <a:t>实验二</a:t>
            </a:r>
          </a:p>
        </p:txBody>
      </p:sp>
      <p:pic>
        <p:nvPicPr>
          <p:cNvPr id="4" name="图片 3">
            <a:extLst>
              <a:ext uri="{FF2B5EF4-FFF2-40B4-BE49-F238E27FC236}">
                <a16:creationId xmlns:a16="http://schemas.microsoft.com/office/drawing/2014/main" id="{87BA48A8-898B-403E-B45E-E89882535254}"/>
              </a:ext>
            </a:extLst>
          </p:cNvPr>
          <p:cNvPicPr>
            <a:picLocks noChangeAspect="1"/>
          </p:cNvPicPr>
          <p:nvPr/>
        </p:nvPicPr>
        <p:blipFill>
          <a:blip r:embed="rId2"/>
          <a:stretch>
            <a:fillRect/>
          </a:stretch>
        </p:blipFill>
        <p:spPr>
          <a:xfrm>
            <a:off x="3342131" y="2274745"/>
            <a:ext cx="11603738" cy="6172200"/>
          </a:xfrm>
          <a:prstGeom prst="rect">
            <a:avLst/>
          </a:prstGeom>
        </p:spPr>
      </p:pic>
    </p:spTree>
    <p:extLst>
      <p:ext uri="{BB962C8B-B14F-4D97-AF65-F5344CB8AC3E}">
        <p14:creationId xmlns:p14="http://schemas.microsoft.com/office/powerpoint/2010/main" val="306736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a:off x="34636" y="0"/>
            <a:ext cx="5715000" cy="1790700"/>
          </a:xfrm>
          <a:prstGeom prst="rect">
            <a:avLst/>
          </a:prstGeom>
          <a:solidFill>
            <a:srgbClr val="0E2D8B"/>
          </a:solidFill>
        </p:spPr>
        <p:txBody>
          <a:bodyPr/>
          <a:lstStyle/>
          <a:p>
            <a:endParaRPr lang="zh-CN" altLang="en-US" dirty="0"/>
          </a:p>
        </p:txBody>
      </p:sp>
      <p:sp>
        <p:nvSpPr>
          <p:cNvPr id="6" name="TextBox 6"/>
          <p:cNvSpPr txBox="1"/>
          <p:nvPr/>
        </p:nvSpPr>
        <p:spPr>
          <a:xfrm>
            <a:off x="457200" y="484045"/>
            <a:ext cx="5029200" cy="755015"/>
          </a:xfrm>
          <a:prstGeom prst="rect">
            <a:avLst/>
          </a:prstGeom>
        </p:spPr>
        <p:txBody>
          <a:bodyPr wrap="square" lIns="0" tIns="0" rIns="0" bIns="0" rtlCol="0" anchor="t">
            <a:spAutoFit/>
          </a:bodyPr>
          <a:lstStyle/>
          <a:p>
            <a:pPr algn="l">
              <a:lnSpc>
                <a:spcPts val="6300"/>
              </a:lnSpc>
            </a:pPr>
            <a:r>
              <a:rPr lang="zh-CN" altLang="en-US" sz="4500" dirty="0">
                <a:solidFill>
                  <a:srgbClr val="FFFFFF"/>
                </a:solidFill>
                <a:ea typeface="字由点字典黑 65J"/>
              </a:rPr>
              <a:t>实验二</a:t>
            </a:r>
            <a:r>
              <a:rPr lang="en-US" altLang="zh-CN" sz="4500" dirty="0">
                <a:solidFill>
                  <a:srgbClr val="FFFFFF"/>
                </a:solidFill>
                <a:ea typeface="字由点字典黑 65J"/>
              </a:rPr>
              <a:t>——</a:t>
            </a:r>
            <a:r>
              <a:rPr lang="zh-CN" altLang="en-US" sz="4500" dirty="0">
                <a:solidFill>
                  <a:srgbClr val="FFFFFF"/>
                </a:solidFill>
                <a:ea typeface="字由点字典黑 65J"/>
              </a:rPr>
              <a:t>可选项</a:t>
            </a:r>
          </a:p>
        </p:txBody>
      </p:sp>
      <p:pic>
        <p:nvPicPr>
          <p:cNvPr id="3" name="图片 2">
            <a:extLst>
              <a:ext uri="{FF2B5EF4-FFF2-40B4-BE49-F238E27FC236}">
                <a16:creationId xmlns:a16="http://schemas.microsoft.com/office/drawing/2014/main" id="{CEE7837C-9099-46C6-9850-9C56780FEB2F}"/>
              </a:ext>
            </a:extLst>
          </p:cNvPr>
          <p:cNvPicPr>
            <a:picLocks noChangeAspect="1"/>
          </p:cNvPicPr>
          <p:nvPr/>
        </p:nvPicPr>
        <p:blipFill>
          <a:blip r:embed="rId3"/>
          <a:stretch>
            <a:fillRect/>
          </a:stretch>
        </p:blipFill>
        <p:spPr>
          <a:xfrm>
            <a:off x="3200400" y="1241259"/>
            <a:ext cx="11353800" cy="8537451"/>
          </a:xfrm>
          <a:prstGeom prst="rect">
            <a:avLst/>
          </a:prstGeom>
        </p:spPr>
      </p:pic>
    </p:spTree>
    <p:extLst>
      <p:ext uri="{BB962C8B-B14F-4D97-AF65-F5344CB8AC3E}">
        <p14:creationId xmlns:p14="http://schemas.microsoft.com/office/powerpoint/2010/main" val="205311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a:off x="34636" y="0"/>
            <a:ext cx="5715000" cy="1790700"/>
          </a:xfrm>
          <a:prstGeom prst="rect">
            <a:avLst/>
          </a:prstGeom>
          <a:solidFill>
            <a:srgbClr val="0E2D8B"/>
          </a:solidFill>
        </p:spPr>
        <p:txBody>
          <a:bodyPr/>
          <a:lstStyle/>
          <a:p>
            <a:endParaRPr lang="zh-CN" altLang="en-US" dirty="0"/>
          </a:p>
        </p:txBody>
      </p:sp>
      <p:sp>
        <p:nvSpPr>
          <p:cNvPr id="6" name="TextBox 6"/>
          <p:cNvSpPr txBox="1"/>
          <p:nvPr/>
        </p:nvSpPr>
        <p:spPr>
          <a:xfrm>
            <a:off x="457200" y="484045"/>
            <a:ext cx="5029200" cy="791028"/>
          </a:xfrm>
          <a:prstGeom prst="rect">
            <a:avLst/>
          </a:prstGeom>
        </p:spPr>
        <p:txBody>
          <a:bodyPr wrap="square" lIns="0" tIns="0" rIns="0" bIns="0" rtlCol="0" anchor="t">
            <a:spAutoFit/>
          </a:bodyPr>
          <a:lstStyle/>
          <a:p>
            <a:pPr algn="l">
              <a:lnSpc>
                <a:spcPts val="6300"/>
              </a:lnSpc>
            </a:pPr>
            <a:r>
              <a:rPr lang="zh-CN" altLang="en-US" sz="4500" dirty="0">
                <a:solidFill>
                  <a:srgbClr val="FFFFFF"/>
                </a:solidFill>
                <a:ea typeface="字由点字典黑 65J"/>
              </a:rPr>
              <a:t>实验二</a:t>
            </a:r>
          </a:p>
        </p:txBody>
      </p:sp>
      <p:pic>
        <p:nvPicPr>
          <p:cNvPr id="3" name="图片 2">
            <a:extLst>
              <a:ext uri="{FF2B5EF4-FFF2-40B4-BE49-F238E27FC236}">
                <a16:creationId xmlns:a16="http://schemas.microsoft.com/office/drawing/2014/main" id="{345FFBC3-11A5-416E-9A85-49A6EEE9CA13}"/>
              </a:ext>
            </a:extLst>
          </p:cNvPr>
          <p:cNvPicPr>
            <a:picLocks noChangeAspect="1"/>
          </p:cNvPicPr>
          <p:nvPr/>
        </p:nvPicPr>
        <p:blipFill>
          <a:blip r:embed="rId3"/>
          <a:stretch>
            <a:fillRect/>
          </a:stretch>
        </p:blipFill>
        <p:spPr>
          <a:xfrm>
            <a:off x="3659629" y="1181100"/>
            <a:ext cx="10968742" cy="8229600"/>
          </a:xfrm>
          <a:prstGeom prst="rect">
            <a:avLst/>
          </a:prstGeom>
        </p:spPr>
      </p:pic>
    </p:spTree>
    <p:extLst>
      <p:ext uri="{BB962C8B-B14F-4D97-AF65-F5344CB8AC3E}">
        <p14:creationId xmlns:p14="http://schemas.microsoft.com/office/powerpoint/2010/main" val="77607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a:off x="34636" y="0"/>
            <a:ext cx="5715000" cy="1790700"/>
          </a:xfrm>
          <a:prstGeom prst="rect">
            <a:avLst/>
          </a:prstGeom>
          <a:solidFill>
            <a:srgbClr val="0E2D8B"/>
          </a:solidFill>
        </p:spPr>
        <p:txBody>
          <a:bodyPr/>
          <a:lstStyle/>
          <a:p>
            <a:endParaRPr lang="zh-CN" altLang="en-US" dirty="0"/>
          </a:p>
        </p:txBody>
      </p:sp>
      <p:sp>
        <p:nvSpPr>
          <p:cNvPr id="6" name="TextBox 6"/>
          <p:cNvSpPr txBox="1"/>
          <p:nvPr/>
        </p:nvSpPr>
        <p:spPr>
          <a:xfrm>
            <a:off x="457200" y="484045"/>
            <a:ext cx="5029200" cy="791028"/>
          </a:xfrm>
          <a:prstGeom prst="rect">
            <a:avLst/>
          </a:prstGeom>
        </p:spPr>
        <p:txBody>
          <a:bodyPr wrap="square" lIns="0" tIns="0" rIns="0" bIns="0" rtlCol="0" anchor="t">
            <a:spAutoFit/>
          </a:bodyPr>
          <a:lstStyle/>
          <a:p>
            <a:pPr algn="l">
              <a:lnSpc>
                <a:spcPts val="6300"/>
              </a:lnSpc>
            </a:pPr>
            <a:r>
              <a:rPr lang="zh-CN" altLang="en-US" sz="4500" dirty="0">
                <a:solidFill>
                  <a:srgbClr val="FFFFFF"/>
                </a:solidFill>
                <a:ea typeface="字由点字典黑 65J"/>
              </a:rPr>
              <a:t>实验二</a:t>
            </a:r>
          </a:p>
        </p:txBody>
      </p:sp>
      <p:pic>
        <p:nvPicPr>
          <p:cNvPr id="8" name="图片 7">
            <a:extLst>
              <a:ext uri="{FF2B5EF4-FFF2-40B4-BE49-F238E27FC236}">
                <a16:creationId xmlns:a16="http://schemas.microsoft.com/office/drawing/2014/main" id="{0CD611E4-4486-4E4F-929B-FCC77FE82FE6}"/>
              </a:ext>
            </a:extLst>
          </p:cNvPr>
          <p:cNvPicPr>
            <a:picLocks noChangeAspect="1"/>
          </p:cNvPicPr>
          <p:nvPr/>
        </p:nvPicPr>
        <p:blipFill>
          <a:blip r:embed="rId3"/>
          <a:stretch>
            <a:fillRect/>
          </a:stretch>
        </p:blipFill>
        <p:spPr>
          <a:xfrm>
            <a:off x="3467100" y="892105"/>
            <a:ext cx="11353800" cy="8502790"/>
          </a:xfrm>
          <a:prstGeom prst="rect">
            <a:avLst/>
          </a:prstGeom>
        </p:spPr>
      </p:pic>
    </p:spTree>
    <p:extLst>
      <p:ext uri="{BB962C8B-B14F-4D97-AF65-F5344CB8AC3E}">
        <p14:creationId xmlns:p14="http://schemas.microsoft.com/office/powerpoint/2010/main" val="3615789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2118</TotalTime>
  <Words>428</Words>
  <Application>Microsoft Office PowerPoint</Application>
  <PresentationFormat>自定义</PresentationFormat>
  <Paragraphs>29</Paragraphs>
  <Slides>8</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Arial</vt:lpstr>
      <vt:lpstr>Verdana</vt:lpstr>
      <vt:lpstr>Calibri</vt:lpstr>
      <vt:lpstr>-apple-system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Deng yikang</cp:lastModifiedBy>
  <cp:revision>140</cp:revision>
  <dcterms:created xsi:type="dcterms:W3CDTF">2006-08-16T00:00:00Z</dcterms:created>
  <dcterms:modified xsi:type="dcterms:W3CDTF">2021-12-10T09:31:17Z</dcterms:modified>
  <dc:identifier>DAEsILSKdPY</dc:identifier>
</cp:coreProperties>
</file>