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70" r:id="rId3"/>
    <p:sldId id="271" r:id="rId4"/>
    <p:sldId id="280" r:id="rId5"/>
    <p:sldId id="272" r:id="rId6"/>
    <p:sldId id="281" r:id="rId7"/>
    <p:sldId id="273" r:id="rId8"/>
    <p:sldId id="274" r:id="rId9"/>
    <p:sldId id="282" r:id="rId10"/>
    <p:sldId id="275" r:id="rId11"/>
    <p:sldId id="276" r:id="rId12"/>
    <p:sldId id="277" r:id="rId13"/>
    <p:sldId id="279"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100" autoAdjust="0"/>
  </p:normalViewPr>
  <p:slideViewPr>
    <p:cSldViewPr snapToGrid="0">
      <p:cViewPr varScale="1">
        <p:scale>
          <a:sx n="69" d="100"/>
          <a:sy n="69" d="100"/>
        </p:scale>
        <p:origin x="12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02DFF-0749-406C-8EE0-F49F1FF1A4C6}"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EBDB1-928D-4B34-9967-CFFD01EFF46B}" type="slidenum">
              <a:rPr lang="zh-CN" altLang="en-US" smtClean="0"/>
              <a:t>‹#›</a:t>
            </a:fld>
            <a:endParaRPr lang="zh-CN" altLang="en-US"/>
          </a:p>
        </p:txBody>
      </p:sp>
    </p:spTree>
    <p:extLst>
      <p:ext uri="{BB962C8B-B14F-4D97-AF65-F5344CB8AC3E}">
        <p14:creationId xmlns:p14="http://schemas.microsoft.com/office/powerpoint/2010/main" val="77622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a:t>
            </a:fld>
            <a:endParaRPr lang="zh-CN" altLang="en-US"/>
          </a:p>
        </p:txBody>
      </p:sp>
    </p:spTree>
    <p:extLst>
      <p:ext uri="{BB962C8B-B14F-4D97-AF65-F5344CB8AC3E}">
        <p14:creationId xmlns:p14="http://schemas.microsoft.com/office/powerpoint/2010/main" val="1727146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10</a:t>
            </a:fld>
            <a:endParaRPr lang="zh-CN" altLang="en-US"/>
          </a:p>
        </p:txBody>
      </p:sp>
    </p:spTree>
    <p:extLst>
      <p:ext uri="{BB962C8B-B14F-4D97-AF65-F5344CB8AC3E}">
        <p14:creationId xmlns:p14="http://schemas.microsoft.com/office/powerpoint/2010/main" val="383744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11</a:t>
            </a:fld>
            <a:endParaRPr lang="zh-CN" altLang="en-US"/>
          </a:p>
        </p:txBody>
      </p:sp>
    </p:spTree>
    <p:extLst>
      <p:ext uri="{BB962C8B-B14F-4D97-AF65-F5344CB8AC3E}">
        <p14:creationId xmlns:p14="http://schemas.microsoft.com/office/powerpoint/2010/main" val="547483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12</a:t>
            </a:fld>
            <a:endParaRPr lang="zh-CN" altLang="en-US"/>
          </a:p>
        </p:txBody>
      </p:sp>
    </p:spTree>
    <p:extLst>
      <p:ext uri="{BB962C8B-B14F-4D97-AF65-F5344CB8AC3E}">
        <p14:creationId xmlns:p14="http://schemas.microsoft.com/office/powerpoint/2010/main" val="2709962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13</a:t>
            </a:fld>
            <a:endParaRPr lang="zh-CN" altLang="en-US"/>
          </a:p>
        </p:txBody>
      </p:sp>
    </p:spTree>
    <p:extLst>
      <p:ext uri="{BB962C8B-B14F-4D97-AF65-F5344CB8AC3E}">
        <p14:creationId xmlns:p14="http://schemas.microsoft.com/office/powerpoint/2010/main" val="2166144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14</a:t>
            </a:fld>
            <a:endParaRPr lang="zh-CN" altLang="en-US"/>
          </a:p>
        </p:txBody>
      </p:sp>
    </p:spTree>
    <p:extLst>
      <p:ext uri="{BB962C8B-B14F-4D97-AF65-F5344CB8AC3E}">
        <p14:creationId xmlns:p14="http://schemas.microsoft.com/office/powerpoint/2010/main" val="377144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2</a:t>
            </a:fld>
            <a:endParaRPr lang="zh-CN" altLang="en-US"/>
          </a:p>
        </p:txBody>
      </p:sp>
    </p:spTree>
    <p:extLst>
      <p:ext uri="{BB962C8B-B14F-4D97-AF65-F5344CB8AC3E}">
        <p14:creationId xmlns:p14="http://schemas.microsoft.com/office/powerpoint/2010/main" val="221897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3</a:t>
            </a:fld>
            <a:endParaRPr lang="zh-CN" altLang="en-US"/>
          </a:p>
        </p:txBody>
      </p:sp>
    </p:spTree>
    <p:extLst>
      <p:ext uri="{BB962C8B-B14F-4D97-AF65-F5344CB8AC3E}">
        <p14:creationId xmlns:p14="http://schemas.microsoft.com/office/powerpoint/2010/main" val="256265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4</a:t>
            </a:fld>
            <a:endParaRPr lang="zh-CN" altLang="en-US"/>
          </a:p>
        </p:txBody>
      </p:sp>
    </p:spTree>
    <p:extLst>
      <p:ext uri="{BB962C8B-B14F-4D97-AF65-F5344CB8AC3E}">
        <p14:creationId xmlns:p14="http://schemas.microsoft.com/office/powerpoint/2010/main" val="1800598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5</a:t>
            </a:fld>
            <a:endParaRPr lang="zh-CN" altLang="en-US"/>
          </a:p>
        </p:txBody>
      </p:sp>
    </p:spTree>
    <p:extLst>
      <p:ext uri="{BB962C8B-B14F-4D97-AF65-F5344CB8AC3E}">
        <p14:creationId xmlns:p14="http://schemas.microsoft.com/office/powerpoint/2010/main" val="327510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6</a:t>
            </a:fld>
            <a:endParaRPr lang="zh-CN" altLang="en-US"/>
          </a:p>
        </p:txBody>
      </p:sp>
    </p:spTree>
    <p:extLst>
      <p:ext uri="{BB962C8B-B14F-4D97-AF65-F5344CB8AC3E}">
        <p14:creationId xmlns:p14="http://schemas.microsoft.com/office/powerpoint/2010/main" val="3349958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7</a:t>
            </a:fld>
            <a:endParaRPr lang="zh-CN" altLang="en-US"/>
          </a:p>
        </p:txBody>
      </p:sp>
    </p:spTree>
    <p:extLst>
      <p:ext uri="{BB962C8B-B14F-4D97-AF65-F5344CB8AC3E}">
        <p14:creationId xmlns:p14="http://schemas.microsoft.com/office/powerpoint/2010/main" val="216136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8</a:t>
            </a:fld>
            <a:endParaRPr lang="zh-CN" altLang="en-US"/>
          </a:p>
        </p:txBody>
      </p:sp>
    </p:spTree>
    <p:extLst>
      <p:ext uri="{BB962C8B-B14F-4D97-AF65-F5344CB8AC3E}">
        <p14:creationId xmlns:p14="http://schemas.microsoft.com/office/powerpoint/2010/main" val="316500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9</a:t>
            </a:fld>
            <a:endParaRPr lang="zh-CN" altLang="en-US"/>
          </a:p>
        </p:txBody>
      </p:sp>
    </p:spTree>
    <p:extLst>
      <p:ext uri="{BB962C8B-B14F-4D97-AF65-F5344CB8AC3E}">
        <p14:creationId xmlns:p14="http://schemas.microsoft.com/office/powerpoint/2010/main" val="313717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5B01D-BC92-4B76-847B-57C317E955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B431F6-A68A-4079-81CA-357B65F0C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EFB148-79A1-40B9-952E-8AB87F1CCDBE}"/>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499AA882-6454-4B04-ABAB-0E551531A8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7F423-3049-45C8-98D2-1A38A3ABFED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1030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3BD8-6751-49F7-92E0-9E4BE48630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9EEE92-F7D6-42C9-A873-F9A707D10F3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04CDE1-4F9A-4418-92F5-FBD448E59CBC}"/>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54C9249C-3B26-497C-8B0C-5895B7F53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3C9728-D5ED-45B9-A386-88EB0B9D340B}"/>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229379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6A1339-5AC1-4641-A7DC-64C110D4AD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8E461F-5831-4721-A240-945F82FEE9D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2E399A-F803-4F96-B118-3884AB94E160}"/>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65045422-A3E7-415F-8569-1B92267D4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07651F-3F5B-4B19-BA28-DAA9FA8D4D3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78183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325B-AC8C-4FD5-B2C9-4E180BEDF5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8E483-B781-4FEB-9D68-AB5C3A066D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3C7725-F635-468C-87AD-603FA7A73667}"/>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81DBA1DA-45C7-4D72-B0F8-85DAC7599C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32F4A-3F54-4BB1-B80B-CC63E0D274C8}"/>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12014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ED955-A0EC-49B3-B458-A2B56DA80F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904149-594E-4838-9A02-9FD3256DF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6B07562-073D-4354-ADB9-835BB20A3CC3}"/>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714269F5-0D32-414C-96CC-E06153E13E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C63ACC-0D9C-4733-A512-B4700879B7A3}"/>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8339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07749-F924-45A1-BAC5-23974A5670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6FF686-E91A-421C-8E14-CE328BAC154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1E90DFC-12A2-4162-AB18-EAE9043D1BB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F82331-3EEB-4521-918C-D49C33D959A3}"/>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C1E3F9DF-5AB4-4574-A9FC-F316C85478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D5653-3949-440D-B1DA-72002E14BCE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77754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A2062-635D-4036-A322-0F1AEDB31E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9F11DF-2333-4AF6-B42C-329E110A2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96FA25-F99E-4430-942D-64CD48EF124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19C0C67-6C0E-476E-8325-0B2D61F4D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32DA1-13A4-49F4-B72F-EEA4BA6456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8BCEF43-6833-4D1C-94C3-22F2E6749804}"/>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8" name="页脚占位符 7">
            <a:extLst>
              <a:ext uri="{FF2B5EF4-FFF2-40B4-BE49-F238E27FC236}">
                <a16:creationId xmlns:a16="http://schemas.microsoft.com/office/drawing/2014/main" id="{E7565494-8C56-4AC0-87FF-080A52423A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A555EA-B5F4-496C-BB65-297999037F2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2674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3CC8-0833-4205-B8EB-D08527069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260341-DE57-47D2-9986-D9FF587CB78A}"/>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4" name="页脚占位符 3">
            <a:extLst>
              <a:ext uri="{FF2B5EF4-FFF2-40B4-BE49-F238E27FC236}">
                <a16:creationId xmlns:a16="http://schemas.microsoft.com/office/drawing/2014/main" id="{ADE9B509-F8A3-4FDB-B725-C4320A8C0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2FB4DA-A3F1-440D-8D3C-9D9079AB9A9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816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6944FC-98C4-4603-AA1F-EE1A56E886AE}"/>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3" name="页脚占位符 2">
            <a:extLst>
              <a:ext uri="{FF2B5EF4-FFF2-40B4-BE49-F238E27FC236}">
                <a16:creationId xmlns:a16="http://schemas.microsoft.com/office/drawing/2014/main" id="{4C0DAAEA-1941-46F9-A46C-AAC0F91F92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CD90B1-762F-4771-ABC0-661F6E783739}"/>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928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2E39-2C7C-4968-A3BA-35B8553FA0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F357B4-9C6A-4C20-A105-73C5ED059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236A783-4595-4B18-8CDC-D8357AA0D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9575F2A-3094-49B7-A179-F1199E23ECB8}"/>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9052BC52-9665-4831-B274-D2FE1BC729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4AB966-D17B-4796-B4A0-DA32B6F43900}"/>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34535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82EC-86DC-4A0C-BCD0-46A8E90122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028974-4B55-4901-A4AC-588128FF2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2F4094-A70C-4FDE-AFBE-99C3A7F95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BA9524-1CCD-4F83-999B-F43001485936}"/>
              </a:ext>
            </a:extLst>
          </p:cNvPr>
          <p:cNvSpPr>
            <a:spLocks noGrp="1"/>
          </p:cNvSpPr>
          <p:nvPr>
            <p:ph type="dt" sz="half" idx="10"/>
          </p:nvPr>
        </p:nvSpPr>
        <p:spPr/>
        <p:txBody>
          <a:bodyPr/>
          <a:lstStyle/>
          <a:p>
            <a:fld id="{729DD623-DCFE-4605-BC7E-1ED5E8223BE7}"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A34CE7A1-9721-451A-847A-833D56139D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7D1D3-F5FA-40AF-B9DF-70AFA8B7023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409006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610EE2-8F66-4C18-A924-5BA2971C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5C200B-2E88-429A-8B74-52D3A22EA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3E8DBC-652B-4FD0-9A8E-D11329887E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DD623-DCFE-4605-BC7E-1ED5E8223BE7}"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41F1CD7F-8D8A-4396-B345-DF45A570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6787F7-814F-4CAC-A4E5-FED77A1DF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52921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BF41-A60C-4234-AF3E-D9E5DE3F5F82}"/>
              </a:ext>
            </a:extLst>
          </p:cNvPr>
          <p:cNvSpPr>
            <a:spLocks noGrp="1"/>
          </p:cNvSpPr>
          <p:nvPr>
            <p:ph type="title"/>
          </p:nvPr>
        </p:nvSpPr>
        <p:spPr/>
        <p:txBody>
          <a:bodyPr/>
          <a:lstStyle/>
          <a:p>
            <a:r>
              <a:rPr lang="zh-CN" altLang="en-US" b="1" dirty="0"/>
              <a:t>实验四以及大作业</a:t>
            </a:r>
          </a:p>
        </p:txBody>
      </p:sp>
      <p:sp>
        <p:nvSpPr>
          <p:cNvPr id="3" name="内容占位符 2">
            <a:extLst>
              <a:ext uri="{FF2B5EF4-FFF2-40B4-BE49-F238E27FC236}">
                <a16:creationId xmlns:a16="http://schemas.microsoft.com/office/drawing/2014/main" id="{C03DCF55-64A1-4330-8EFC-DEEC8CD4AF76}"/>
              </a:ext>
            </a:extLst>
          </p:cNvPr>
          <p:cNvSpPr>
            <a:spLocks noGrp="1"/>
          </p:cNvSpPr>
          <p:nvPr>
            <p:ph idx="1"/>
          </p:nvPr>
        </p:nvSpPr>
        <p:spPr>
          <a:xfrm>
            <a:off x="838200" y="1441312"/>
            <a:ext cx="10515600" cy="4351338"/>
          </a:xfrm>
        </p:spPr>
        <p:txBody>
          <a:bodyPr>
            <a:noAutofit/>
          </a:bodyPr>
          <a:lstStyle/>
          <a:p>
            <a:pPr marL="0" indent="0">
              <a:lnSpc>
                <a:spcPct val="120000"/>
              </a:lnSpc>
              <a:buNone/>
            </a:pPr>
            <a:endParaRPr lang="en-US" altLang="zh-CN" sz="2400" dirty="0"/>
          </a:p>
          <a:p>
            <a:pPr marL="0" indent="0">
              <a:lnSpc>
                <a:spcPct val="120000"/>
              </a:lnSpc>
              <a:buNone/>
            </a:pPr>
            <a:endParaRPr lang="en-US" altLang="zh-CN" sz="2400" dirty="0"/>
          </a:p>
          <a:p>
            <a:pPr indent="0" algn="just">
              <a:lnSpc>
                <a:spcPct val="125000"/>
              </a:lnSpc>
              <a:buNone/>
            </a:pPr>
            <a:r>
              <a:rPr lang="zh-CN" altLang="en-US" sz="1800" dirty="0">
                <a:latin typeface="Times New Roman" panose="02020603050405020304" pitchFamily="18" charset="0"/>
                <a:ea typeface="宋体" panose="02010600030101010101" pitchFamily="2" charset="-122"/>
              </a:rPr>
              <a:t>实验四跟前面三次实验一样，有一周的时间，截止时间为</a:t>
            </a:r>
            <a:r>
              <a:rPr lang="en-US" altLang="zh-CN" sz="1800" dirty="0">
                <a:latin typeface="Times New Roman" panose="02020603050405020304" pitchFamily="18" charset="0"/>
                <a:ea typeface="宋体" panose="02010600030101010101" pitchFamily="2" charset="-122"/>
              </a:rPr>
              <a:t>12</a:t>
            </a:r>
            <a:r>
              <a:rPr lang="zh-CN" altLang="en-US" sz="1800" dirty="0">
                <a:latin typeface="Times New Roman" panose="02020603050405020304" pitchFamily="18" charset="0"/>
                <a:ea typeface="宋体" panose="02010600030101010101" pitchFamily="2" charset="-122"/>
              </a:rPr>
              <a:t>月</a:t>
            </a:r>
            <a:r>
              <a:rPr lang="en-US" altLang="zh-CN" sz="1800" dirty="0">
                <a:latin typeface="Times New Roman" panose="02020603050405020304" pitchFamily="18" charset="0"/>
                <a:ea typeface="宋体" panose="02010600030101010101" pitchFamily="2" charset="-122"/>
              </a:rPr>
              <a:t>31</a:t>
            </a:r>
            <a:r>
              <a:rPr lang="zh-CN" altLang="en-US" sz="1800" dirty="0">
                <a:latin typeface="Times New Roman" panose="02020603050405020304" pitchFamily="18" charset="0"/>
                <a:ea typeface="宋体" panose="02010600030101010101" pitchFamily="2" charset="-122"/>
              </a:rPr>
              <a:t>日，不含</a:t>
            </a:r>
            <a:r>
              <a:rPr lang="en-US" altLang="zh-CN" sz="1800" dirty="0">
                <a:latin typeface="Times New Roman" panose="02020603050405020304" pitchFamily="18" charset="0"/>
                <a:ea typeface="宋体" panose="02010600030101010101" pitchFamily="2" charset="-122"/>
              </a:rPr>
              <a:t>12</a:t>
            </a:r>
            <a:r>
              <a:rPr lang="zh-CN" altLang="en-US" sz="1800" dirty="0">
                <a:latin typeface="Times New Roman" panose="02020603050405020304" pitchFamily="18" charset="0"/>
                <a:ea typeface="宋体" panose="02010600030101010101" pitchFamily="2" charset="-122"/>
              </a:rPr>
              <a:t>月</a:t>
            </a:r>
            <a:r>
              <a:rPr lang="en-US" altLang="zh-CN" sz="1800" dirty="0">
                <a:latin typeface="Times New Roman" panose="02020603050405020304" pitchFamily="18" charset="0"/>
                <a:ea typeface="宋体" panose="02010600030101010101" pitchFamily="2" charset="-122"/>
              </a:rPr>
              <a:t>31</a:t>
            </a:r>
            <a:r>
              <a:rPr lang="zh-CN" altLang="en-US" sz="1800" dirty="0">
                <a:latin typeface="Times New Roman" panose="02020603050405020304" pitchFamily="18" charset="0"/>
                <a:ea typeface="宋体" panose="02010600030101010101" pitchFamily="2" charset="-122"/>
              </a:rPr>
              <a:t>日。</a:t>
            </a:r>
          </a:p>
          <a:p>
            <a:pPr indent="0" algn="just">
              <a:lnSpc>
                <a:spcPct val="125000"/>
              </a:lnSpc>
              <a:buNone/>
            </a:pP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latin typeface="Times New Roman" panose="02020603050405020304" pitchFamily="18" charset="0"/>
                <a:ea typeface="宋体" panose="02010600030101010101" pitchFamily="2" charset="-122"/>
              </a:rPr>
              <a:t>大作业允许组队完成，一组最多三人，有两周的时间，截止时间为</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月</a:t>
            </a:r>
            <a:r>
              <a:rPr lang="en-US" altLang="zh-CN" sz="1800" dirty="0">
                <a:latin typeface="Times New Roman" panose="02020603050405020304" pitchFamily="18" charset="0"/>
                <a:ea typeface="宋体" panose="02010600030101010101" pitchFamily="2" charset="-122"/>
              </a:rPr>
              <a:t>7</a:t>
            </a:r>
            <a:r>
              <a:rPr lang="zh-CN" altLang="en-US" sz="1800" dirty="0">
                <a:latin typeface="Times New Roman" panose="02020603050405020304" pitchFamily="18" charset="0"/>
                <a:ea typeface="宋体" panose="02010600030101010101" pitchFamily="2" charset="-122"/>
              </a:rPr>
              <a:t>日，不含</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月</a:t>
            </a:r>
            <a:r>
              <a:rPr lang="en-US" altLang="zh-CN" sz="1800" dirty="0">
                <a:latin typeface="Times New Roman" panose="02020603050405020304" pitchFamily="18" charset="0"/>
                <a:ea typeface="宋体" panose="02010600030101010101" pitchFamily="2" charset="-122"/>
              </a:rPr>
              <a:t>7</a:t>
            </a:r>
            <a:r>
              <a:rPr lang="zh-CN" altLang="en-US" sz="1800" dirty="0">
                <a:latin typeface="Times New Roman" panose="02020603050405020304" pitchFamily="18" charset="0"/>
                <a:ea typeface="宋体" panose="02010600030101010101" pitchFamily="2" charset="-122"/>
              </a:rPr>
              <a:t>日。</a:t>
            </a:r>
            <a:endParaRPr lang="en-US" altLang="zh-CN"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5759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514814" y="330239"/>
            <a:ext cx="10515600" cy="5688359"/>
          </a:xfrm>
        </p:spPr>
        <p:txBody>
          <a:bodyPr>
            <a:noAutofit/>
          </a:bodyPr>
          <a:lstStyle/>
          <a:p>
            <a:pPr marL="0" indent="0">
              <a:lnSpc>
                <a:spcPct val="120000"/>
              </a:lnSpc>
              <a:buNone/>
            </a:pPr>
            <a:r>
              <a:rPr lang="zh-CN" altLang="en-US" sz="2400" b="1" dirty="0"/>
              <a:t>选做：使用迷你哈希算法进行降维</a:t>
            </a:r>
          </a:p>
          <a:p>
            <a:pPr indent="0" algn="just">
              <a:lnSpc>
                <a:spcPct val="125000"/>
              </a:lnSpc>
              <a:buNone/>
            </a:pPr>
            <a:r>
              <a:rPr lang="zh-CN" altLang="en-US" sz="1800" dirty="0">
                <a:latin typeface="Times New Roman" panose="02020603050405020304" pitchFamily="18" charset="0"/>
                <a:ea typeface="宋体" panose="02010600030101010101" pitchFamily="2" charset="-122"/>
              </a:rPr>
              <a:t>        本次大作业的进阶部分是在基础版本完成的基础上大家可以尝试做的部分。进阶部分的主要内容是使用迷你哈希（</a:t>
            </a:r>
            <a:r>
              <a:rPr lang="en-US" altLang="zh-CN" sz="1800" dirty="0" err="1">
                <a:latin typeface="Times New Roman" panose="02020603050405020304" pitchFamily="18" charset="0"/>
                <a:ea typeface="宋体" panose="02010600030101010101" pitchFamily="2" charset="-122"/>
              </a:rPr>
              <a:t>MiniHash</a:t>
            </a:r>
            <a:r>
              <a:rPr lang="zh-CN" altLang="en-US" sz="1800" dirty="0">
                <a:latin typeface="Times New Roman" panose="02020603050405020304" pitchFamily="18" charset="0"/>
                <a:ea typeface="宋体" panose="02010600030101010101" pitchFamily="2" charset="-122"/>
              </a:rPr>
              <a:t>，在一些地方也称</a:t>
            </a:r>
            <a:r>
              <a:rPr lang="en-US" altLang="zh-CN" sz="1800" dirty="0" err="1">
                <a:latin typeface="Times New Roman" panose="02020603050405020304" pitchFamily="18" charset="0"/>
                <a:ea typeface="宋体" panose="02010600030101010101" pitchFamily="2" charset="-122"/>
              </a:rPr>
              <a:t>MinHash</a:t>
            </a:r>
            <a:r>
              <a:rPr lang="zh-CN" altLang="en-US" sz="1800" dirty="0">
                <a:latin typeface="Times New Roman" panose="02020603050405020304" pitchFamily="18" charset="0"/>
                <a:ea typeface="宋体" panose="02010600030101010101" pitchFamily="2" charset="-122"/>
              </a:rPr>
              <a:t>）算法对协同过滤算法和基于内容推荐算法的相似度计算进行降维。同学可以把迷你哈希的模块作为一种近似度的计算方式。        </a:t>
            </a: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latin typeface="Times New Roman" panose="02020603050405020304" pitchFamily="18" charset="0"/>
                <a:ea typeface="宋体" panose="02010600030101010101" pitchFamily="2" charset="-122"/>
              </a:rPr>
              <a:t>        协同过滤算法和基于内容推荐算法都会涉及到相似度的计算，迷你哈希算法在牺牲一定准确度的情况下对相似度进行计算，其能够有效的降低维数，尤其是对大规模稀疏</a:t>
            </a:r>
            <a:r>
              <a:rPr lang="en-US" altLang="zh-CN" sz="1800" dirty="0">
                <a:latin typeface="Times New Roman" panose="02020603050405020304" pitchFamily="18" charset="0"/>
                <a:ea typeface="宋体" panose="02010600030101010101" pitchFamily="2" charset="-122"/>
              </a:rPr>
              <a:t>01</a:t>
            </a:r>
            <a:r>
              <a:rPr lang="zh-CN" altLang="en-US" sz="1800" dirty="0">
                <a:latin typeface="Times New Roman" panose="02020603050405020304" pitchFamily="18" charset="0"/>
                <a:ea typeface="宋体" panose="02010600030101010101" pitchFamily="2" charset="-122"/>
              </a:rPr>
              <a:t>矩阵。同学们可以使用哈希函数或者随机数映射来计算哈希签名。哈希签名可以计算物品之间的相似度。</a:t>
            </a:r>
          </a:p>
          <a:p>
            <a:pPr indent="0" algn="just">
              <a:lnSpc>
                <a:spcPct val="125000"/>
              </a:lnSpc>
              <a:buNone/>
            </a:pPr>
            <a:r>
              <a:rPr lang="zh-CN" altLang="en-US" sz="1800" dirty="0">
                <a:latin typeface="Times New Roman" panose="02020603050405020304" pitchFamily="18" charset="0"/>
                <a:ea typeface="宋体" panose="02010600030101010101" pitchFamily="2" charset="-122"/>
              </a:rPr>
              <a:t>        最终降维后的维数等于我们定义映射函数的数量，我们设置的映射函数越少，整体计算量就越少，但是准确率就越低。大家可以分析不同映射函数数量下，最终结果的准确率有什么差别。</a:t>
            </a:r>
          </a:p>
          <a:p>
            <a:pPr indent="0" algn="just">
              <a:lnSpc>
                <a:spcPct val="125000"/>
              </a:lnSpc>
              <a:buNone/>
            </a:pPr>
            <a:r>
              <a:rPr lang="zh-CN" altLang="en-US" sz="1800" dirty="0">
                <a:latin typeface="Times New Roman" panose="02020603050405020304" pitchFamily="18" charset="0"/>
                <a:ea typeface="宋体" panose="02010600030101010101" pitchFamily="2" charset="-122"/>
              </a:rPr>
              <a:t>        对基于用户的协同过滤推荐算法和基于内容的推荐算法进行推荐效果对比和分析，选做的完成后再进行一次对比分析。</a:t>
            </a:r>
          </a:p>
          <a:p>
            <a:pPr indent="0" algn="just">
              <a:lnSpc>
                <a:spcPct val="125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7751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514814" y="330239"/>
            <a:ext cx="10515600" cy="5688359"/>
          </a:xfrm>
        </p:spPr>
        <p:txBody>
          <a:bodyPr>
            <a:noAutofit/>
          </a:bodyPr>
          <a:lstStyle/>
          <a:p>
            <a:pPr marL="0" indent="0">
              <a:lnSpc>
                <a:spcPct val="120000"/>
              </a:lnSpc>
              <a:buNone/>
            </a:pPr>
            <a:r>
              <a:rPr lang="zh-CN" altLang="en-US" sz="2400" b="1" dirty="0"/>
              <a:t>数据集介绍</a:t>
            </a:r>
            <a:endParaRPr lang="en-US" altLang="zh-CN" sz="2400" b="1" dirty="0"/>
          </a:p>
          <a:p>
            <a:pPr marL="0" indent="0">
              <a:lnSpc>
                <a:spcPct val="120000"/>
              </a:lnSpc>
              <a:buNone/>
            </a:pPr>
            <a:endParaRPr lang="en-US" altLang="zh-CN" sz="2400" b="1" dirty="0"/>
          </a:p>
          <a:p>
            <a:pPr indent="0" algn="just">
              <a:lnSpc>
                <a:spcPct val="125000"/>
              </a:lnSpc>
              <a:buNone/>
            </a:pP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ratings.csv</a:t>
            </a:r>
            <a:r>
              <a:rPr lang="zh-CN" altLang="en-US" sz="1800" dirty="0">
                <a:latin typeface="Times New Roman" panose="02020603050405020304" pitchFamily="18" charset="0"/>
                <a:ea typeface="宋体" panose="02010600030101010101" pitchFamily="2" charset="-122"/>
              </a:rPr>
              <a:t>：原始数据（仅供参考）</a:t>
            </a:r>
          </a:p>
          <a:p>
            <a:pPr indent="0" algn="just">
              <a:lnSpc>
                <a:spcPct val="125000"/>
              </a:lnSpc>
              <a:buNone/>
            </a:pP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train_set.csv</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test_set.csv</a:t>
            </a:r>
            <a:r>
              <a:rPr lang="zh-CN" altLang="en-US" sz="1800" dirty="0">
                <a:latin typeface="Times New Roman" panose="02020603050405020304" pitchFamily="18" charset="0"/>
                <a:ea typeface="宋体" panose="02010600030101010101" pitchFamily="2" charset="-122"/>
              </a:rPr>
              <a:t>：已将原始数据划分为训练集和测试集</a:t>
            </a:r>
          </a:p>
          <a:p>
            <a:pPr indent="0" algn="just">
              <a:lnSpc>
                <a:spcPct val="125000"/>
              </a:lnSpc>
              <a:buNone/>
            </a:pPr>
            <a:r>
              <a:rPr lang="en-US" altLang="zh-CN" sz="1800" dirty="0">
                <a:latin typeface="Times New Roman" panose="02020603050405020304" pitchFamily="18" charset="0"/>
                <a:ea typeface="宋体" panose="02010600030101010101" pitchFamily="2" charset="-122"/>
              </a:rPr>
              <a:t>3</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movies.csv</a:t>
            </a:r>
            <a:r>
              <a:rPr lang="zh-CN" altLang="en-US" sz="1800" dirty="0">
                <a:latin typeface="Times New Roman" panose="02020603050405020304" pitchFamily="18" charset="0"/>
                <a:ea typeface="宋体" panose="02010600030101010101" pitchFamily="2" charset="-122"/>
              </a:rPr>
              <a:t>：电影信息数据</a:t>
            </a:r>
          </a:p>
          <a:p>
            <a:pPr indent="0" algn="just">
              <a:lnSpc>
                <a:spcPct val="125000"/>
              </a:lnSpc>
              <a:buNone/>
            </a:pPr>
            <a:endParaRPr lang="zh-CN" altLang="en-US" sz="1800" dirty="0">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latin typeface="Times New Roman" panose="02020603050405020304" pitchFamily="18" charset="0"/>
                <a:ea typeface="宋体" panose="02010600030101010101" pitchFamily="2" charset="-122"/>
              </a:rPr>
              <a:t>协同过滤（</a:t>
            </a:r>
            <a:r>
              <a:rPr lang="en-US" altLang="zh-CN" sz="1800" dirty="0">
                <a:latin typeface="Times New Roman" panose="02020603050405020304" pitchFamily="18" charset="0"/>
                <a:ea typeface="宋体" panose="02010600030101010101" pitchFamily="2" charset="-122"/>
              </a:rPr>
              <a:t>CF</a:t>
            </a:r>
            <a:r>
              <a:rPr lang="zh-CN" altLang="en-US" sz="1800" dirty="0">
                <a:latin typeface="Times New Roman" panose="02020603050405020304" pitchFamily="18" charset="0"/>
                <a:ea typeface="宋体" panose="02010600030101010101" pitchFamily="2" charset="-122"/>
              </a:rPr>
              <a:t>）算法使用的数据文件：</a:t>
            </a:r>
            <a:r>
              <a:rPr lang="en-US" altLang="zh-CN" sz="1800" dirty="0">
                <a:latin typeface="Times New Roman" panose="02020603050405020304" pitchFamily="18" charset="0"/>
                <a:ea typeface="宋体" panose="02010600030101010101" pitchFamily="2" charset="-122"/>
              </a:rPr>
              <a:t>2</a:t>
            </a:r>
          </a:p>
          <a:p>
            <a:pPr indent="0" algn="just">
              <a:lnSpc>
                <a:spcPct val="125000"/>
              </a:lnSpc>
              <a:buNone/>
            </a:pPr>
            <a:r>
              <a:rPr lang="zh-CN" altLang="en-US" sz="1800" dirty="0">
                <a:latin typeface="Times New Roman" panose="02020603050405020304" pitchFamily="18" charset="0"/>
                <a:ea typeface="宋体" panose="02010600030101010101" pitchFamily="2" charset="-122"/>
              </a:rPr>
              <a:t>基于内容的推荐算法（</a:t>
            </a:r>
            <a:r>
              <a:rPr lang="en-US" altLang="zh-CN" sz="1800" dirty="0">
                <a:latin typeface="Times New Roman" panose="02020603050405020304" pitchFamily="18" charset="0"/>
                <a:ea typeface="宋体" panose="02010600030101010101" pitchFamily="2" charset="-122"/>
              </a:rPr>
              <a:t>CB</a:t>
            </a:r>
            <a:r>
              <a:rPr lang="zh-CN" altLang="en-US" sz="1800" dirty="0">
                <a:latin typeface="Times New Roman" panose="02020603050405020304" pitchFamily="18" charset="0"/>
                <a:ea typeface="宋体" panose="02010600030101010101" pitchFamily="2" charset="-122"/>
              </a:rPr>
              <a:t>）需要使用的数据文件：</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3</a:t>
            </a:r>
          </a:p>
          <a:p>
            <a:pPr indent="0" algn="just">
              <a:lnSpc>
                <a:spcPct val="125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7393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514814" y="330239"/>
            <a:ext cx="10515600" cy="5688359"/>
          </a:xfrm>
        </p:spPr>
        <p:txBody>
          <a:bodyPr>
            <a:noAutofit/>
          </a:bodyPr>
          <a:lstStyle/>
          <a:p>
            <a:pPr marL="0" indent="0">
              <a:lnSpc>
                <a:spcPct val="120000"/>
              </a:lnSpc>
              <a:buNone/>
            </a:pPr>
            <a:r>
              <a:rPr lang="zh-CN" altLang="en-US" sz="2400" b="1" dirty="0"/>
              <a:t>数据集介绍</a:t>
            </a:r>
            <a:endParaRPr lang="en-US" altLang="zh-CN" sz="2400" b="1" dirty="0"/>
          </a:p>
          <a:p>
            <a:pPr marL="0" indent="0">
              <a:lnSpc>
                <a:spcPct val="120000"/>
              </a:lnSpc>
              <a:buNone/>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ratings.csv</a:t>
            </a:r>
            <a:r>
              <a:rPr lang="zh-CN" altLang="en-US" sz="1800" dirty="0">
                <a:latin typeface="Times New Roman" panose="02020603050405020304" pitchFamily="18" charset="0"/>
                <a:ea typeface="宋体" panose="02010600030101010101" pitchFamily="2" charset="-122"/>
              </a:rPr>
              <a:t>是用户对电影的打分信息，第一列为</a:t>
            </a:r>
            <a:r>
              <a:rPr lang="en-US" altLang="zh-CN" sz="1800" dirty="0">
                <a:latin typeface="Times New Roman" panose="02020603050405020304" pitchFamily="18" charset="0"/>
                <a:ea typeface="宋体" panose="02010600030101010101" pitchFamily="2" charset="-122"/>
              </a:rPr>
              <a:t>user id</a:t>
            </a:r>
            <a:r>
              <a:rPr lang="zh-CN" altLang="en-US" sz="1800" dirty="0">
                <a:latin typeface="Times New Roman" panose="02020603050405020304" pitchFamily="18" charset="0"/>
                <a:ea typeface="宋体" panose="02010600030101010101" pitchFamily="2" charset="-122"/>
              </a:rPr>
              <a:t>，第二列为</a:t>
            </a:r>
            <a:r>
              <a:rPr lang="en-US" altLang="zh-CN" sz="1800" dirty="0">
                <a:latin typeface="Times New Roman" panose="02020603050405020304" pitchFamily="18" charset="0"/>
                <a:ea typeface="宋体" panose="02010600030101010101" pitchFamily="2" charset="-122"/>
              </a:rPr>
              <a:t>movie id</a:t>
            </a:r>
            <a:r>
              <a:rPr lang="zh-CN" altLang="en-US" sz="1800" dirty="0">
                <a:latin typeface="Times New Roman" panose="02020603050405020304" pitchFamily="18" charset="0"/>
                <a:ea typeface="宋体" panose="02010600030101010101" pitchFamily="2" charset="-122"/>
              </a:rPr>
              <a:t>，第三列为打分。该数据集仅供参考，实验中要用到的是由</a:t>
            </a:r>
            <a:r>
              <a:rPr lang="en-US" altLang="zh-CN" sz="1800" dirty="0">
                <a:latin typeface="Times New Roman" panose="02020603050405020304" pitchFamily="18" charset="0"/>
                <a:ea typeface="宋体" panose="02010600030101010101" pitchFamily="2" charset="-122"/>
              </a:rPr>
              <a:t>ratings.csv</a:t>
            </a:r>
            <a:r>
              <a:rPr lang="zh-CN" altLang="en-US" sz="1800" dirty="0">
                <a:latin typeface="Times New Roman" panose="02020603050405020304" pitchFamily="18" charset="0"/>
                <a:ea typeface="宋体" panose="02010600030101010101" pitchFamily="2" charset="-122"/>
              </a:rPr>
              <a:t>生成的</a:t>
            </a:r>
            <a:r>
              <a:rPr lang="en-US" altLang="zh-CN" sz="1800" dirty="0">
                <a:latin typeface="Times New Roman" panose="02020603050405020304" pitchFamily="18" charset="0"/>
                <a:ea typeface="宋体" panose="02010600030101010101" pitchFamily="2" charset="-122"/>
              </a:rPr>
              <a:t>train_set.csv</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test_set.csv</a:t>
            </a:r>
            <a:r>
              <a:rPr lang="zh-CN" altLang="en-US"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endParaRPr lang="zh-CN" altLang="en-US" sz="18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1B9C8216-FFB4-4CAB-9658-B02193F5BFAE}"/>
              </a:ext>
            </a:extLst>
          </p:cNvPr>
          <p:cNvPicPr>
            <a:picLocks noChangeAspect="1"/>
          </p:cNvPicPr>
          <p:nvPr/>
        </p:nvPicPr>
        <p:blipFill>
          <a:blip r:embed="rId3"/>
          <a:stretch>
            <a:fillRect/>
          </a:stretch>
        </p:blipFill>
        <p:spPr>
          <a:xfrm>
            <a:off x="3945986" y="1995106"/>
            <a:ext cx="3653255" cy="4109913"/>
          </a:xfrm>
          <a:prstGeom prst="rect">
            <a:avLst/>
          </a:prstGeom>
        </p:spPr>
      </p:pic>
    </p:spTree>
    <p:extLst>
      <p:ext uri="{BB962C8B-B14F-4D97-AF65-F5344CB8AC3E}">
        <p14:creationId xmlns:p14="http://schemas.microsoft.com/office/powerpoint/2010/main" val="3798926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514814" y="330239"/>
            <a:ext cx="10515600" cy="5688359"/>
          </a:xfrm>
        </p:spPr>
        <p:txBody>
          <a:bodyPr>
            <a:noAutofit/>
          </a:bodyPr>
          <a:lstStyle/>
          <a:p>
            <a:pPr marL="0" indent="0">
              <a:lnSpc>
                <a:spcPct val="120000"/>
              </a:lnSpc>
              <a:buNone/>
            </a:pPr>
            <a:r>
              <a:rPr lang="zh-CN" altLang="en-US" sz="2400" b="1" dirty="0"/>
              <a:t>数据集介绍</a:t>
            </a:r>
            <a:endParaRPr lang="en-US" altLang="zh-CN" sz="1800" dirty="0">
              <a:latin typeface="Times New Roman" panose="02020603050405020304" pitchFamily="18" charset="0"/>
              <a:ea typeface="宋体" panose="02010600030101010101" pitchFamily="2" charset="-122"/>
            </a:endParaRPr>
          </a:p>
          <a:p>
            <a:pPr marL="0" indent="0">
              <a:lnSpc>
                <a:spcPct val="120000"/>
              </a:lnSpc>
              <a:buNone/>
            </a:pPr>
            <a:endParaRPr lang="en-US" altLang="zh-CN" sz="1800" dirty="0">
              <a:latin typeface="Times New Roman" panose="02020603050405020304" pitchFamily="18" charset="0"/>
              <a:ea typeface="宋体" panose="02010600030101010101" pitchFamily="2" charset="-122"/>
            </a:endParaRPr>
          </a:p>
          <a:p>
            <a:pPr marL="0" indent="0">
              <a:lnSpc>
                <a:spcPct val="120000"/>
              </a:lnSpc>
              <a:buNone/>
            </a:pPr>
            <a:r>
              <a:rPr lang="en-US" altLang="zh-CN" sz="1800" dirty="0">
                <a:latin typeface="Times New Roman" panose="02020603050405020304" pitchFamily="18" charset="0"/>
                <a:ea typeface="宋体" panose="02010600030101010101" pitchFamily="2" charset="-122"/>
              </a:rPr>
              <a:t>        train_set.csv</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test_set.csv</a:t>
            </a:r>
            <a:r>
              <a:rPr lang="zh-CN" altLang="en-US" sz="1800" dirty="0">
                <a:latin typeface="Times New Roman" panose="02020603050405020304" pitchFamily="18" charset="0"/>
                <a:ea typeface="宋体" panose="02010600030101010101" pitchFamily="2" charset="-122"/>
              </a:rPr>
              <a:t>分别是训练集和测试集，它们都来自</a:t>
            </a:r>
            <a:r>
              <a:rPr lang="en-US" altLang="zh-CN" sz="1800" dirty="0">
                <a:latin typeface="Times New Roman" panose="02020603050405020304" pitchFamily="18" charset="0"/>
                <a:ea typeface="宋体" panose="02010600030101010101" pitchFamily="2" charset="-122"/>
              </a:rPr>
              <a:t>ratings.csv</a:t>
            </a:r>
            <a:r>
              <a:rPr lang="zh-CN" altLang="en-US" sz="1800" dirty="0">
                <a:latin typeface="Times New Roman" panose="02020603050405020304" pitchFamily="18" charset="0"/>
                <a:ea typeface="宋体" panose="02010600030101010101" pitchFamily="2" charset="-122"/>
              </a:rPr>
              <a:t>，格式与</a:t>
            </a:r>
            <a:r>
              <a:rPr lang="en-US" altLang="zh-CN" sz="1800" dirty="0">
                <a:latin typeface="Times New Roman" panose="02020603050405020304" pitchFamily="18" charset="0"/>
                <a:ea typeface="宋体" panose="02010600030101010101" pitchFamily="2" charset="-122"/>
              </a:rPr>
              <a:t>ratings.csv</a:t>
            </a:r>
            <a:r>
              <a:rPr lang="zh-CN" altLang="en-US" sz="1800" dirty="0">
                <a:latin typeface="Times New Roman" panose="02020603050405020304" pitchFamily="18" charset="0"/>
                <a:ea typeface="宋体" panose="02010600030101010101" pitchFamily="2" charset="-122"/>
              </a:rPr>
              <a:t>相同。训练集用于训练推荐模型，而测试集用于模型的测试。测试集中并没有将实际评分抹掉，这一部分是用来与模型的预测进行比较计算</a:t>
            </a:r>
            <a:r>
              <a:rPr lang="en-US" altLang="zh-CN" sz="1800" dirty="0">
                <a:latin typeface="Times New Roman" panose="02020603050405020304" pitchFamily="18" charset="0"/>
                <a:ea typeface="宋体" panose="02010600030101010101" pitchFamily="2" charset="-122"/>
              </a:rPr>
              <a:t>SSE</a:t>
            </a:r>
            <a:r>
              <a:rPr lang="zh-CN" altLang="en-US" sz="1800" dirty="0">
                <a:latin typeface="Times New Roman" panose="02020603050405020304" pitchFamily="18" charset="0"/>
                <a:ea typeface="宋体" panose="02010600030101010101" pitchFamily="2" charset="-122"/>
              </a:rPr>
              <a:t>的。</a:t>
            </a: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6692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514814" y="330239"/>
            <a:ext cx="10515600" cy="5688359"/>
          </a:xfrm>
        </p:spPr>
        <p:txBody>
          <a:bodyPr>
            <a:noAutofit/>
          </a:bodyPr>
          <a:lstStyle/>
          <a:p>
            <a:pPr marL="0" indent="0">
              <a:lnSpc>
                <a:spcPct val="120000"/>
              </a:lnSpc>
              <a:buNone/>
            </a:pPr>
            <a:r>
              <a:rPr lang="zh-CN" altLang="en-US" sz="2400" b="1" dirty="0"/>
              <a:t>数据集介绍</a:t>
            </a:r>
            <a:endParaRPr lang="en-US" altLang="zh-CN" sz="2400" b="1" dirty="0"/>
          </a:p>
          <a:p>
            <a:pPr marL="0" indent="0">
              <a:lnSpc>
                <a:spcPct val="120000"/>
              </a:lnSpc>
              <a:buNone/>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movie.csv</a:t>
            </a:r>
            <a:r>
              <a:rPr lang="zh-CN" altLang="en-US" sz="1800" dirty="0">
                <a:latin typeface="Times New Roman" panose="02020603050405020304" pitchFamily="18" charset="0"/>
                <a:ea typeface="宋体" panose="02010600030101010101" pitchFamily="2" charset="-122"/>
              </a:rPr>
              <a:t>是电影本身的相关信息，第一列为</a:t>
            </a:r>
            <a:r>
              <a:rPr lang="en-US" altLang="zh-CN" sz="1800" dirty="0">
                <a:latin typeface="Times New Roman" panose="02020603050405020304" pitchFamily="18" charset="0"/>
                <a:ea typeface="宋体" panose="02010600030101010101" pitchFamily="2" charset="-122"/>
              </a:rPr>
              <a:t>movie id</a:t>
            </a:r>
            <a:r>
              <a:rPr lang="zh-CN" altLang="en-US" sz="1800" dirty="0">
                <a:latin typeface="Times New Roman" panose="02020603050405020304" pitchFamily="18" charset="0"/>
                <a:ea typeface="宋体" panose="02010600030101010101" pitchFamily="2" charset="-122"/>
              </a:rPr>
              <a:t>，第二列为电影名，第三列为电影的类别。</a:t>
            </a: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endParaRPr lang="zh-CN" altLang="en-US" sz="1800"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415A9E2E-81C8-4D35-B939-23B48A8E1D22}"/>
              </a:ext>
            </a:extLst>
          </p:cNvPr>
          <p:cNvPicPr>
            <a:picLocks noChangeAspect="1"/>
          </p:cNvPicPr>
          <p:nvPr/>
        </p:nvPicPr>
        <p:blipFill>
          <a:blip r:embed="rId3"/>
          <a:stretch>
            <a:fillRect/>
          </a:stretch>
        </p:blipFill>
        <p:spPr>
          <a:xfrm>
            <a:off x="841437" y="2061690"/>
            <a:ext cx="10835749" cy="2956358"/>
          </a:xfrm>
          <a:prstGeom prst="rect">
            <a:avLst/>
          </a:prstGeom>
        </p:spPr>
      </p:pic>
    </p:spTree>
    <p:extLst>
      <p:ext uri="{BB962C8B-B14F-4D97-AF65-F5344CB8AC3E}">
        <p14:creationId xmlns:p14="http://schemas.microsoft.com/office/powerpoint/2010/main" val="6784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BF41-A60C-4234-AF3E-D9E5DE3F5F82}"/>
              </a:ext>
            </a:extLst>
          </p:cNvPr>
          <p:cNvSpPr>
            <a:spLocks noGrp="1"/>
          </p:cNvSpPr>
          <p:nvPr>
            <p:ph type="title"/>
          </p:nvPr>
        </p:nvSpPr>
        <p:spPr/>
        <p:txBody>
          <a:bodyPr/>
          <a:lstStyle/>
          <a:p>
            <a:r>
              <a:rPr lang="zh-CN" altLang="en-US" b="1" dirty="0"/>
              <a:t>实验四 </a:t>
            </a:r>
            <a:r>
              <a:rPr lang="en-US" altLang="zh-CN" b="1" dirty="0" err="1"/>
              <a:t>kmeans</a:t>
            </a:r>
            <a:r>
              <a:rPr lang="zh-CN" altLang="en-US" b="1" dirty="0"/>
              <a:t>算法及其实现</a:t>
            </a:r>
          </a:p>
        </p:txBody>
      </p:sp>
      <p:sp>
        <p:nvSpPr>
          <p:cNvPr id="3" name="内容占位符 2">
            <a:extLst>
              <a:ext uri="{FF2B5EF4-FFF2-40B4-BE49-F238E27FC236}">
                <a16:creationId xmlns:a16="http://schemas.microsoft.com/office/drawing/2014/main" id="{C03DCF55-64A1-4330-8EFC-DEEC8CD4AF76}"/>
              </a:ext>
            </a:extLst>
          </p:cNvPr>
          <p:cNvSpPr>
            <a:spLocks noGrp="1"/>
          </p:cNvSpPr>
          <p:nvPr>
            <p:ph idx="1"/>
          </p:nvPr>
        </p:nvSpPr>
        <p:spPr>
          <a:xfrm>
            <a:off x="838200" y="1516615"/>
            <a:ext cx="10515600" cy="4351338"/>
          </a:xfrm>
        </p:spPr>
        <p:txBody>
          <a:bodyPr>
            <a:noAutofit/>
          </a:bodyPr>
          <a:lstStyle/>
          <a:p>
            <a:pPr indent="0" algn="just">
              <a:lnSpc>
                <a:spcPct val="125000"/>
              </a:lnSpc>
              <a:buNone/>
            </a:pPr>
            <a:r>
              <a:rPr lang="zh-CN" altLang="en-US" sz="1800" dirty="0">
                <a:latin typeface="Times New Roman" panose="02020603050405020304" pitchFamily="18" charset="0"/>
                <a:ea typeface="宋体" panose="02010600030101010101" pitchFamily="2" charset="-122"/>
              </a:rPr>
              <a:t>        提供葡萄酒原数据集</a:t>
            </a:r>
            <a:r>
              <a:rPr lang="en-US" altLang="zh-CN" sz="1800" dirty="0" err="1">
                <a:latin typeface="Times New Roman" panose="02020603050405020304" pitchFamily="18" charset="0"/>
                <a:ea typeface="宋体" panose="02010600030101010101" pitchFamily="2" charset="-122"/>
              </a:rPr>
              <a:t>WineData</a:t>
            </a:r>
            <a:r>
              <a:rPr lang="zh-CN" altLang="en-US" sz="1800" dirty="0">
                <a:latin typeface="Times New Roman" panose="02020603050405020304" pitchFamily="18" charset="0"/>
                <a:ea typeface="宋体" panose="02010600030101010101" pitchFamily="2" charset="-122"/>
              </a:rPr>
              <a:t>，以及归一化处理后的归一化数据集。感兴趣的同学可以自行归一化。葡萄酒数据集中已经按照类别给出了</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3</a:t>
            </a:r>
            <a:r>
              <a:rPr lang="zh-CN" altLang="en-US" sz="1800" dirty="0">
                <a:latin typeface="Times New Roman" panose="02020603050405020304" pitchFamily="18" charset="0"/>
                <a:ea typeface="宋体" panose="02010600030101010101" pitchFamily="2" charset="-122"/>
              </a:rPr>
              <a:t>种葡萄酒数据，在数据集文件中的第一列标注了出来，大家可以将聚类好的数据与标的数据做对比。</a:t>
            </a: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endParaRPr lang="zh-CN" altLang="en-US" sz="1800" dirty="0">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latin typeface="Times New Roman" panose="02020603050405020304" pitchFamily="18" charset="0"/>
                <a:ea typeface="宋体" panose="02010600030101010101" pitchFamily="2" charset="-122"/>
              </a:rPr>
              <a:t>        编写</a:t>
            </a:r>
            <a:r>
              <a:rPr lang="en-US" altLang="zh-CN" sz="1800" dirty="0" err="1">
                <a:latin typeface="Times New Roman" panose="02020603050405020304" pitchFamily="18" charset="0"/>
                <a:ea typeface="宋体" panose="02010600030101010101" pitchFamily="2" charset="-122"/>
              </a:rPr>
              <a:t>kmeans</a:t>
            </a:r>
            <a:r>
              <a:rPr lang="zh-CN" altLang="en-US" sz="1800" dirty="0">
                <a:latin typeface="Times New Roman" panose="02020603050405020304" pitchFamily="18" charset="0"/>
                <a:ea typeface="宋体" panose="02010600030101010101" pitchFamily="2" charset="-122"/>
              </a:rPr>
              <a:t>算法，算法的输入是葡萄酒数据集，葡萄酒数据集一共</a:t>
            </a:r>
            <a:r>
              <a:rPr lang="en-US" altLang="zh-CN" sz="1800" dirty="0">
                <a:latin typeface="Times New Roman" panose="02020603050405020304" pitchFamily="18" charset="0"/>
                <a:ea typeface="宋体" panose="02010600030101010101" pitchFamily="2" charset="-122"/>
              </a:rPr>
              <a:t>13</a:t>
            </a:r>
            <a:r>
              <a:rPr lang="zh-CN" altLang="en-US" sz="1800" dirty="0">
                <a:latin typeface="Times New Roman" panose="02020603050405020304" pitchFamily="18" charset="0"/>
                <a:ea typeface="宋体" panose="02010600030101010101" pitchFamily="2" charset="-122"/>
              </a:rPr>
              <a:t>维数据，代表着葡萄酒的</a:t>
            </a:r>
            <a:r>
              <a:rPr lang="en-US" altLang="zh-CN" sz="1800" dirty="0">
                <a:latin typeface="Times New Roman" panose="02020603050405020304" pitchFamily="18" charset="0"/>
                <a:ea typeface="宋体" panose="02010600030101010101" pitchFamily="2" charset="-122"/>
              </a:rPr>
              <a:t>13</a:t>
            </a:r>
            <a:r>
              <a:rPr lang="zh-CN" altLang="en-US" sz="1800" dirty="0">
                <a:latin typeface="Times New Roman" panose="02020603050405020304" pitchFamily="18" charset="0"/>
                <a:ea typeface="宋体" panose="02010600030101010101" pitchFamily="2" charset="-122"/>
              </a:rPr>
              <a:t>维特征，请在欧式距离下对葡萄酒的所有数据进行聚类，聚类的数量</a:t>
            </a:r>
            <a:r>
              <a:rPr lang="en-US" altLang="zh-CN" sz="1800" dirty="0">
                <a:latin typeface="Times New Roman" panose="02020603050405020304" pitchFamily="18" charset="0"/>
                <a:ea typeface="宋体" panose="02010600030101010101" pitchFamily="2" charset="-122"/>
              </a:rPr>
              <a:t>K</a:t>
            </a:r>
            <a:r>
              <a:rPr lang="zh-CN" altLang="en-US" sz="1800" dirty="0">
                <a:latin typeface="Times New Roman" panose="02020603050405020304" pitchFamily="18" charset="0"/>
                <a:ea typeface="宋体" panose="02010600030101010101" pitchFamily="2" charset="-122"/>
              </a:rPr>
              <a:t>值为</a:t>
            </a:r>
            <a:r>
              <a:rPr lang="en-US" altLang="zh-CN" sz="1800" dirty="0">
                <a:latin typeface="Times New Roman" panose="02020603050405020304" pitchFamily="18" charset="0"/>
                <a:ea typeface="宋体" panose="02010600030101010101" pitchFamily="2" charset="-122"/>
              </a:rPr>
              <a:t>3</a:t>
            </a:r>
            <a:r>
              <a:rPr lang="zh-CN" altLang="en-US"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endParaRPr lang="en-US" altLang="zh-CN" sz="1800" dirty="0">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latin typeface="Times New Roman" panose="02020603050405020304" pitchFamily="18" charset="0"/>
                <a:ea typeface="宋体" panose="02010600030101010101" pitchFamily="2" charset="-122"/>
              </a:rPr>
              <a:t>        在本次实验中，最终评价</a:t>
            </a:r>
            <a:r>
              <a:rPr lang="en-US" altLang="zh-CN" sz="1800" dirty="0" err="1">
                <a:latin typeface="Times New Roman" panose="02020603050405020304" pitchFamily="18" charset="0"/>
                <a:ea typeface="宋体" panose="02010600030101010101" pitchFamily="2" charset="-122"/>
              </a:rPr>
              <a:t>kmean</a:t>
            </a:r>
            <a:r>
              <a:rPr lang="zh-CN" altLang="en-US" sz="1800" dirty="0">
                <a:latin typeface="Times New Roman" panose="02020603050405020304" pitchFamily="18" charset="0"/>
                <a:ea typeface="宋体" panose="02010600030101010101" pitchFamily="2" charset="-122"/>
              </a:rPr>
              <a:t>算法的精准度有两种，第一是葡萄酒数据集已经给出的三个聚类，和自己运行的三个聚类做准确度判断。第二个是计算所有数据点到各自质心距离的平方和。这两个结果需要输出。</a:t>
            </a:r>
            <a:endParaRPr lang="en-US" altLang="zh-CN"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6021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BF41-A60C-4234-AF3E-D9E5DE3F5F82}"/>
              </a:ext>
            </a:extLst>
          </p:cNvPr>
          <p:cNvSpPr>
            <a:spLocks noGrp="1"/>
          </p:cNvSpPr>
          <p:nvPr>
            <p:ph type="title"/>
          </p:nvPr>
        </p:nvSpPr>
        <p:spPr/>
        <p:txBody>
          <a:bodyPr/>
          <a:lstStyle/>
          <a:p>
            <a:r>
              <a:rPr lang="zh-CN" altLang="en-US" b="1" dirty="0"/>
              <a:t>实验四 </a:t>
            </a:r>
            <a:r>
              <a:rPr lang="en-US" altLang="zh-CN" b="1" dirty="0" err="1"/>
              <a:t>kmeans</a:t>
            </a:r>
            <a:r>
              <a:rPr lang="zh-CN" altLang="en-US" b="1" dirty="0"/>
              <a:t>算法及其实现</a:t>
            </a:r>
          </a:p>
        </p:txBody>
      </p:sp>
      <p:pic>
        <p:nvPicPr>
          <p:cNvPr id="5" name="图片 4">
            <a:extLst>
              <a:ext uri="{FF2B5EF4-FFF2-40B4-BE49-F238E27FC236}">
                <a16:creationId xmlns:a16="http://schemas.microsoft.com/office/drawing/2014/main" id="{7CBAD59B-67C1-4E31-B3A3-7A62A29CA09A}"/>
              </a:ext>
            </a:extLst>
          </p:cNvPr>
          <p:cNvPicPr>
            <a:picLocks noChangeAspect="1"/>
          </p:cNvPicPr>
          <p:nvPr/>
        </p:nvPicPr>
        <p:blipFill>
          <a:blip r:embed="rId3"/>
          <a:stretch>
            <a:fillRect/>
          </a:stretch>
        </p:blipFill>
        <p:spPr>
          <a:xfrm>
            <a:off x="3357842" y="2752406"/>
            <a:ext cx="4873260" cy="3740469"/>
          </a:xfrm>
          <a:prstGeom prst="rect">
            <a:avLst/>
          </a:prstGeom>
        </p:spPr>
      </p:pic>
      <p:sp>
        <p:nvSpPr>
          <p:cNvPr id="9" name="文本框 8">
            <a:extLst>
              <a:ext uri="{FF2B5EF4-FFF2-40B4-BE49-F238E27FC236}">
                <a16:creationId xmlns:a16="http://schemas.microsoft.com/office/drawing/2014/main" id="{64D369ED-3D6D-4271-A7DF-2D64FFA17DD9}"/>
              </a:ext>
            </a:extLst>
          </p:cNvPr>
          <p:cNvSpPr txBox="1"/>
          <p:nvPr/>
        </p:nvSpPr>
        <p:spPr>
          <a:xfrm>
            <a:off x="845932" y="1696090"/>
            <a:ext cx="10180655" cy="759952"/>
          </a:xfrm>
          <a:prstGeom prst="rect">
            <a:avLst/>
          </a:prstGeom>
          <a:noFill/>
        </p:spPr>
        <p:txBody>
          <a:bodyPr wrap="square">
            <a:spAutoFit/>
          </a:bodyPr>
          <a:lstStyle/>
          <a:p>
            <a:pPr marL="228600" algn="just">
              <a:lnSpc>
                <a:spcPct val="125000"/>
              </a:lnSpc>
              <a:spcBef>
                <a:spcPts val="1000"/>
              </a:spcBef>
            </a:pPr>
            <a:r>
              <a:rPr lang="zh-CN" altLang="en-US" dirty="0">
                <a:latin typeface="Times New Roman" panose="02020603050405020304" pitchFamily="18" charset="0"/>
                <a:ea typeface="宋体" panose="02010600030101010101" pitchFamily="2" charset="-122"/>
              </a:rPr>
              <a:t>加分项：在聚类之后，任选两个维度，以三种不同的颜色对自己聚类的结果进行标注，最终以二维平面中点图的形式来展示三个质心和所有的样本点。效果展示图如下图所示。</a:t>
            </a:r>
          </a:p>
        </p:txBody>
      </p:sp>
    </p:spTree>
    <p:extLst>
      <p:ext uri="{BB962C8B-B14F-4D97-AF65-F5344CB8AC3E}">
        <p14:creationId xmlns:p14="http://schemas.microsoft.com/office/powerpoint/2010/main" val="376178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5B9F25E-1B5D-40B8-903C-CF8692570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815" y="0"/>
            <a:ext cx="4378369" cy="6858000"/>
          </a:xfrm>
          <a:prstGeom prst="rect">
            <a:avLst/>
          </a:prstGeom>
        </p:spPr>
      </p:pic>
    </p:spTree>
    <p:extLst>
      <p:ext uri="{BB962C8B-B14F-4D97-AF65-F5344CB8AC3E}">
        <p14:creationId xmlns:p14="http://schemas.microsoft.com/office/powerpoint/2010/main" val="34408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BF41-A60C-4234-AF3E-D9E5DE3F5F82}"/>
              </a:ext>
            </a:extLst>
          </p:cNvPr>
          <p:cNvSpPr>
            <a:spLocks noGrp="1"/>
          </p:cNvSpPr>
          <p:nvPr>
            <p:ph type="title"/>
          </p:nvPr>
        </p:nvSpPr>
        <p:spPr/>
        <p:txBody>
          <a:bodyPr/>
          <a:lstStyle/>
          <a:p>
            <a:r>
              <a:rPr lang="zh-CN" altLang="en-US" b="1" dirty="0"/>
              <a:t>大作业 推荐系统</a:t>
            </a:r>
          </a:p>
        </p:txBody>
      </p:sp>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838200" y="1690688"/>
            <a:ext cx="10515600" cy="5688359"/>
          </a:xfrm>
        </p:spPr>
        <p:txBody>
          <a:bodyPr>
            <a:noAutofit/>
          </a:bodyPr>
          <a:lstStyle/>
          <a:p>
            <a:pPr marL="0" indent="0">
              <a:lnSpc>
                <a:spcPct val="120000"/>
              </a:lnSpc>
              <a:buNone/>
            </a:pPr>
            <a:r>
              <a:rPr lang="zh-CN" altLang="en-US" sz="2400" b="1" dirty="0"/>
              <a:t>必做一：基于用户的协同过滤算法</a:t>
            </a:r>
          </a:p>
          <a:p>
            <a:pPr indent="0" algn="just">
              <a:lnSpc>
                <a:spcPct val="125000"/>
              </a:lnSpc>
              <a:buNone/>
            </a:pP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对训练集中的评分数据构造用户</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电影效用矩阵，使用</a:t>
            </a:r>
            <a:r>
              <a:rPr lang="en-US" altLang="zh-CN" sz="1800" dirty="0" err="1">
                <a:effectLst/>
                <a:latin typeface="Times New Roman" panose="02020603050405020304" pitchFamily="18" charset="0"/>
                <a:ea typeface="宋体" panose="02010600030101010101" pitchFamily="2" charset="-122"/>
              </a:rPr>
              <a:t>pearson</a:t>
            </a:r>
            <a:r>
              <a:rPr lang="zh-CN" altLang="zh-CN" sz="1800" dirty="0">
                <a:effectLst/>
                <a:latin typeface="Times New Roman" panose="02020603050405020304" pitchFamily="18" charset="0"/>
                <a:ea typeface="宋体" panose="02010600030101010101" pitchFamily="2" charset="-122"/>
              </a:rPr>
              <a:t>相似度计算方法计算用户之间的相似度，也即相似度矩阵。对单个用户进行推荐时，找到与其最相似的</a:t>
            </a:r>
            <a:r>
              <a:rPr lang="en-US" altLang="zh-CN" sz="1800" dirty="0">
                <a:effectLst/>
                <a:latin typeface="Times New Roman" panose="02020603050405020304" pitchFamily="18" charset="0"/>
                <a:ea typeface="宋体" panose="02010600030101010101" pitchFamily="2" charset="-122"/>
              </a:rPr>
              <a:t>k</a:t>
            </a:r>
            <a:r>
              <a:rPr lang="zh-CN" altLang="zh-CN" sz="1800" dirty="0">
                <a:effectLst/>
                <a:latin typeface="Times New Roman" panose="02020603050405020304" pitchFamily="18" charset="0"/>
                <a:ea typeface="宋体" panose="02010600030101010101" pitchFamily="2" charset="-122"/>
              </a:rPr>
              <a:t>个用户，用这</a:t>
            </a:r>
            <a:r>
              <a:rPr lang="en-US" altLang="zh-CN" sz="1800" dirty="0">
                <a:effectLst/>
                <a:latin typeface="Times New Roman" panose="02020603050405020304" pitchFamily="18" charset="0"/>
                <a:ea typeface="宋体" panose="02010600030101010101" pitchFamily="2" charset="-122"/>
              </a:rPr>
              <a:t>k</a:t>
            </a:r>
            <a:r>
              <a:rPr lang="zh-CN" altLang="zh-CN" sz="1800" dirty="0">
                <a:effectLst/>
                <a:latin typeface="Times New Roman" panose="02020603050405020304" pitchFamily="18" charset="0"/>
                <a:ea typeface="宋体" panose="02010600030101010101" pitchFamily="2" charset="-122"/>
              </a:rPr>
              <a:t>个用户的评分情况对当前用户的所有未评分电影进行评分预测，选取评分最高的</a:t>
            </a:r>
            <a:r>
              <a:rPr lang="en-US" altLang="zh-CN" sz="1800" dirty="0">
                <a:effectLst/>
                <a:latin typeface="Times New Roman" panose="02020603050405020304" pitchFamily="18" charset="0"/>
                <a:ea typeface="宋体" panose="02010600030101010101" pitchFamily="2" charset="-122"/>
              </a:rPr>
              <a:t>n</a:t>
            </a:r>
            <a:r>
              <a:rPr lang="zh-CN" altLang="zh-CN" sz="1800" dirty="0">
                <a:effectLst/>
                <a:latin typeface="Times New Roman" panose="02020603050405020304" pitchFamily="18" charset="0"/>
                <a:ea typeface="宋体" panose="02010600030101010101" pitchFamily="2" charset="-122"/>
              </a:rPr>
              <a:t>个电影进行推荐。</a:t>
            </a:r>
          </a:p>
          <a:p>
            <a:pPr indent="0" algn="just">
              <a:lnSpc>
                <a:spcPct val="125000"/>
              </a:lnSpc>
              <a:buNone/>
            </a:pP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在测试集中包含</a:t>
            </a:r>
            <a:r>
              <a:rPr lang="en-US" altLang="zh-CN" sz="1800" dirty="0">
                <a:effectLst/>
                <a:latin typeface="Times New Roman" panose="02020603050405020304" pitchFamily="18" charset="0"/>
                <a:ea typeface="宋体" panose="02010600030101010101" pitchFamily="2" charset="-122"/>
              </a:rPr>
              <a:t>100</a:t>
            </a:r>
            <a:r>
              <a:rPr lang="zh-CN" altLang="zh-CN" sz="1800" dirty="0">
                <a:effectLst/>
                <a:latin typeface="Times New Roman" panose="02020603050405020304" pitchFamily="18" charset="0"/>
                <a:ea typeface="宋体" panose="02010600030101010101" pitchFamily="2" charset="-122"/>
              </a:rPr>
              <a:t>条用户</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电影评分记录，用于计算推荐算法中预测评分的准确性，对测试集中的每个用户</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电影需要计算其预测评分，再和真实评分进行对比，误差计算使用</a:t>
            </a:r>
            <a:r>
              <a:rPr lang="en-US" altLang="zh-CN" sz="1800" dirty="0">
                <a:effectLst/>
                <a:latin typeface="Times New Roman" panose="02020603050405020304" pitchFamily="18" charset="0"/>
                <a:ea typeface="宋体" panose="02010600030101010101" pitchFamily="2" charset="-122"/>
              </a:rPr>
              <a:t>SSE</a:t>
            </a:r>
            <a:r>
              <a:rPr lang="zh-CN" altLang="zh-CN" sz="1800" dirty="0">
                <a:effectLst/>
                <a:latin typeface="Times New Roman" panose="02020603050405020304" pitchFamily="18" charset="0"/>
                <a:ea typeface="宋体" panose="02010600030101010101" pitchFamily="2" charset="-122"/>
              </a:rPr>
              <a:t>误差平方和。</a:t>
            </a:r>
          </a:p>
          <a:p>
            <a:pPr indent="0" algn="just">
              <a:lnSpc>
                <a:spcPct val="125000"/>
              </a:lnSpc>
              <a:buNone/>
            </a:pP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选做部分提示</a:t>
            </a:r>
            <a:r>
              <a:rPr lang="zh-CN" altLang="zh-CN" sz="1800" b="1"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rPr>
              <a:t>此算法的进阶版采用</a:t>
            </a:r>
            <a:r>
              <a:rPr lang="en-US" altLang="zh-CN" sz="1800" dirty="0" err="1">
                <a:effectLst/>
                <a:latin typeface="Times New Roman" panose="02020603050405020304" pitchFamily="18" charset="0"/>
                <a:ea typeface="宋体" panose="02010600030101010101" pitchFamily="2" charset="-122"/>
              </a:rPr>
              <a:t>minihash</a:t>
            </a:r>
            <a:r>
              <a:rPr lang="zh-CN" altLang="zh-CN" sz="1800" dirty="0">
                <a:effectLst/>
                <a:latin typeface="Times New Roman" panose="02020603050405020304" pitchFamily="18" charset="0"/>
                <a:ea typeface="宋体" panose="02010600030101010101" pitchFamily="2" charset="-122"/>
              </a:rPr>
              <a:t>算法对效用矩阵进行降维处理，从而得到相似度矩阵，注意</a:t>
            </a:r>
            <a:r>
              <a:rPr lang="en-US" altLang="zh-CN" sz="1800" dirty="0" err="1">
                <a:effectLst/>
                <a:latin typeface="Times New Roman" panose="02020603050405020304" pitchFamily="18" charset="0"/>
                <a:ea typeface="宋体" panose="02010600030101010101" pitchFamily="2" charset="-122"/>
              </a:rPr>
              <a:t>minihash</a:t>
            </a:r>
            <a:r>
              <a:rPr lang="zh-CN" altLang="zh-CN" sz="1800" dirty="0">
                <a:effectLst/>
                <a:latin typeface="Times New Roman" panose="02020603050405020304" pitchFamily="18" charset="0"/>
                <a:ea typeface="宋体" panose="02010600030101010101" pitchFamily="2" charset="-122"/>
              </a:rPr>
              <a:t>采用</a:t>
            </a:r>
            <a:r>
              <a:rPr lang="en-US" altLang="zh-CN" sz="1800" dirty="0" err="1">
                <a:effectLst/>
                <a:latin typeface="Times New Roman" panose="02020603050405020304" pitchFamily="18" charset="0"/>
                <a:ea typeface="宋体" panose="02010600030101010101" pitchFamily="2" charset="-122"/>
              </a:rPr>
              <a:t>jarcard</a:t>
            </a:r>
            <a:r>
              <a:rPr lang="zh-CN" altLang="zh-CN" sz="1800" dirty="0">
                <a:effectLst/>
                <a:latin typeface="Times New Roman" panose="02020603050405020304" pitchFamily="18" charset="0"/>
                <a:ea typeface="宋体" panose="02010600030101010101" pitchFamily="2" charset="-122"/>
              </a:rPr>
              <a:t>方法计算相似度，需要对效用矩阵进行</a:t>
            </a:r>
            <a:r>
              <a:rPr lang="en-US" altLang="zh-CN" sz="1800" dirty="0">
                <a:effectLst/>
                <a:latin typeface="Times New Roman" panose="02020603050405020304" pitchFamily="18" charset="0"/>
                <a:ea typeface="宋体" panose="02010600030101010101" pitchFamily="2" charset="-122"/>
              </a:rPr>
              <a:t>01</a:t>
            </a:r>
            <a:r>
              <a:rPr lang="zh-CN" altLang="zh-CN" sz="1800" dirty="0">
                <a:effectLst/>
                <a:latin typeface="Times New Roman" panose="02020603050405020304" pitchFamily="18" charset="0"/>
                <a:ea typeface="宋体" panose="02010600030101010101" pitchFamily="2" charset="-122"/>
              </a:rPr>
              <a:t>处理，也即将</a:t>
            </a:r>
            <a:r>
              <a:rPr lang="en-US" altLang="zh-CN" sz="1800" dirty="0">
                <a:effectLst/>
                <a:latin typeface="Times New Roman" panose="02020603050405020304" pitchFamily="18" charset="0"/>
                <a:ea typeface="宋体" panose="02010600030101010101" pitchFamily="2" charset="-122"/>
              </a:rPr>
              <a:t>0.5-2.5</a:t>
            </a:r>
            <a:r>
              <a:rPr lang="zh-CN" altLang="zh-CN" sz="1800" dirty="0">
                <a:effectLst/>
                <a:latin typeface="Times New Roman" panose="02020603050405020304" pitchFamily="18" charset="0"/>
                <a:ea typeface="宋体" panose="02010600030101010101" pitchFamily="2" charset="-122"/>
              </a:rPr>
              <a:t>的评分置为</a:t>
            </a:r>
            <a:r>
              <a:rPr lang="en-US" altLang="zh-CN" sz="1800" dirty="0">
                <a:effectLst/>
                <a:latin typeface="Times New Roman" panose="02020603050405020304" pitchFamily="18" charset="0"/>
                <a:ea typeface="宋体" panose="02010600030101010101" pitchFamily="2" charset="-122"/>
              </a:rPr>
              <a:t>0</a:t>
            </a: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3.0-5.0</a:t>
            </a:r>
            <a:r>
              <a:rPr lang="zh-CN" altLang="zh-CN" sz="1800" dirty="0">
                <a:effectLst/>
                <a:latin typeface="Times New Roman" panose="02020603050405020304" pitchFamily="18" charset="0"/>
                <a:ea typeface="宋体" panose="02010600030101010101" pitchFamily="2" charset="-122"/>
              </a:rPr>
              <a:t>的评分置为</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a:t>
            </a:r>
          </a:p>
          <a:p>
            <a:pPr marL="0" indent="0">
              <a:lnSpc>
                <a:spcPct val="120000"/>
              </a:lnSpc>
              <a:buNone/>
            </a:pPr>
            <a:endParaRPr lang="zh-CN" altLang="en-US" sz="2400" dirty="0"/>
          </a:p>
        </p:txBody>
      </p:sp>
    </p:spTree>
    <p:extLst>
      <p:ext uri="{BB962C8B-B14F-4D97-AF65-F5344CB8AC3E}">
        <p14:creationId xmlns:p14="http://schemas.microsoft.com/office/powerpoint/2010/main" val="213008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3F57EF-9D84-4382-A705-7F752D6B7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762" y="0"/>
            <a:ext cx="2385391" cy="6858000"/>
          </a:xfrm>
          <a:prstGeom prst="rect">
            <a:avLst/>
          </a:prstGeom>
        </p:spPr>
      </p:pic>
      <mc:AlternateContent xmlns:mc="http://schemas.openxmlformats.org/markup-compatibility/2006">
        <mc:Choice xmlns:a14="http://schemas.microsoft.com/office/drawing/2010/main" Requires="a14">
          <p:sp>
            <p:nvSpPr>
              <p:cNvPr id="11" name="对话气泡: 椭圆形 10">
                <a:extLst>
                  <a:ext uri="{FF2B5EF4-FFF2-40B4-BE49-F238E27FC236}">
                    <a16:creationId xmlns:a16="http://schemas.microsoft.com/office/drawing/2014/main" id="{9BDB52F8-7CA5-4A0F-B84B-3CF01D7635C6}"/>
                  </a:ext>
                </a:extLst>
              </p:cNvPr>
              <p:cNvSpPr/>
              <p:nvPr/>
            </p:nvSpPr>
            <p:spPr>
              <a:xfrm>
                <a:off x="6891453" y="1260088"/>
                <a:ext cx="4962293" cy="3601844"/>
              </a:xfrm>
              <a:prstGeom prst="wedgeEllipseCallout">
                <a:avLst>
                  <a:gd name="adj1" fmla="val -77701"/>
                  <a:gd name="adj2" fmla="val 812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800" dirty="0">
                    <a:effectLst/>
                    <a:latin typeface="Cambria Math" panose="02040503050406030204" pitchFamily="18" charset="0"/>
                    <a:ea typeface="宋体" panose="02010600030101010101" pitchFamily="2" charset="-122"/>
                  </a:rPr>
                  <a:t>对于用户</a:t>
                </a:r>
                <a:r>
                  <a:rPr lang="en-US" altLang="zh-CN" dirty="0">
                    <a:latin typeface="Cambria Math" panose="02040503050406030204" pitchFamily="18" charset="0"/>
                    <a:ea typeface="宋体" panose="02010600030101010101" pitchFamily="2" charset="-122"/>
                  </a:rPr>
                  <a:t>p</a:t>
                </a:r>
                <a:r>
                  <a:rPr lang="zh-CN" altLang="en-US" sz="1800" dirty="0">
                    <a:effectLst/>
                    <a:latin typeface="Cambria Math" panose="02040503050406030204" pitchFamily="18" charset="0"/>
                    <a:ea typeface="宋体" panose="02010600030101010101" pitchFamily="2" charset="-122"/>
                  </a:rPr>
                  <a:t>，电影</a:t>
                </a:r>
                <a:r>
                  <a:rPr lang="en-US" altLang="zh-CN" sz="1800" dirty="0">
                    <a:effectLst/>
                    <a:latin typeface="Cambria Math" panose="02040503050406030204" pitchFamily="18" charset="0"/>
                    <a:ea typeface="宋体" panose="02010600030101010101" pitchFamily="2" charset="-122"/>
                  </a:rPr>
                  <a:t>q</a:t>
                </a:r>
                <a:r>
                  <a:rPr lang="zh-CN" altLang="en-US" sz="1800" dirty="0">
                    <a:effectLst/>
                    <a:latin typeface="Cambria Math" panose="02040503050406030204" pitchFamily="18" charset="0"/>
                    <a:ea typeface="宋体" panose="02010600030101010101" pitchFamily="2" charset="-122"/>
                  </a:rPr>
                  <a:t>来说：</a:t>
                </a:r>
                <a:endParaRPr lang="en-US" altLang="zh-CN" sz="1800" dirty="0">
                  <a:effectLst/>
                  <a:latin typeface="Cambria Math" panose="02040503050406030204" pitchFamily="18" charset="0"/>
                  <a:ea typeface="宋体" panose="02010600030101010101" pitchFamily="2" charset="-122"/>
                </a:endParaRPr>
              </a:p>
              <a:p>
                <a:pPr algn="ctr"/>
                <a14:m>
                  <m:oMathPara xmlns:m="http://schemas.openxmlformats.org/officeDocument/2006/math">
                    <m:oMathParaPr>
                      <m:jc m:val="centerGroup"/>
                    </m:oMathParaPr>
                    <m:oMath xmlns:m="http://schemas.openxmlformats.org/officeDocument/2006/math">
                      <m:r>
                        <m:rPr>
                          <m:sty m:val="p"/>
                        </m:rPr>
                        <a:rPr lang="en-US" altLang="zh-CN" sz="1800" smtClean="0">
                          <a:effectLst/>
                          <a:latin typeface="Cambria Math" panose="02040503050406030204" pitchFamily="18" charset="0"/>
                          <a:ea typeface="宋体" panose="02010600030101010101" pitchFamily="2" charset="-122"/>
                        </a:rPr>
                        <m:t>score</m:t>
                      </m:r>
                      <m:r>
                        <a:rPr lang="en-US" altLang="zh-CN" sz="1800" smtClean="0">
                          <a:effectLst/>
                          <a:latin typeface="Cambria Math" panose="02040503050406030204" pitchFamily="18" charset="0"/>
                          <a:ea typeface="宋体" panose="02010600030101010101" pitchFamily="2" charset="-122"/>
                        </a:rPr>
                        <m:t>=</m:t>
                      </m:r>
                      <m:f>
                        <m:fPr>
                          <m:ctrlPr>
                            <a:rPr lang="zh-CN" altLang="zh-CN" sz="1800" i="1">
                              <a:effectLst/>
                              <a:latin typeface="Cambria Math" panose="02040503050406030204" pitchFamily="18" charset="0"/>
                              <a:ea typeface="Cambria Math" panose="02040503050406030204" pitchFamily="18" charset="0"/>
                            </a:rPr>
                          </m:ctrlPr>
                        </m:fPr>
                        <m:num>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sz="1800" b="0" i="1" smtClean="0">
                                  <a:effectLst/>
                                  <a:latin typeface="Cambria Math" panose="02040503050406030204" pitchFamily="18" charset="0"/>
                                  <a:ea typeface="宋体" panose="02010600030101010101" pitchFamily="2" charset="-122"/>
                                </a:rPr>
                                <m:t>𝑘</m:t>
                              </m:r>
                            </m:sup>
                            <m:e>
                              <m:r>
                                <a:rPr lang="en-US" altLang="zh-CN" sz="1800" i="1">
                                  <a:effectLst/>
                                  <a:latin typeface="Cambria Math" panose="02040503050406030204" pitchFamily="18" charset="0"/>
                                  <a:ea typeface="宋体" panose="02010600030101010101" pitchFamily="2" charset="-122"/>
                                </a:rPr>
                                <m:t>𝑠𝑐𝑜𝑟</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𝑒</m:t>
                                  </m:r>
                                </m:e>
                                <m:sup>
                                  <m:r>
                                    <a:rPr lang="en-US" altLang="zh-CN" sz="1800" i="1">
                                      <a:effectLst/>
                                      <a:latin typeface="Cambria Math" panose="02040503050406030204" pitchFamily="18" charset="0"/>
                                      <a:ea typeface="宋体" panose="02010600030101010101" pitchFamily="2" charset="-122"/>
                                    </a:rPr>
                                    <m:t>′</m:t>
                                  </m:r>
                                </m:sup>
                              </m:sSup>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𝑖</m:t>
                                  </m:r>
                                </m:e>
                              </m:d>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𝑠𝑖𝑚</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m:t>
                              </m:r>
                            </m:e>
                          </m:nary>
                        </m:num>
                        <m:den>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sz="1800" b="0" i="1" smtClean="0">
                                  <a:effectLst/>
                                  <a:latin typeface="Cambria Math" panose="02040503050406030204" pitchFamily="18" charset="0"/>
                                  <a:ea typeface="宋体" panose="02010600030101010101" pitchFamily="2" charset="-122"/>
                                </a:rPr>
                                <m:t>𝑘</m:t>
                              </m:r>
                            </m:sup>
                            <m:e>
                              <m:r>
                                <a:rPr lang="en-US" altLang="zh-CN" sz="1800" i="1">
                                  <a:effectLst/>
                                  <a:latin typeface="Cambria Math" panose="02040503050406030204" pitchFamily="18" charset="0"/>
                                  <a:ea typeface="宋体" panose="02010600030101010101" pitchFamily="2" charset="-122"/>
                                </a:rPr>
                                <m:t>𝑠𝑖𝑚</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m:t>
                              </m:r>
                            </m:e>
                          </m:nary>
                        </m:den>
                      </m:f>
                    </m:oMath>
                  </m:oMathPara>
                </a14:m>
                <a:endParaRPr lang="zh-CN" altLang="zh-CN" sz="1800" dirty="0">
                  <a:effectLst/>
                  <a:latin typeface="Times New Roman" panose="02020603050405020304" pitchFamily="18" charset="0"/>
                  <a:ea typeface="宋体" panose="02010600030101010101" pitchFamily="2" charset="-122"/>
                </a:endParaRPr>
              </a:p>
              <a:p>
                <a:r>
                  <a:rPr lang="zh-CN" altLang="en-US" dirty="0"/>
                  <a:t>其中，</a:t>
                </a:r>
                <a14:m>
                  <m:oMath xmlns:m="http://schemas.openxmlformats.org/officeDocument/2006/math">
                    <m:r>
                      <a:rPr lang="en-US" altLang="zh-CN" b="0" i="1" smtClean="0">
                        <a:latin typeface="Cambria Math" panose="02040503050406030204" pitchFamily="18" charset="0"/>
                      </a:rPr>
                      <m:t>𝑠𝑐𝑜𝑟𝑒</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表示用户</a:t>
                </a:r>
                <a:r>
                  <a:rPr lang="en-US" altLang="zh-CN" dirty="0">
                    <a:latin typeface="Cambria Math" panose="02040503050406030204" pitchFamily="18" charset="0"/>
                    <a:ea typeface="宋体" panose="02010600030101010101" pitchFamily="2" charset="-122"/>
                  </a:rPr>
                  <a:t>i</a:t>
                </a:r>
                <a:r>
                  <a:rPr lang="zh-CN" altLang="en-US" dirty="0"/>
                  <a:t>对电影</a:t>
                </a:r>
                <a:r>
                  <a:rPr lang="en-US" altLang="zh-CN" dirty="0">
                    <a:latin typeface="Cambria Math" panose="02040503050406030204" pitchFamily="18" charset="0"/>
                    <a:ea typeface="宋体" panose="02010600030101010101" pitchFamily="2" charset="-122"/>
                  </a:rPr>
                  <a:t>q</a:t>
                </a:r>
                <a:r>
                  <a:rPr lang="zh-CN" altLang="en-US" dirty="0"/>
                  <a:t>的打分，</a:t>
                </a:r>
                <a14:m>
                  <m:oMath xmlns:m="http://schemas.openxmlformats.org/officeDocument/2006/math">
                    <m:r>
                      <a:rPr lang="en-US" altLang="zh-CN" b="0" i="1" smtClean="0">
                        <a:latin typeface="Cambria Math" panose="02040503050406030204" pitchFamily="18" charset="0"/>
                      </a:rPr>
                      <m:t>𝑠𝑖𝑚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用户</a:t>
                </a:r>
                <a:r>
                  <a:rPr lang="en-US" altLang="zh-CN" dirty="0">
                    <a:latin typeface="Cambria Math" panose="02040503050406030204" pitchFamily="18" charset="0"/>
                    <a:ea typeface="宋体" panose="02010600030101010101" pitchFamily="2" charset="-122"/>
                  </a:rPr>
                  <a:t>i</a:t>
                </a:r>
                <a:r>
                  <a:rPr lang="zh-CN" altLang="en-US" dirty="0"/>
                  <a:t>与用户</a:t>
                </a:r>
                <a:r>
                  <a:rPr lang="en-US" altLang="zh-CN" dirty="0">
                    <a:latin typeface="Cambria Math" panose="02040503050406030204" pitchFamily="18" charset="0"/>
                    <a:ea typeface="宋体" panose="02010600030101010101" pitchFamily="2" charset="-122"/>
                  </a:rPr>
                  <a:t>p</a:t>
                </a:r>
                <a:r>
                  <a:rPr lang="zh-CN" altLang="en-US" dirty="0"/>
                  <a:t>的相似度。</a:t>
                </a:r>
                <a14:m>
                  <m:oMath xmlns:m="http://schemas.openxmlformats.org/officeDocument/2006/math">
                    <m:r>
                      <a:rPr lang="en-US" altLang="zh-CN" b="0" i="1" smtClean="0">
                        <a:latin typeface="Cambria Math" panose="02040503050406030204" pitchFamily="18" charset="0"/>
                      </a:rPr>
                      <m:t>𝑠𝑐𝑜𝑟𝑒</m:t>
                    </m:r>
                  </m:oMath>
                </a14:m>
                <a:r>
                  <a:rPr lang="zh-CN" altLang="en-US" dirty="0"/>
                  <a:t>即模型对（用户</a:t>
                </a:r>
                <a:r>
                  <a:rPr lang="en-US" altLang="zh-CN" dirty="0">
                    <a:latin typeface="Cambria Math" panose="02040503050406030204" pitchFamily="18" charset="0"/>
                    <a:ea typeface="宋体" panose="02010600030101010101" pitchFamily="2" charset="-122"/>
                  </a:rPr>
                  <a:t>p</a:t>
                </a:r>
                <a:r>
                  <a:rPr lang="zh-CN" altLang="en-US" dirty="0"/>
                  <a:t>，电影</a:t>
                </a:r>
                <a:r>
                  <a:rPr lang="en-US" altLang="zh-CN" dirty="0">
                    <a:latin typeface="Cambria Math" panose="02040503050406030204" pitchFamily="18" charset="0"/>
                    <a:ea typeface="宋体" panose="02010600030101010101" pitchFamily="2" charset="-122"/>
                  </a:rPr>
                  <a:t>q</a:t>
                </a:r>
                <a:r>
                  <a:rPr lang="zh-CN" altLang="en-US" dirty="0"/>
                  <a:t>）的预测评分。参与计算的</a:t>
                </a:r>
                <a:r>
                  <a:rPr lang="en-US" altLang="zh-CN" dirty="0">
                    <a:latin typeface="Cambria Math" panose="02040503050406030204" pitchFamily="18" charset="0"/>
                    <a:ea typeface="宋体" panose="02010600030101010101" pitchFamily="2" charset="-122"/>
                  </a:rPr>
                  <a:t>k</a:t>
                </a:r>
                <a:r>
                  <a:rPr lang="zh-CN" altLang="en-US" dirty="0"/>
                  <a:t>个用户是根据相似度</a:t>
                </a:r>
                <a:r>
                  <a:rPr lang="en-US" altLang="zh-CN" dirty="0">
                    <a:latin typeface="Cambria Math" panose="02040503050406030204" pitchFamily="18" charset="0"/>
                    <a:ea typeface="宋体" panose="02010600030101010101" pitchFamily="2" charset="-122"/>
                  </a:rPr>
                  <a:t>top-k</a:t>
                </a:r>
                <a:r>
                  <a:rPr lang="zh-CN" altLang="en-US" dirty="0"/>
                  <a:t>选取出来的。</a:t>
                </a:r>
              </a:p>
            </p:txBody>
          </p:sp>
        </mc:Choice>
        <mc:Fallback>
          <p:sp>
            <p:nvSpPr>
              <p:cNvPr id="11" name="对话气泡: 椭圆形 10">
                <a:extLst>
                  <a:ext uri="{FF2B5EF4-FFF2-40B4-BE49-F238E27FC236}">
                    <a16:creationId xmlns:a16="http://schemas.microsoft.com/office/drawing/2014/main" id="{9BDB52F8-7CA5-4A0F-B84B-3CF01D7635C6}"/>
                  </a:ext>
                </a:extLst>
              </p:cNvPr>
              <p:cNvSpPr>
                <a:spLocks noRot="1" noChangeAspect="1" noMove="1" noResize="1" noEditPoints="1" noAdjustHandles="1" noChangeArrowheads="1" noChangeShapeType="1" noTextEdit="1"/>
              </p:cNvSpPr>
              <p:nvPr/>
            </p:nvSpPr>
            <p:spPr>
              <a:xfrm>
                <a:off x="6891453" y="1260088"/>
                <a:ext cx="4962293" cy="3601844"/>
              </a:xfrm>
              <a:prstGeom prst="wedgeEllipseCallout">
                <a:avLst>
                  <a:gd name="adj1" fmla="val -77701"/>
                  <a:gd name="adj2" fmla="val 8125"/>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20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514814" y="330239"/>
                <a:ext cx="10515600" cy="5688359"/>
              </a:xfrm>
            </p:spPr>
            <p:txBody>
              <a:bodyPr>
                <a:noAutofit/>
              </a:bodyPr>
              <a:lstStyle/>
              <a:p>
                <a:pPr marL="0" indent="0">
                  <a:lnSpc>
                    <a:spcPct val="120000"/>
                  </a:lnSpc>
                  <a:buNone/>
                </a:pPr>
                <a:r>
                  <a:rPr lang="zh-CN" altLang="en-US" sz="2400" b="1" dirty="0"/>
                  <a:t>必做二：基于内容的推荐算法</a:t>
                </a:r>
              </a:p>
              <a:p>
                <a:pPr indent="0" algn="just">
                  <a:lnSpc>
                    <a:spcPct val="125000"/>
                  </a:lnSpc>
                  <a:buNone/>
                </a:pPr>
                <a:r>
                  <a:rPr lang="en-US" altLang="zh-CN" sz="1800" dirty="0">
                    <a:latin typeface="Times New Roman" panose="02020603050405020304" pitchFamily="18" charset="0"/>
                    <a:ea typeface="宋体" panose="02010600030101010101" pitchFamily="2" charset="-122"/>
                  </a:rPr>
                  <a:t>        </a:t>
                </a:r>
                <a:r>
                  <a:rPr lang="zh-CN" altLang="en-US" sz="1800" dirty="0">
                    <a:effectLst/>
                    <a:latin typeface="Times New Roman" panose="02020603050405020304" pitchFamily="18" charset="0"/>
                    <a:ea typeface="宋体" panose="02010600030101010101" pitchFamily="2" charset="-122"/>
                  </a:rPr>
                  <a:t>将数据集</a:t>
                </a:r>
                <a:r>
                  <a:rPr lang="en-US" altLang="zh-CN" sz="1800" dirty="0">
                    <a:effectLst/>
                    <a:latin typeface="Times New Roman" panose="02020603050405020304" pitchFamily="18" charset="0"/>
                    <a:ea typeface="宋体" panose="02010600030101010101" pitchFamily="2" charset="-122"/>
                  </a:rPr>
                  <a:t>movies.csv</a:t>
                </a:r>
                <a:r>
                  <a:rPr lang="zh-CN" altLang="en-US" sz="1800" dirty="0">
                    <a:effectLst/>
                    <a:latin typeface="Times New Roman" panose="02020603050405020304" pitchFamily="18" charset="0"/>
                    <a:ea typeface="宋体" panose="02010600030101010101" pitchFamily="2" charset="-122"/>
                  </a:rPr>
                  <a:t>中的电影类别作为特征值，计算这些特征值的</a:t>
                </a:r>
                <a:r>
                  <a:rPr lang="en-US" altLang="zh-CN" sz="1800" dirty="0" err="1">
                    <a:effectLst/>
                    <a:latin typeface="Times New Roman" panose="02020603050405020304" pitchFamily="18" charset="0"/>
                    <a:ea typeface="宋体" panose="02010600030101010101" pitchFamily="2" charset="-122"/>
                  </a:rPr>
                  <a:t>tf-idf</a:t>
                </a:r>
                <a:r>
                  <a:rPr lang="zh-CN" altLang="en-US" sz="1800" dirty="0">
                    <a:effectLst/>
                    <a:latin typeface="Times New Roman" panose="02020603050405020304" pitchFamily="18" charset="0"/>
                    <a:ea typeface="宋体" panose="02010600030101010101" pitchFamily="2" charset="-122"/>
                  </a:rPr>
                  <a:t>值，得到关于电影与特征值的</a:t>
                </a:r>
                <a:r>
                  <a:rPr lang="en-US" altLang="zh-CN" sz="1800" dirty="0">
                    <a:effectLst/>
                    <a:latin typeface="Times New Roman" panose="02020603050405020304" pitchFamily="18" charset="0"/>
                    <a:ea typeface="宋体" panose="02010600030101010101" pitchFamily="2" charset="-122"/>
                  </a:rPr>
                  <a:t>n</a:t>
                </a:r>
                <a:r>
                  <a:rPr lang="zh-CN" altLang="en-US" sz="1800" dirty="0">
                    <a:effectLst/>
                    <a:latin typeface="Times New Roman" panose="02020603050405020304" pitchFamily="18" charset="0"/>
                    <a:ea typeface="宋体" panose="02010600030101010101" pitchFamily="2" charset="-122"/>
                  </a:rPr>
                  <a:t>（电影个数）*</a:t>
                </a:r>
                <a:r>
                  <a:rPr lang="en-US" altLang="zh-CN" sz="1800" dirty="0">
                    <a:effectLst/>
                    <a:latin typeface="Times New Roman" panose="02020603050405020304" pitchFamily="18" charset="0"/>
                    <a:ea typeface="宋体" panose="02010600030101010101" pitchFamily="2" charset="-122"/>
                  </a:rPr>
                  <a:t>m</a:t>
                </a:r>
                <a:r>
                  <a:rPr lang="zh-CN" altLang="en-US" sz="1800" dirty="0">
                    <a:effectLst/>
                    <a:latin typeface="Times New Roman" panose="02020603050405020304" pitchFamily="18" charset="0"/>
                    <a:ea typeface="宋体" panose="02010600030101010101" pitchFamily="2" charset="-122"/>
                  </a:rPr>
                  <a:t>（特征值个数）的</a:t>
                </a:r>
                <a:r>
                  <a:rPr lang="en-US" altLang="zh-CN" sz="1800" dirty="0" err="1">
                    <a:effectLst/>
                    <a:latin typeface="Times New Roman" panose="02020603050405020304" pitchFamily="18" charset="0"/>
                    <a:ea typeface="宋体" panose="02010600030101010101" pitchFamily="2" charset="-122"/>
                  </a:rPr>
                  <a:t>tf-idf</a:t>
                </a:r>
                <a:r>
                  <a:rPr lang="zh-CN" altLang="en-US" sz="1800" dirty="0">
                    <a:effectLst/>
                    <a:latin typeface="Times New Roman" panose="02020603050405020304" pitchFamily="18" charset="0"/>
                    <a:ea typeface="宋体" panose="02010600030101010101" pitchFamily="2" charset="-122"/>
                  </a:rPr>
                  <a:t>特征矩阵。根据得到的</a:t>
                </a:r>
                <a:r>
                  <a:rPr lang="en-US" altLang="zh-CN" sz="1800" dirty="0" err="1">
                    <a:effectLst/>
                    <a:latin typeface="Times New Roman" panose="02020603050405020304" pitchFamily="18" charset="0"/>
                    <a:ea typeface="宋体" panose="02010600030101010101" pitchFamily="2" charset="-122"/>
                  </a:rPr>
                  <a:t>tf-idf</a:t>
                </a:r>
                <a:r>
                  <a:rPr lang="zh-CN" altLang="en-US" sz="1800" dirty="0">
                    <a:effectLst/>
                    <a:latin typeface="Times New Roman" panose="02020603050405020304" pitchFamily="18" charset="0"/>
                    <a:ea typeface="宋体" panose="02010600030101010101" pitchFamily="2" charset="-122"/>
                  </a:rPr>
                  <a:t>特征矩阵，用余弦相似度的计算方法，得到电影之间的相似度矩阵。</a:t>
                </a:r>
                <a:endParaRPr lang="en-US" altLang="zh-CN" sz="1800" dirty="0">
                  <a:effectLst/>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effectLst/>
                    <a:latin typeface="Times New Roman" panose="02020603050405020304" pitchFamily="18" charset="0"/>
                    <a:ea typeface="宋体" panose="02010600030101010101" pitchFamily="2" charset="-122"/>
                  </a:rPr>
                  <a:t>        对某个用户</a:t>
                </a:r>
                <a:r>
                  <a:rPr lang="en-US" altLang="zh-CN" sz="1800" dirty="0">
                    <a:effectLst/>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电影进行预测评分时，获取当前用户的已经完成的所有电影的打分，通过电影相似度矩阵获得已打分电影与当前预测电影的相似度，按照下列方式进行打分计算：</a:t>
                </a:r>
                <a:endParaRPr lang="en-US" altLang="zh-CN" sz="1800" dirty="0">
                  <a:effectLst/>
                  <a:latin typeface="Times New Roman" panose="02020603050405020304" pitchFamily="18" charset="0"/>
                  <a:ea typeface="宋体" panose="02010600030101010101" pitchFamily="2" charset="-122"/>
                </a:endParaRPr>
              </a:p>
              <a:p>
                <a:pPr indent="0" algn="just">
                  <a:lnSpc>
                    <a:spcPct val="125000"/>
                  </a:lnSpc>
                  <a:buNone/>
                </a:pPr>
                <a14:m>
                  <m:oMathPara xmlns:m="http://schemas.openxmlformats.org/officeDocument/2006/math">
                    <m:oMathParaPr>
                      <m:jc m:val="centerGroup"/>
                    </m:oMathParaPr>
                    <m:oMath xmlns:m="http://schemas.openxmlformats.org/officeDocument/2006/math">
                      <m:r>
                        <m:rPr>
                          <m:sty m:val="p"/>
                        </m:rPr>
                        <a:rPr lang="en-US" altLang="zh-CN" sz="1800" smtClean="0">
                          <a:effectLst/>
                          <a:latin typeface="Cambria Math" panose="02040503050406030204" pitchFamily="18" charset="0"/>
                          <a:ea typeface="宋体" panose="02010600030101010101" pitchFamily="2" charset="-122"/>
                        </a:rPr>
                        <m:t>score</m:t>
                      </m:r>
                      <m:r>
                        <a:rPr lang="en-US" altLang="zh-CN" sz="1800" smtClean="0">
                          <a:effectLst/>
                          <a:latin typeface="Cambria Math" panose="02040503050406030204" pitchFamily="18" charset="0"/>
                          <a:ea typeface="宋体" panose="02010600030101010101" pitchFamily="2" charset="-122"/>
                        </a:rPr>
                        <m:t>=</m:t>
                      </m:r>
                      <m:f>
                        <m:fPr>
                          <m:ctrlPr>
                            <a:rPr lang="zh-CN" altLang="zh-CN" sz="1800" i="1">
                              <a:effectLst/>
                              <a:latin typeface="Cambria Math" panose="02040503050406030204" pitchFamily="18" charset="0"/>
                              <a:ea typeface="Cambria Math" panose="02040503050406030204" pitchFamily="18" charset="0"/>
                            </a:rPr>
                          </m:ctrlPr>
                        </m:fPr>
                        <m:num>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sz="1800" i="1">
                                  <a:effectLst/>
                                  <a:latin typeface="Cambria Math" panose="02040503050406030204" pitchFamily="18" charset="0"/>
                                  <a:ea typeface="宋体" panose="02010600030101010101" pitchFamily="2" charset="-122"/>
                                </a:rPr>
                                <m:t>𝑛</m:t>
                              </m:r>
                            </m:sup>
                            <m:e>
                              <m:r>
                                <a:rPr lang="en-US" altLang="zh-CN" sz="1800" i="1">
                                  <a:effectLst/>
                                  <a:latin typeface="Cambria Math" panose="02040503050406030204" pitchFamily="18" charset="0"/>
                                  <a:ea typeface="宋体" panose="02010600030101010101" pitchFamily="2" charset="-122"/>
                                </a:rPr>
                                <m:t>𝑠𝑐𝑜𝑟</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𝑒</m:t>
                                  </m:r>
                                </m:e>
                                <m:sup>
                                  <m:r>
                                    <a:rPr lang="en-US" altLang="zh-CN" sz="1800" i="1">
                                      <a:effectLst/>
                                      <a:latin typeface="Cambria Math" panose="02040503050406030204" pitchFamily="18" charset="0"/>
                                      <a:ea typeface="宋体" panose="02010600030101010101" pitchFamily="2" charset="-122"/>
                                    </a:rPr>
                                    <m:t>′</m:t>
                                  </m:r>
                                </m:sup>
                              </m:sSup>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𝑖</m:t>
                                  </m:r>
                                </m:e>
                              </m:d>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𝑠𝑖𝑚</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m:t>
                              </m:r>
                            </m:e>
                          </m:nary>
                        </m:num>
                        <m:den>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sz="1800" i="1">
                                  <a:effectLst/>
                                  <a:latin typeface="Cambria Math" panose="02040503050406030204" pitchFamily="18" charset="0"/>
                                  <a:ea typeface="宋体" panose="02010600030101010101" pitchFamily="2" charset="-122"/>
                                </a:rPr>
                                <m:t>𝑛</m:t>
                              </m:r>
                            </m:sup>
                            <m:e>
                              <m:r>
                                <a:rPr lang="en-US" altLang="zh-CN" sz="1800" i="1">
                                  <a:effectLst/>
                                  <a:latin typeface="Cambria Math" panose="02040503050406030204" pitchFamily="18" charset="0"/>
                                  <a:ea typeface="宋体" panose="02010600030101010101" pitchFamily="2" charset="-122"/>
                                </a:rPr>
                                <m:t>𝑠𝑖𝑚</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m:t>
                              </m:r>
                            </m:e>
                          </m:nary>
                        </m:den>
                      </m:f>
                    </m:oMath>
                  </m:oMathPara>
                </a14:m>
                <a:endParaRPr lang="zh-CN" altLang="zh-CN" sz="1800" dirty="0">
                  <a:effectLst/>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effectLst/>
                    <a:latin typeface="Times New Roman" panose="02020603050405020304" pitchFamily="18" charset="0"/>
                    <a:ea typeface="宋体" panose="02010600030101010101" pitchFamily="2" charset="-122"/>
                  </a:rPr>
                  <a:t>        选取相似度大于零的值进行计算，如果已打分电影与当前预测用户</a:t>
                </a:r>
                <a:r>
                  <a:rPr lang="en-US" altLang="zh-CN" sz="1800" dirty="0">
                    <a:effectLst/>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电影相似度大于零，加入计算集合，否则丢弃。（相似度为负数的，强制设置为</a:t>
                </a:r>
                <a:r>
                  <a:rPr lang="en-US" altLang="zh-CN" sz="1800" dirty="0">
                    <a:effectLst/>
                    <a:latin typeface="Times New Roman" panose="02020603050405020304" pitchFamily="18" charset="0"/>
                    <a:ea typeface="宋体" panose="02010600030101010101" pitchFamily="2" charset="-122"/>
                  </a:rPr>
                  <a:t>0</a:t>
                </a:r>
                <a:r>
                  <a:rPr lang="zh-CN" altLang="en-US" sz="1800" dirty="0">
                    <a:effectLst/>
                    <a:latin typeface="Times New Roman" panose="02020603050405020304" pitchFamily="18" charset="0"/>
                    <a:ea typeface="宋体" panose="02010600030101010101" pitchFamily="2" charset="-122"/>
                  </a:rPr>
                  <a:t>，表示无相关）假设计算集合中一共有</a:t>
                </a:r>
                <a:r>
                  <a:rPr lang="en-US" altLang="zh-CN" sz="1800" dirty="0">
                    <a:effectLst/>
                    <a:latin typeface="Times New Roman" panose="02020603050405020304" pitchFamily="18" charset="0"/>
                    <a:ea typeface="宋体" panose="02010600030101010101" pitchFamily="2" charset="-122"/>
                  </a:rPr>
                  <a:t>n</a:t>
                </a:r>
                <a:r>
                  <a:rPr lang="zh-CN" altLang="en-US" sz="1800" dirty="0">
                    <a:effectLst/>
                    <a:latin typeface="Times New Roman" panose="02020603050405020304" pitchFamily="18" charset="0"/>
                    <a:ea typeface="宋体" panose="02010600030101010101" pitchFamily="2" charset="-122"/>
                  </a:rPr>
                  <a:t>个电影，</a:t>
                </a:r>
                <a:r>
                  <a:rPr lang="en-US" altLang="zh-CN" sz="1800" dirty="0">
                    <a:effectLst/>
                    <a:latin typeface="Times New Roman" panose="02020603050405020304" pitchFamily="18" charset="0"/>
                    <a:ea typeface="宋体" panose="02010600030101010101" pitchFamily="2" charset="-122"/>
                  </a:rPr>
                  <a:t>score</a:t>
                </a:r>
                <a:r>
                  <a:rPr lang="zh-CN" altLang="en-US" sz="1800" dirty="0">
                    <a:effectLst/>
                    <a:latin typeface="Times New Roman" panose="02020603050405020304" pitchFamily="18" charset="0"/>
                    <a:ea typeface="宋体" panose="02010600030101010101" pitchFamily="2" charset="-122"/>
                  </a:rPr>
                  <a:t>为我们预测的计算结果，</a:t>
                </a:r>
                <a:r>
                  <a:rPr lang="en-US" altLang="zh-CN" sz="1800" dirty="0">
                    <a:effectLst/>
                    <a:latin typeface="Times New Roman" panose="02020603050405020304" pitchFamily="18" charset="0"/>
                    <a:ea typeface="宋体" panose="02010600030101010101" pitchFamily="2" charset="-122"/>
                  </a:rPr>
                  <a:t>score’(</a:t>
                </a:r>
                <a:r>
                  <a:rPr lang="en-US" altLang="zh-CN" sz="1800" dirty="0" err="1">
                    <a:effectLst/>
                    <a:latin typeface="Times New Roman" panose="02020603050405020304" pitchFamily="18" charset="0"/>
                    <a:ea typeface="宋体" panose="02010600030101010101" pitchFamily="2" charset="-122"/>
                  </a:rPr>
                  <a:t>i</a:t>
                </a:r>
                <a:r>
                  <a:rPr lang="en-US" altLang="zh-CN" sz="1800" dirty="0">
                    <a:effectLst/>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为计算集合中第</a:t>
                </a:r>
                <a:r>
                  <a:rPr lang="en-US" altLang="zh-CN" sz="1800" dirty="0" err="1">
                    <a:effectLst/>
                    <a:latin typeface="Times New Roman" panose="02020603050405020304" pitchFamily="18" charset="0"/>
                    <a:ea typeface="宋体" panose="02010600030101010101" pitchFamily="2" charset="-122"/>
                  </a:rPr>
                  <a:t>i</a:t>
                </a:r>
                <a:r>
                  <a:rPr lang="zh-CN" altLang="en-US" sz="1800" dirty="0">
                    <a:effectLst/>
                    <a:latin typeface="Times New Roman" panose="02020603050405020304" pitchFamily="18" charset="0"/>
                    <a:ea typeface="宋体" panose="02010600030101010101" pitchFamily="2" charset="-122"/>
                  </a:rPr>
                  <a:t>个电影的分数，</a:t>
                </a:r>
                <a:r>
                  <a:rPr lang="en-US" altLang="zh-CN" sz="1800" dirty="0">
                    <a:effectLst/>
                    <a:latin typeface="Times New Roman" panose="02020603050405020304" pitchFamily="18" charset="0"/>
                    <a:ea typeface="宋体" panose="02010600030101010101" pitchFamily="2" charset="-122"/>
                  </a:rPr>
                  <a:t>sim(</a:t>
                </a:r>
                <a:r>
                  <a:rPr lang="en-US" altLang="zh-CN" sz="1800" dirty="0" err="1">
                    <a:effectLst/>
                    <a:latin typeface="Times New Roman" panose="02020603050405020304" pitchFamily="18" charset="0"/>
                    <a:ea typeface="宋体" panose="02010600030101010101" pitchFamily="2" charset="-122"/>
                  </a:rPr>
                  <a:t>i</a:t>
                </a:r>
                <a:r>
                  <a:rPr lang="en-US" altLang="zh-CN" sz="1800" dirty="0">
                    <a:effectLst/>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为第</a:t>
                </a:r>
                <a:r>
                  <a:rPr lang="en-US" altLang="zh-CN" sz="1800" dirty="0" err="1">
                    <a:effectLst/>
                    <a:latin typeface="Times New Roman" panose="02020603050405020304" pitchFamily="18" charset="0"/>
                    <a:ea typeface="宋体" panose="02010600030101010101" pitchFamily="2" charset="-122"/>
                  </a:rPr>
                  <a:t>i</a:t>
                </a:r>
                <a:r>
                  <a:rPr lang="zh-CN" altLang="en-US" sz="1800" dirty="0">
                    <a:effectLst/>
                    <a:latin typeface="Times New Roman" panose="02020603050405020304" pitchFamily="18" charset="0"/>
                    <a:ea typeface="宋体" panose="02010600030101010101" pitchFamily="2" charset="-122"/>
                  </a:rPr>
                  <a:t>个电影与当前用户</a:t>
                </a:r>
                <a:r>
                  <a:rPr lang="en-US" altLang="zh-CN" sz="1800" dirty="0">
                    <a:effectLst/>
                    <a:latin typeface="Times New Roman" panose="02020603050405020304" pitchFamily="18" charset="0"/>
                    <a:ea typeface="宋体" panose="02010600030101010101" pitchFamily="2" charset="-122"/>
                  </a:rPr>
                  <a:t>-</a:t>
                </a:r>
                <a:r>
                  <a:rPr lang="zh-CN" altLang="en-US" sz="1800" dirty="0">
                    <a:effectLst/>
                    <a:latin typeface="Times New Roman" panose="02020603050405020304" pitchFamily="18" charset="0"/>
                    <a:ea typeface="宋体" panose="02010600030101010101" pitchFamily="2" charset="-122"/>
                  </a:rPr>
                  <a:t>电影的相似度。如果</a:t>
                </a:r>
                <a:r>
                  <a:rPr lang="en-US" altLang="zh-CN" sz="1800" dirty="0">
                    <a:effectLst/>
                    <a:latin typeface="Times New Roman" panose="02020603050405020304" pitchFamily="18" charset="0"/>
                    <a:ea typeface="宋体" panose="02010600030101010101" pitchFamily="2" charset="-122"/>
                  </a:rPr>
                  <a:t>n</a:t>
                </a:r>
                <a:r>
                  <a:rPr lang="zh-CN" altLang="en-US" sz="1800" dirty="0">
                    <a:effectLst/>
                    <a:latin typeface="Times New Roman" panose="02020603050405020304" pitchFamily="18" charset="0"/>
                    <a:ea typeface="宋体" panose="02010600030101010101" pitchFamily="2" charset="-122"/>
                  </a:rPr>
                  <a:t>为零，则</a:t>
                </a:r>
                <a:r>
                  <a:rPr lang="en-US" altLang="zh-CN" sz="1800" dirty="0">
                    <a:effectLst/>
                    <a:latin typeface="Times New Roman" panose="02020603050405020304" pitchFamily="18" charset="0"/>
                    <a:ea typeface="宋体" panose="02010600030101010101" pitchFamily="2" charset="-122"/>
                  </a:rPr>
                  <a:t>score</a:t>
                </a:r>
                <a:r>
                  <a:rPr lang="zh-CN" altLang="en-US" sz="1800" dirty="0">
                    <a:effectLst/>
                    <a:latin typeface="Times New Roman" panose="02020603050405020304" pitchFamily="18" charset="0"/>
                    <a:ea typeface="宋体" panose="02010600030101010101" pitchFamily="2" charset="-122"/>
                  </a:rPr>
                  <a:t>为该用户所有已打分电影的平均值。</a:t>
                </a:r>
                <a:endParaRPr lang="en-US" altLang="zh-CN" sz="1800" dirty="0">
                  <a:effectLst/>
                  <a:latin typeface="Times New Roman" panose="02020603050405020304" pitchFamily="18" charset="0"/>
                  <a:ea typeface="宋体" panose="02010600030101010101" pitchFamily="2" charset="-122"/>
                </a:endParaRPr>
              </a:p>
              <a:p>
                <a:pPr indent="0" algn="just">
                  <a:lnSpc>
                    <a:spcPct val="125000"/>
                  </a:lnSpc>
                  <a:buNone/>
                </a:pPr>
                <a:r>
                  <a:rPr lang="zh-CN" altLang="en-US" sz="1800" dirty="0">
                    <a:effectLst/>
                    <a:latin typeface="Times New Roman" panose="02020603050405020304" pitchFamily="18" charset="0"/>
                    <a:ea typeface="宋体" panose="02010600030101010101" pitchFamily="2" charset="-122"/>
                  </a:rPr>
                  <a:t>        要求能够对指定的</a:t>
                </a:r>
                <a:r>
                  <a:rPr lang="en-US" altLang="zh-CN" sz="1800" dirty="0" err="1">
                    <a:effectLst/>
                    <a:latin typeface="Times New Roman" panose="02020603050405020304" pitchFamily="18" charset="0"/>
                    <a:ea typeface="宋体" panose="02010600030101010101" pitchFamily="2" charset="-122"/>
                  </a:rPr>
                  <a:t>userID</a:t>
                </a:r>
                <a:r>
                  <a:rPr lang="zh-CN" altLang="en-US" sz="1800" dirty="0">
                    <a:effectLst/>
                    <a:latin typeface="Times New Roman" panose="02020603050405020304" pitchFamily="18" charset="0"/>
                    <a:ea typeface="宋体" panose="02010600030101010101" pitchFamily="2" charset="-122"/>
                  </a:rPr>
                  <a:t>用户进行电影推荐，推荐电影为预测评分排名前</a:t>
                </a:r>
                <a:r>
                  <a:rPr lang="en-US" altLang="zh-CN" sz="1800" dirty="0">
                    <a:effectLst/>
                    <a:latin typeface="Times New Roman" panose="02020603050405020304" pitchFamily="18" charset="0"/>
                    <a:ea typeface="宋体" panose="02010600030101010101" pitchFamily="2" charset="-122"/>
                  </a:rPr>
                  <a:t>k</a:t>
                </a:r>
                <a:r>
                  <a:rPr lang="zh-CN" altLang="en-US" sz="1800" dirty="0">
                    <a:effectLst/>
                    <a:latin typeface="Times New Roman" panose="02020603050405020304" pitchFamily="18" charset="0"/>
                    <a:ea typeface="宋体" panose="02010600030101010101" pitchFamily="2" charset="-122"/>
                  </a:rPr>
                  <a:t>的电影。</a:t>
                </a:r>
                <a:r>
                  <a:rPr lang="en-US" altLang="zh-CN" sz="1800" dirty="0" err="1">
                    <a:effectLst/>
                    <a:latin typeface="Times New Roman" panose="02020603050405020304" pitchFamily="18" charset="0"/>
                    <a:ea typeface="宋体" panose="02010600030101010101" pitchFamily="2" charset="-122"/>
                  </a:rPr>
                  <a:t>userID</a:t>
                </a:r>
                <a:r>
                  <a:rPr lang="zh-CN" altLang="en-US" sz="1800" dirty="0">
                    <a:effectLst/>
                    <a:latin typeface="Times New Roman" panose="02020603050405020304" pitchFamily="18" charset="0"/>
                    <a:ea typeface="宋体" panose="02010600030101010101" pitchFamily="2" charset="-122"/>
                  </a:rPr>
                  <a:t>与</a:t>
                </a:r>
                <a:r>
                  <a:rPr lang="en-US" altLang="zh-CN" sz="1800" dirty="0">
                    <a:effectLst/>
                    <a:latin typeface="Times New Roman" panose="02020603050405020304" pitchFamily="18" charset="0"/>
                    <a:ea typeface="宋体" panose="02010600030101010101" pitchFamily="2" charset="-122"/>
                  </a:rPr>
                  <a:t>k</a:t>
                </a:r>
                <a:r>
                  <a:rPr lang="zh-CN" altLang="en-US" sz="1800" dirty="0">
                    <a:effectLst/>
                    <a:latin typeface="Times New Roman" panose="02020603050405020304" pitchFamily="18" charset="0"/>
                    <a:ea typeface="宋体" panose="02010600030101010101" pitchFamily="2" charset="-122"/>
                  </a:rPr>
                  <a:t>值可以根据需求做更改。</a:t>
                </a:r>
                <a:endParaRPr lang="en-US" altLang="zh-CN" sz="1800" dirty="0">
                  <a:effectLst/>
                  <a:latin typeface="Times New Roman" panose="02020603050405020304" pitchFamily="18" charset="0"/>
                  <a:ea typeface="宋体" panose="02010600030101010101" pitchFamily="2" charset="-122"/>
                </a:endParaRPr>
              </a:p>
            </p:txBody>
          </p:sp>
        </mc:Choice>
        <mc:Fallback xmlns="">
          <p:sp>
            <p:nvSpPr>
              <p:cNvPr id="10" name="内容占位符 2">
                <a:extLst>
                  <a:ext uri="{FF2B5EF4-FFF2-40B4-BE49-F238E27FC236}">
                    <a16:creationId xmlns:a16="http://schemas.microsoft.com/office/drawing/2014/main" id="{0093247C-290E-4D1A-B79A-A2FFECF5EBD3}"/>
                  </a:ext>
                </a:extLst>
              </p:cNvPr>
              <p:cNvSpPr>
                <a:spLocks noGrp="1" noRot="1" noChangeAspect="1" noMove="1" noResize="1" noEditPoints="1" noAdjustHandles="1" noChangeArrowheads="1" noChangeShapeType="1" noTextEdit="1"/>
              </p:cNvSpPr>
              <p:nvPr>
                <p:ph idx="1"/>
              </p:nvPr>
            </p:nvSpPr>
            <p:spPr>
              <a:xfrm>
                <a:off x="514814" y="330239"/>
                <a:ext cx="10515600" cy="5688359"/>
              </a:xfrm>
              <a:blipFill>
                <a:blip r:embed="rId3"/>
                <a:stretch>
                  <a:fillRect l="-870" r="-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906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0093247C-290E-4D1A-B79A-A2FFECF5EBD3}"/>
              </a:ext>
            </a:extLst>
          </p:cNvPr>
          <p:cNvSpPr>
            <a:spLocks noGrp="1"/>
          </p:cNvSpPr>
          <p:nvPr>
            <p:ph idx="1"/>
          </p:nvPr>
        </p:nvSpPr>
        <p:spPr>
          <a:xfrm>
            <a:off x="514814" y="330239"/>
            <a:ext cx="10515600" cy="5688359"/>
          </a:xfrm>
        </p:spPr>
        <p:txBody>
          <a:bodyPr>
            <a:noAutofit/>
          </a:bodyPr>
          <a:lstStyle/>
          <a:p>
            <a:pPr marL="0" indent="0">
              <a:lnSpc>
                <a:spcPct val="120000"/>
              </a:lnSpc>
              <a:buNone/>
            </a:pPr>
            <a:r>
              <a:rPr lang="zh-CN" altLang="en-US" sz="2400" b="1" dirty="0"/>
              <a:t>必做二：基于内容的推荐算法</a:t>
            </a:r>
          </a:p>
          <a:p>
            <a:pPr indent="0" algn="just">
              <a:lnSpc>
                <a:spcPct val="125000"/>
              </a:lnSpc>
              <a:buNone/>
            </a:pPr>
            <a:r>
              <a:rPr lang="zh-CN" altLang="en-US" sz="1800" dirty="0">
                <a:latin typeface="Times New Roman" panose="02020603050405020304" pitchFamily="18" charset="0"/>
                <a:ea typeface="宋体" panose="02010600030101010101" pitchFamily="2" charset="-122"/>
              </a:rPr>
              <a:t>        推荐算法准确值的判断：对给出的测试集中对应的用户</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电影进行预测评分，输出每一条预测评分，并与真实评分进行对比，误差计算使用</a:t>
            </a:r>
            <a:r>
              <a:rPr lang="en-US" altLang="zh-CN" sz="1800" dirty="0">
                <a:latin typeface="Times New Roman" panose="02020603050405020304" pitchFamily="18" charset="0"/>
                <a:ea typeface="宋体" panose="02010600030101010101" pitchFamily="2" charset="-122"/>
              </a:rPr>
              <a:t>SSE</a:t>
            </a:r>
            <a:r>
              <a:rPr lang="zh-CN" altLang="en-US" sz="1800" dirty="0">
                <a:latin typeface="Times New Roman" panose="02020603050405020304" pitchFamily="18" charset="0"/>
                <a:ea typeface="宋体" panose="02010600030101010101" pitchFamily="2" charset="-122"/>
              </a:rPr>
              <a:t>误差平方和。</a:t>
            </a:r>
          </a:p>
          <a:p>
            <a:pPr indent="0" algn="just">
              <a:lnSpc>
                <a:spcPct val="125000"/>
              </a:lnSpc>
              <a:buNone/>
            </a:pPr>
            <a:r>
              <a:rPr lang="zh-CN" altLang="en-US" sz="1800" dirty="0">
                <a:latin typeface="Times New Roman" panose="02020603050405020304" pitchFamily="18" charset="0"/>
                <a:ea typeface="宋体" panose="02010600030101010101" pitchFamily="2" charset="-122"/>
              </a:rPr>
              <a:t>        选做部分提示：进阶版采用</a:t>
            </a:r>
            <a:r>
              <a:rPr lang="en-US" altLang="zh-CN" sz="1800" dirty="0" err="1">
                <a:latin typeface="Times New Roman" panose="02020603050405020304" pitchFamily="18" charset="0"/>
                <a:ea typeface="宋体" panose="02010600030101010101" pitchFamily="2" charset="-122"/>
              </a:rPr>
              <a:t>minihash</a:t>
            </a:r>
            <a:r>
              <a:rPr lang="zh-CN" altLang="en-US" sz="1800" dirty="0">
                <a:latin typeface="Times New Roman" panose="02020603050405020304" pitchFamily="18" charset="0"/>
                <a:ea typeface="宋体" panose="02010600030101010101" pitchFamily="2" charset="-122"/>
              </a:rPr>
              <a:t>算法对特征矩阵进行降维处理，从而得到相似度矩阵，注意</a:t>
            </a:r>
            <a:r>
              <a:rPr lang="en-US" altLang="zh-CN" sz="1800" dirty="0" err="1">
                <a:latin typeface="Times New Roman" panose="02020603050405020304" pitchFamily="18" charset="0"/>
                <a:ea typeface="宋体" panose="02010600030101010101" pitchFamily="2" charset="-122"/>
              </a:rPr>
              <a:t>minihash</a:t>
            </a:r>
            <a:r>
              <a:rPr lang="zh-CN" altLang="en-US" sz="1800" dirty="0">
                <a:latin typeface="Times New Roman" panose="02020603050405020304" pitchFamily="18" charset="0"/>
                <a:ea typeface="宋体" panose="02010600030101010101" pitchFamily="2" charset="-122"/>
              </a:rPr>
              <a:t>采用</a:t>
            </a:r>
            <a:r>
              <a:rPr lang="en-US" altLang="zh-CN" sz="1800" dirty="0" err="1">
                <a:latin typeface="Times New Roman" panose="02020603050405020304" pitchFamily="18" charset="0"/>
                <a:ea typeface="宋体" panose="02010600030101010101" pitchFamily="2" charset="-122"/>
              </a:rPr>
              <a:t>jarcard</a:t>
            </a:r>
            <a:r>
              <a:rPr lang="zh-CN" altLang="en-US" sz="1800" dirty="0">
                <a:latin typeface="Times New Roman" panose="02020603050405020304" pitchFamily="18" charset="0"/>
                <a:ea typeface="宋体" panose="02010600030101010101" pitchFamily="2" charset="-122"/>
              </a:rPr>
              <a:t>方法计算相似度，特征矩阵应为</a:t>
            </a:r>
            <a:r>
              <a:rPr lang="en-US" altLang="zh-CN" sz="1800" dirty="0">
                <a:latin typeface="Times New Roman" panose="02020603050405020304" pitchFamily="18" charset="0"/>
                <a:ea typeface="宋体" panose="02010600030101010101" pitchFamily="2" charset="-122"/>
              </a:rPr>
              <a:t>01</a:t>
            </a:r>
            <a:r>
              <a:rPr lang="zh-CN" altLang="en-US" sz="1800" dirty="0">
                <a:latin typeface="Times New Roman" panose="02020603050405020304" pitchFamily="18" charset="0"/>
                <a:ea typeface="宋体" panose="02010600030101010101" pitchFamily="2" charset="-122"/>
              </a:rPr>
              <a:t>矩阵。因此进阶版的特征矩阵选取采用方式为，如果该电影存在某特征值，则特征值为</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，不存在则为</a:t>
            </a:r>
            <a:r>
              <a:rPr lang="en-US" altLang="zh-CN" sz="1800" dirty="0">
                <a:latin typeface="Times New Roman" panose="02020603050405020304" pitchFamily="18" charset="0"/>
                <a:ea typeface="宋体" panose="02010600030101010101" pitchFamily="2" charset="-122"/>
              </a:rPr>
              <a:t>0</a:t>
            </a:r>
            <a:r>
              <a:rPr lang="zh-CN" altLang="en-US" sz="1800" dirty="0">
                <a:latin typeface="Times New Roman" panose="02020603050405020304" pitchFamily="18" charset="0"/>
                <a:ea typeface="宋体" panose="02010600030101010101" pitchFamily="2" charset="-122"/>
              </a:rPr>
              <a:t>，从而得到</a:t>
            </a:r>
            <a:r>
              <a:rPr lang="en-US" altLang="zh-CN" sz="1800" dirty="0">
                <a:latin typeface="Times New Roman" panose="02020603050405020304" pitchFamily="18" charset="0"/>
                <a:ea typeface="宋体" panose="02010600030101010101" pitchFamily="2" charset="-122"/>
              </a:rPr>
              <a:t>01</a:t>
            </a:r>
            <a:r>
              <a:rPr lang="zh-CN" altLang="en-US" sz="1800" dirty="0">
                <a:latin typeface="Times New Roman" panose="02020603050405020304" pitchFamily="18" charset="0"/>
                <a:ea typeface="宋体" panose="02010600030101010101" pitchFamily="2" charset="-122"/>
              </a:rPr>
              <a:t>特征矩阵。</a:t>
            </a:r>
          </a:p>
        </p:txBody>
      </p:sp>
    </p:spTree>
    <p:extLst>
      <p:ext uri="{BB962C8B-B14F-4D97-AF65-F5344CB8AC3E}">
        <p14:creationId xmlns:p14="http://schemas.microsoft.com/office/powerpoint/2010/main" val="291712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BE0B497-2E52-43AB-AFD5-63212BFEC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048" y="-202935"/>
            <a:ext cx="2520586" cy="7263869"/>
          </a:xfrm>
          <a:prstGeom prst="rect">
            <a:avLst/>
          </a:prstGeom>
        </p:spPr>
      </p:pic>
      <mc:AlternateContent xmlns:mc="http://schemas.openxmlformats.org/markup-compatibility/2006">
        <mc:Choice xmlns:a14="http://schemas.microsoft.com/office/drawing/2010/main" Requires="a14">
          <p:sp>
            <p:nvSpPr>
              <p:cNvPr id="5" name="对话气泡: 椭圆形 4">
                <a:extLst>
                  <a:ext uri="{FF2B5EF4-FFF2-40B4-BE49-F238E27FC236}">
                    <a16:creationId xmlns:a16="http://schemas.microsoft.com/office/drawing/2014/main" id="{985E1428-A946-4DF1-A3B4-24A8BC8D7545}"/>
                  </a:ext>
                </a:extLst>
              </p:cNvPr>
              <p:cNvSpPr/>
              <p:nvPr/>
            </p:nvSpPr>
            <p:spPr>
              <a:xfrm>
                <a:off x="6880302" y="1260088"/>
                <a:ext cx="4962293" cy="3601844"/>
              </a:xfrm>
              <a:prstGeom prst="wedgeEllipseCallout">
                <a:avLst>
                  <a:gd name="adj1" fmla="val -79274"/>
                  <a:gd name="adj2" fmla="val 8125"/>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800" dirty="0">
                    <a:effectLst/>
                    <a:latin typeface="Cambria Math" panose="02040503050406030204" pitchFamily="18" charset="0"/>
                    <a:ea typeface="宋体" panose="02010600030101010101" pitchFamily="2" charset="-122"/>
                  </a:rPr>
                  <a:t>对于用户</a:t>
                </a:r>
                <a:r>
                  <a:rPr lang="en-US" altLang="zh-CN" dirty="0">
                    <a:latin typeface="Cambria Math" panose="02040503050406030204" pitchFamily="18" charset="0"/>
                    <a:ea typeface="宋体" panose="02010600030101010101" pitchFamily="2" charset="-122"/>
                  </a:rPr>
                  <a:t>p</a:t>
                </a:r>
                <a:r>
                  <a:rPr lang="zh-CN" altLang="en-US" sz="1800" dirty="0">
                    <a:effectLst/>
                    <a:latin typeface="Cambria Math" panose="02040503050406030204" pitchFamily="18" charset="0"/>
                    <a:ea typeface="宋体" panose="02010600030101010101" pitchFamily="2" charset="-122"/>
                  </a:rPr>
                  <a:t>，电影</a:t>
                </a:r>
                <a:r>
                  <a:rPr lang="en-US" altLang="zh-CN" sz="1800" dirty="0">
                    <a:effectLst/>
                    <a:latin typeface="Cambria Math" panose="02040503050406030204" pitchFamily="18" charset="0"/>
                    <a:ea typeface="宋体" panose="02010600030101010101" pitchFamily="2" charset="-122"/>
                  </a:rPr>
                  <a:t>q</a:t>
                </a:r>
                <a:r>
                  <a:rPr lang="zh-CN" altLang="en-US" sz="1800" dirty="0">
                    <a:effectLst/>
                    <a:latin typeface="Cambria Math" panose="02040503050406030204" pitchFamily="18" charset="0"/>
                    <a:ea typeface="宋体" panose="02010600030101010101" pitchFamily="2" charset="-122"/>
                  </a:rPr>
                  <a:t>来说：</a:t>
                </a:r>
                <a:endParaRPr lang="en-US" altLang="zh-CN" sz="1800" dirty="0">
                  <a:effectLst/>
                  <a:latin typeface="Cambria Math" panose="02040503050406030204" pitchFamily="18" charset="0"/>
                  <a:ea typeface="宋体" panose="02010600030101010101" pitchFamily="2" charset="-122"/>
                </a:endParaRPr>
              </a:p>
              <a:p>
                <a:pPr algn="ctr"/>
                <a14:m>
                  <m:oMathPara xmlns:m="http://schemas.openxmlformats.org/officeDocument/2006/math">
                    <m:oMathParaPr>
                      <m:jc m:val="centerGroup"/>
                    </m:oMathParaPr>
                    <m:oMath xmlns:m="http://schemas.openxmlformats.org/officeDocument/2006/math">
                      <m:r>
                        <m:rPr>
                          <m:sty m:val="p"/>
                        </m:rPr>
                        <a:rPr lang="en-US" altLang="zh-CN" sz="1800" smtClean="0">
                          <a:effectLst/>
                          <a:latin typeface="Cambria Math" panose="02040503050406030204" pitchFamily="18" charset="0"/>
                          <a:ea typeface="宋体" panose="02010600030101010101" pitchFamily="2" charset="-122"/>
                        </a:rPr>
                        <m:t>score</m:t>
                      </m:r>
                      <m:r>
                        <a:rPr lang="en-US" altLang="zh-CN" sz="1800" smtClean="0">
                          <a:effectLst/>
                          <a:latin typeface="Cambria Math" panose="02040503050406030204" pitchFamily="18" charset="0"/>
                          <a:ea typeface="宋体" panose="02010600030101010101" pitchFamily="2" charset="-122"/>
                        </a:rPr>
                        <m:t>=</m:t>
                      </m:r>
                      <m:f>
                        <m:fPr>
                          <m:ctrlPr>
                            <a:rPr lang="zh-CN" altLang="zh-CN" sz="1800" i="1">
                              <a:effectLst/>
                              <a:latin typeface="Cambria Math" panose="02040503050406030204" pitchFamily="18" charset="0"/>
                              <a:ea typeface="Cambria Math" panose="02040503050406030204" pitchFamily="18" charset="0"/>
                            </a:rPr>
                          </m:ctrlPr>
                        </m:fPr>
                        <m:num>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𝑘</m:t>
                              </m:r>
                            </m:sup>
                            <m:e>
                              <m:r>
                                <a:rPr lang="en-US" altLang="zh-CN" sz="1800" i="1">
                                  <a:effectLst/>
                                  <a:latin typeface="Cambria Math" panose="02040503050406030204" pitchFamily="18" charset="0"/>
                                  <a:ea typeface="宋体" panose="02010600030101010101" pitchFamily="2" charset="-122"/>
                                </a:rPr>
                                <m:t>𝑠𝑐𝑜𝑟</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𝑒</m:t>
                                  </m:r>
                                </m:e>
                                <m:sup>
                                  <m:r>
                                    <a:rPr lang="en-US" altLang="zh-CN" sz="1800" i="1">
                                      <a:effectLst/>
                                      <a:latin typeface="Cambria Math" panose="02040503050406030204" pitchFamily="18" charset="0"/>
                                      <a:ea typeface="宋体" panose="02010600030101010101" pitchFamily="2" charset="-122"/>
                                    </a:rPr>
                                    <m:t>′</m:t>
                                  </m:r>
                                </m:sup>
                              </m:sSup>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𝑖</m:t>
                                  </m:r>
                                </m:e>
                              </m:d>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𝑠𝑖𝑚</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m:t>
                              </m:r>
                            </m:e>
                          </m:nary>
                        </m:num>
                        <m:den>
                          <m:nary>
                            <m:naryPr>
                              <m:chr m:val="∑"/>
                              <m:limLoc m:val="undOvr"/>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𝑘</m:t>
                              </m:r>
                            </m:sup>
                            <m:e>
                              <m:r>
                                <a:rPr lang="en-US" altLang="zh-CN" sz="1800" i="1">
                                  <a:effectLst/>
                                  <a:latin typeface="Cambria Math" panose="02040503050406030204" pitchFamily="18" charset="0"/>
                                  <a:ea typeface="宋体" panose="02010600030101010101" pitchFamily="2" charset="-122"/>
                                </a:rPr>
                                <m:t>𝑠𝑖𝑚</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m:t>
                              </m:r>
                            </m:e>
                          </m:nary>
                        </m:den>
                      </m:f>
                    </m:oMath>
                  </m:oMathPara>
                </a14:m>
                <a:endParaRPr lang="zh-CN" altLang="zh-CN" sz="1800" dirty="0">
                  <a:effectLst/>
                  <a:latin typeface="Times New Roman" panose="02020603050405020304" pitchFamily="18" charset="0"/>
                  <a:ea typeface="宋体" panose="02010600030101010101" pitchFamily="2" charset="-122"/>
                </a:endParaRPr>
              </a:p>
              <a:p>
                <a:r>
                  <a:rPr lang="zh-CN" altLang="en-US" dirty="0"/>
                  <a:t>其中，</a:t>
                </a:r>
                <a14:m>
                  <m:oMath xmlns:m="http://schemas.openxmlformats.org/officeDocument/2006/math">
                    <m:r>
                      <a:rPr lang="en-US" altLang="zh-CN" b="0" i="1" smtClean="0">
                        <a:latin typeface="Cambria Math" panose="02040503050406030204" pitchFamily="18" charset="0"/>
                      </a:rPr>
                      <m:t>𝑠𝑐𝑜𝑟𝑒</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表示用户</a:t>
                </a:r>
                <a:r>
                  <a:rPr lang="en-US" altLang="zh-CN" dirty="0">
                    <a:latin typeface="Cambria Math" panose="02040503050406030204" pitchFamily="18" charset="0"/>
                    <a:ea typeface="宋体" panose="02010600030101010101" pitchFamily="2" charset="-122"/>
                  </a:rPr>
                  <a:t>p</a:t>
                </a:r>
                <a:r>
                  <a:rPr lang="zh-CN" altLang="en-US" dirty="0"/>
                  <a:t>对电影</a:t>
                </a:r>
                <a:r>
                  <a:rPr lang="en-US" altLang="zh-CN" dirty="0">
                    <a:latin typeface="Cambria Math" panose="02040503050406030204" pitchFamily="18" charset="0"/>
                    <a:ea typeface="宋体" panose="02010600030101010101" pitchFamily="2" charset="-122"/>
                  </a:rPr>
                  <a:t>i</a:t>
                </a:r>
                <a:r>
                  <a:rPr lang="zh-CN" altLang="en-US" dirty="0"/>
                  <a:t>的打分，</a:t>
                </a:r>
                <a14:m>
                  <m:oMath xmlns:m="http://schemas.openxmlformats.org/officeDocument/2006/math">
                    <m:r>
                      <a:rPr lang="en-US" altLang="zh-CN" b="0" i="1" smtClean="0">
                        <a:latin typeface="Cambria Math" panose="02040503050406030204" pitchFamily="18" charset="0"/>
                      </a:rPr>
                      <m:t>𝑠𝑖𝑚</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zh-CN" altLang="en-US" i="1">
                        <a:latin typeface="Cambria Math" panose="02040503050406030204" pitchFamily="18" charset="0"/>
                      </a:rPr>
                      <m:t>表示</m:t>
                    </m:r>
                    <m:r>
                      <a:rPr lang="zh-CN" altLang="en-US" i="1" smtClean="0">
                        <a:latin typeface="Cambria Math" panose="02040503050406030204" pitchFamily="18" charset="0"/>
                      </a:rPr>
                      <m:t>电影</m:t>
                    </m:r>
                  </m:oMath>
                </a14:m>
                <a:r>
                  <a:rPr lang="en-US" altLang="zh-CN" dirty="0" err="1">
                    <a:latin typeface="Cambria Math" panose="02040503050406030204" pitchFamily="18" charset="0"/>
                    <a:ea typeface="宋体" panose="02010600030101010101" pitchFamily="2" charset="-122"/>
                  </a:rPr>
                  <a:t>i</a:t>
                </a:r>
                <a:r>
                  <a:rPr lang="zh-CN" altLang="en-US" dirty="0"/>
                  <a:t>与电影</a:t>
                </a:r>
                <a:r>
                  <a:rPr lang="en-US" altLang="zh-CN" dirty="0">
                    <a:latin typeface="Cambria Math" panose="02040503050406030204" pitchFamily="18" charset="0"/>
                    <a:ea typeface="宋体" panose="02010600030101010101" pitchFamily="2" charset="-122"/>
                  </a:rPr>
                  <a:t>q</a:t>
                </a:r>
                <a:r>
                  <a:rPr lang="zh-CN" altLang="en-US" dirty="0"/>
                  <a:t>的相似度。</a:t>
                </a:r>
                <a14:m>
                  <m:oMath xmlns:m="http://schemas.openxmlformats.org/officeDocument/2006/math">
                    <m:r>
                      <a:rPr lang="en-US" altLang="zh-CN" b="0" i="1" smtClean="0">
                        <a:latin typeface="Cambria Math" panose="02040503050406030204" pitchFamily="18" charset="0"/>
                      </a:rPr>
                      <m:t>𝑠𝑐𝑜𝑟𝑒</m:t>
                    </m:r>
                  </m:oMath>
                </a14:m>
                <a:r>
                  <a:rPr lang="zh-CN" altLang="en-US" dirty="0"/>
                  <a:t>即模型对（用户</a:t>
                </a:r>
                <a:r>
                  <a:rPr lang="en-US" altLang="zh-CN" dirty="0">
                    <a:latin typeface="Cambria Math" panose="02040503050406030204" pitchFamily="18" charset="0"/>
                    <a:ea typeface="宋体" panose="02010600030101010101" pitchFamily="2" charset="-122"/>
                  </a:rPr>
                  <a:t>p</a:t>
                </a:r>
                <a:r>
                  <a:rPr lang="zh-CN" altLang="en-US" dirty="0"/>
                  <a:t>，电影</a:t>
                </a:r>
                <a:r>
                  <a:rPr lang="en-US" altLang="zh-CN" dirty="0">
                    <a:latin typeface="Cambria Math" panose="02040503050406030204" pitchFamily="18" charset="0"/>
                    <a:ea typeface="宋体" panose="02010600030101010101" pitchFamily="2" charset="-122"/>
                  </a:rPr>
                  <a:t>q</a:t>
                </a:r>
                <a:r>
                  <a:rPr lang="zh-CN" altLang="en-US" dirty="0"/>
                  <a:t>）的预测评分。参与计算的</a:t>
                </a:r>
                <a:r>
                  <a:rPr lang="en-US" altLang="zh-CN" dirty="0">
                    <a:latin typeface="Cambria Math" panose="02040503050406030204" pitchFamily="18" charset="0"/>
                    <a:ea typeface="宋体" panose="02010600030101010101" pitchFamily="2" charset="-122"/>
                  </a:rPr>
                  <a:t>k</a:t>
                </a:r>
                <a:r>
                  <a:rPr lang="zh-CN" altLang="en-US" dirty="0"/>
                  <a:t>个电影是用户</a:t>
                </a:r>
                <a:r>
                  <a:rPr lang="en-US" altLang="zh-CN" dirty="0">
                    <a:latin typeface="Cambria Math" panose="02040503050406030204" pitchFamily="18" charset="0"/>
                    <a:ea typeface="宋体" panose="02010600030101010101" pitchFamily="2" charset="-122"/>
                  </a:rPr>
                  <a:t>p</a:t>
                </a:r>
                <a:r>
                  <a:rPr lang="zh-CN" altLang="en-US" dirty="0"/>
                  <a:t>已经打好分的所有电影。</a:t>
                </a:r>
              </a:p>
            </p:txBody>
          </p:sp>
        </mc:Choice>
        <mc:Fallback>
          <p:sp>
            <p:nvSpPr>
              <p:cNvPr id="5" name="对话气泡: 椭圆形 4">
                <a:extLst>
                  <a:ext uri="{FF2B5EF4-FFF2-40B4-BE49-F238E27FC236}">
                    <a16:creationId xmlns:a16="http://schemas.microsoft.com/office/drawing/2014/main" id="{985E1428-A946-4DF1-A3B4-24A8BC8D7545}"/>
                  </a:ext>
                </a:extLst>
              </p:cNvPr>
              <p:cNvSpPr>
                <a:spLocks noRot="1" noChangeAspect="1" noMove="1" noResize="1" noEditPoints="1" noAdjustHandles="1" noChangeArrowheads="1" noChangeShapeType="1" noTextEdit="1"/>
              </p:cNvSpPr>
              <p:nvPr/>
            </p:nvSpPr>
            <p:spPr>
              <a:xfrm>
                <a:off x="6880302" y="1260088"/>
                <a:ext cx="4962293" cy="3601844"/>
              </a:xfrm>
              <a:prstGeom prst="wedgeEllipseCallout">
                <a:avLst>
                  <a:gd name="adj1" fmla="val -79274"/>
                  <a:gd name="adj2" fmla="val 8125"/>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7190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1533</Words>
  <Application>Microsoft Office PowerPoint</Application>
  <PresentationFormat>宽屏</PresentationFormat>
  <Paragraphs>68</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Arial</vt:lpstr>
      <vt:lpstr>Cambria Math</vt:lpstr>
      <vt:lpstr>Times New Roman</vt:lpstr>
      <vt:lpstr>Office 主题​​</vt:lpstr>
      <vt:lpstr>实验四以及大作业</vt:lpstr>
      <vt:lpstr>实验四 kmeans算法及其实现</vt:lpstr>
      <vt:lpstr>实验四 kmeans算法及其实现</vt:lpstr>
      <vt:lpstr>PowerPoint 演示文稿</vt:lpstr>
      <vt:lpstr>大作业 推荐系统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yikang</dc:creator>
  <cp:lastModifiedBy>Deng yikang</cp:lastModifiedBy>
  <cp:revision>86</cp:revision>
  <dcterms:created xsi:type="dcterms:W3CDTF">2020-12-09T23:03:00Z</dcterms:created>
  <dcterms:modified xsi:type="dcterms:W3CDTF">2021-12-23T07:19:43Z</dcterms:modified>
</cp:coreProperties>
</file>