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22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2516E-F20F-4F38-9222-029461400465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4A896-901F-4FB7-BB59-D1EF20585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543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4A896-901F-4FB7-BB59-D1EF20585E2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378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4A896-901F-4FB7-BB59-D1EF20585E2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040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BD610-44A7-45E4-8127-4110F0BA9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745C7B-3121-427C-B18D-7F8625E89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E71CCF-394B-4D7D-8F7A-0BAC6C19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5DB979-AD35-4C2C-A98F-A71A8BA73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4AE65-7EF1-4899-9697-88A27E40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86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CD8C4-36CA-4412-BD30-E3C9866A4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E5CF6E-20E4-4B9F-9C48-E738AAFA0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8EAEA4-8206-4A8B-ABB2-0E4631A2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61F4CC-92D0-4A00-A90F-08F1442B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FED148-2078-4767-BBDA-BE615EE6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70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F365C7-21A6-4834-A749-2BBDE6FB9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4CE0E8-4793-43C3-94B2-638A6B13A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02E890-6A5E-4A90-BA67-7A5E0D4A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5F76E7-7774-46AD-B19F-2305290F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44C6B0-B0BE-4EEA-96C5-AB2366C3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24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ECF13-E860-4656-B516-E9A766C5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99165-6439-4906-A241-9AF45F1F6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6BC49-6A11-4579-B90E-9E31B30F2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8210A2-0B10-4A2B-9DAD-D2792AE4F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357329-7620-45CD-8360-370141A5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37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173C0-69FB-4391-B4E2-D731A02A7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1CADD9-1B3B-4BB2-9CE1-673131EFC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CDE55-AC3C-4CD4-B851-BDBB1615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4533F3-BDBB-4881-8E70-0CE9A055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E158C5-15CC-46DB-B9D1-D4ADB2BA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94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ACE41-770B-48D9-BA85-7789A8C2C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4A656-B794-45EA-95F5-84852A2E9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325610-7CD9-44B2-B15B-A21D3D54F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7D6876-B166-4A1A-93C9-7CA3B6B89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8F46E0-C8BD-4DA9-AA4E-B5B61A9F6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41E4CF-4E7E-48BC-8F2C-ADDBF3A0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23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2CF60-0E34-4A52-A13C-CE416AFB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B7B8BC-5990-46BA-B65E-7E29BF08F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E34702-54E9-44AB-A1F3-99DDCC8B6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7803DC-9E9F-4C96-8D71-4653C5974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B7811F-9C54-4256-9F22-44AEF7305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31FE54-6C90-4B4F-8F73-B23BA0C3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522C35-0013-4137-8651-205E8BDC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7677C7-7AFE-4F4E-B04D-B3F7A678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78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EE792-C201-4190-9D98-0E19C1A69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0F2E70-1B4E-4D4D-A89C-0667BE32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6C106F-27C4-4B17-9AFE-15E1CD7C0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A96C6D-9FD9-419D-9716-DBF306FB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83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30FAE8-AB29-4B4B-BACE-CEE217F99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BE9A0C-FCDC-4EF8-B387-1F2EFEF6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25EC01-A725-4FC1-97F3-A6AD1273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083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CCCC6-9C0B-40D3-9046-7D77DC31C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BBCAF1-4E69-49D0-8F49-1F31B8F2D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8F9F2B-E540-46DD-AF2E-DBFD9BB59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98A73E-4AF3-4A9B-8A4E-0F636E28B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F8422D-CC9E-4E84-BE8B-2C6FF66C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002B72-2614-4F14-BB19-EBE7ACA06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77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D1F07-FC8A-4EB2-97D2-A9D2B621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BB1E13-60DB-41EF-964F-F6A0782BD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97FF0E-F44B-4D5B-A735-1D9855078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733FEA-EF62-49D9-B096-CCA6A4A5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506-5026-4A7D-A208-55F9C81B7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F8B5BC-0EB0-4CC0-9FE9-7E210145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89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F154D0-A482-41B6-B115-0E5E738B7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39A250-282A-488F-9FD8-35C8A812B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C5665F-02D8-4162-9D60-5AC89AD64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8F232-E430-4BCA-BD15-BAE30E4E90AA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85DF8-513D-4243-A6F6-1D64BDD15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96AE06-2649-4E70-9C35-C1A426599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78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loyd%E2%80%93Steinberg_dithering" TargetMode="External"/><Relationship Id="rId2" Type="http://schemas.openxmlformats.org/officeDocument/2006/relationships/hyperlink" Target="https://blog.csdn.net/chenqide163/article/details/106679076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chenqide163/SSD1306Driver_128x32_OLED_4bilibil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43C6698-F426-424E-B38E-EB4900DC75DD}"/>
              </a:ext>
            </a:extLst>
          </p:cNvPr>
          <p:cNvSpPr txBox="1"/>
          <p:nvPr/>
        </p:nvSpPr>
        <p:spPr>
          <a:xfrm>
            <a:off x="0" y="0"/>
            <a:ext cx="5389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屏幕规格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1C1D6C-1D65-4D57-BCD0-E8196B14DD6A}"/>
              </a:ext>
            </a:extLst>
          </p:cNvPr>
          <p:cNvSpPr txBox="1"/>
          <p:nvPr/>
        </p:nvSpPr>
        <p:spPr>
          <a:xfrm>
            <a:off x="1692848" y="3926872"/>
            <a:ext cx="41618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128x32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屏幕可以在某宝购买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FFC9E-FE4F-409B-87A4-2A42D57F1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39" y="1661319"/>
            <a:ext cx="7521667" cy="176768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5276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66C97FA-7333-4B1C-849B-C87EDA8202F4}"/>
              </a:ext>
            </a:extLst>
          </p:cNvPr>
          <p:cNvSpPr txBox="1"/>
          <p:nvPr/>
        </p:nvSpPr>
        <p:spPr>
          <a:xfrm>
            <a:off x="0" y="0"/>
            <a:ext cx="384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接线说明</a:t>
            </a:r>
            <a:endParaRPr lang="en-US" altLang="zh-CN" sz="28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06D5FE8-AF76-44E7-BFE0-2ADE734EB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36" y="766955"/>
            <a:ext cx="5133333" cy="535238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596B633-E436-4815-88A2-BB30B17C978F}"/>
              </a:ext>
            </a:extLst>
          </p:cNvPr>
          <p:cNvSpPr txBox="1"/>
          <p:nvPr/>
        </p:nvSpPr>
        <p:spPr>
          <a:xfrm>
            <a:off x="1165436" y="6119336"/>
            <a:ext cx="2434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树莓派引脚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B6B6A4F-21A3-4F2C-968A-0583A46F8513}"/>
              </a:ext>
            </a:extLst>
          </p:cNvPr>
          <p:cNvSpPr txBox="1"/>
          <p:nvPr/>
        </p:nvSpPr>
        <p:spPr>
          <a:xfrm>
            <a:off x="-1" y="6488668"/>
            <a:ext cx="100460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可参看我</a:t>
            </a:r>
            <a:r>
              <a:rPr lang="en-US" altLang="zh-CN" dirty="0" err="1"/>
              <a:t>csdn</a:t>
            </a:r>
            <a:r>
              <a:rPr lang="zh-CN" altLang="en-US" dirty="0"/>
              <a:t>：</a:t>
            </a:r>
            <a:r>
              <a:rPr lang="en-US" altLang="zh-CN" dirty="0"/>
              <a:t>https://blog.csdn.net/chenqide163/article/details/106933858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A61BFE-9335-48D9-9AF0-39C04CCF59E9}"/>
              </a:ext>
            </a:extLst>
          </p:cNvPr>
          <p:cNvSpPr txBox="1"/>
          <p:nvPr/>
        </p:nvSpPr>
        <p:spPr>
          <a:xfrm>
            <a:off x="8175583" y="3145825"/>
            <a:ext cx="34290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5v</a:t>
            </a:r>
            <a:endParaRPr lang="zh-CN" altLang="en-US" sz="12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172C8E1-D9DD-4FD9-BD9B-5FA33F730D20}"/>
              </a:ext>
            </a:extLst>
          </p:cNvPr>
          <p:cNvSpPr txBox="1"/>
          <p:nvPr/>
        </p:nvSpPr>
        <p:spPr>
          <a:xfrm>
            <a:off x="7966033" y="3672128"/>
            <a:ext cx="5524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GND</a:t>
            </a:r>
            <a:endParaRPr lang="zh-CN" altLang="en-US" sz="12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405E873-63B5-44A9-AC14-1A0EAA2ADCB9}"/>
              </a:ext>
            </a:extLst>
          </p:cNvPr>
          <p:cNvSpPr txBox="1"/>
          <p:nvPr/>
        </p:nvSpPr>
        <p:spPr>
          <a:xfrm>
            <a:off x="8070853" y="2477799"/>
            <a:ext cx="44763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SCL</a:t>
            </a:r>
            <a:endParaRPr lang="zh-CN" altLang="en-US" sz="12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9A2E12C-EE74-44BD-824D-B267AFDBFCCE}"/>
              </a:ext>
            </a:extLst>
          </p:cNvPr>
          <p:cNvSpPr txBox="1"/>
          <p:nvPr/>
        </p:nvSpPr>
        <p:spPr>
          <a:xfrm>
            <a:off x="8018398" y="1977492"/>
            <a:ext cx="5524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SDA</a:t>
            </a:r>
            <a:endParaRPr lang="zh-CN" altLang="en-US" sz="12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13A1F14-0A36-43DD-8C75-2251D83BEE64}"/>
              </a:ext>
            </a:extLst>
          </p:cNvPr>
          <p:cNvCxnSpPr>
            <a:cxnSpLocks/>
          </p:cNvCxnSpPr>
          <p:nvPr/>
        </p:nvCxnSpPr>
        <p:spPr>
          <a:xfrm>
            <a:off x="933450" y="1362075"/>
            <a:ext cx="1600200" cy="1619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1E33B5D-AE00-4676-9426-6C078386F412}"/>
              </a:ext>
            </a:extLst>
          </p:cNvPr>
          <p:cNvCxnSpPr>
            <a:cxnSpLocks/>
          </p:cNvCxnSpPr>
          <p:nvPr/>
        </p:nvCxnSpPr>
        <p:spPr>
          <a:xfrm>
            <a:off x="933450" y="1605810"/>
            <a:ext cx="1600200" cy="1619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AA2A26D-F4D9-4A64-A89F-5CD513C98863}"/>
              </a:ext>
            </a:extLst>
          </p:cNvPr>
          <p:cNvCxnSpPr/>
          <p:nvPr/>
        </p:nvCxnSpPr>
        <p:spPr>
          <a:xfrm flipH="1">
            <a:off x="4936307" y="1443037"/>
            <a:ext cx="1909635" cy="8181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E16EDEA-3C31-43D5-964C-DEDB0A19C385}"/>
              </a:ext>
            </a:extLst>
          </p:cNvPr>
          <p:cNvCxnSpPr/>
          <p:nvPr/>
        </p:nvCxnSpPr>
        <p:spPr>
          <a:xfrm flipH="1">
            <a:off x="4936307" y="1715231"/>
            <a:ext cx="1909635" cy="8181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46652CED-508A-460B-9CF2-86B286331412}"/>
              </a:ext>
            </a:extLst>
          </p:cNvPr>
          <p:cNvSpPr txBox="1"/>
          <p:nvPr/>
        </p:nvSpPr>
        <p:spPr>
          <a:xfrm>
            <a:off x="6938898" y="1629235"/>
            <a:ext cx="5524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GND</a:t>
            </a:r>
            <a:endParaRPr lang="zh-CN" altLang="en-US" sz="12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C6C7C85-A524-4943-87BE-345BDA4E91D3}"/>
              </a:ext>
            </a:extLst>
          </p:cNvPr>
          <p:cNvSpPr txBox="1"/>
          <p:nvPr/>
        </p:nvSpPr>
        <p:spPr>
          <a:xfrm>
            <a:off x="6908584" y="1247001"/>
            <a:ext cx="34290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5v</a:t>
            </a:r>
            <a:endParaRPr lang="zh-CN" altLang="en-US" sz="12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F9EF560-350C-4314-A057-74C9B7153D79}"/>
              </a:ext>
            </a:extLst>
          </p:cNvPr>
          <p:cNvSpPr txBox="1"/>
          <p:nvPr/>
        </p:nvSpPr>
        <p:spPr>
          <a:xfrm>
            <a:off x="485820" y="1549400"/>
            <a:ext cx="44763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SCL</a:t>
            </a:r>
            <a:endParaRPr lang="zh-CN" altLang="en-US" sz="12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8B2DFB8-AC69-4882-A660-5DE2C00CE94E}"/>
              </a:ext>
            </a:extLst>
          </p:cNvPr>
          <p:cNvSpPr txBox="1"/>
          <p:nvPr/>
        </p:nvSpPr>
        <p:spPr>
          <a:xfrm>
            <a:off x="352318" y="1092461"/>
            <a:ext cx="5524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SDA</a:t>
            </a:r>
            <a:endParaRPr lang="zh-CN" altLang="en-US" sz="1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48CB6E-02C3-466E-8139-D37457347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113" y="1527968"/>
            <a:ext cx="3133333" cy="4685714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CDC3F49-DF8D-421A-AA46-C001917A9E7E}"/>
              </a:ext>
            </a:extLst>
          </p:cNvPr>
          <p:cNvCxnSpPr>
            <a:stCxn id="39" idx="3"/>
          </p:cNvCxnSpPr>
          <p:nvPr/>
        </p:nvCxnSpPr>
        <p:spPr>
          <a:xfrm>
            <a:off x="8570848" y="2115992"/>
            <a:ext cx="611789" cy="356752"/>
          </a:xfrm>
          <a:prstGeom prst="line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5BFE515-B0B2-4409-B1E6-5E6517BD2D8F}"/>
              </a:ext>
            </a:extLst>
          </p:cNvPr>
          <p:cNvCxnSpPr>
            <a:stCxn id="36" idx="3"/>
          </p:cNvCxnSpPr>
          <p:nvPr/>
        </p:nvCxnSpPr>
        <p:spPr>
          <a:xfrm>
            <a:off x="8518483" y="2616299"/>
            <a:ext cx="637546" cy="68777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93CB726-5AD5-492D-874D-A54D239EACD3}"/>
              </a:ext>
            </a:extLst>
          </p:cNvPr>
          <p:cNvCxnSpPr>
            <a:stCxn id="6" idx="3"/>
          </p:cNvCxnSpPr>
          <p:nvPr/>
        </p:nvCxnSpPr>
        <p:spPr>
          <a:xfrm flipV="1">
            <a:off x="8518483" y="2896521"/>
            <a:ext cx="664154" cy="387804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9491676-CC96-4297-9675-8602F89D4261}"/>
              </a:ext>
            </a:extLst>
          </p:cNvPr>
          <p:cNvCxnSpPr>
            <a:stCxn id="33" idx="3"/>
          </p:cNvCxnSpPr>
          <p:nvPr/>
        </p:nvCxnSpPr>
        <p:spPr>
          <a:xfrm flipV="1">
            <a:off x="8518483" y="3145825"/>
            <a:ext cx="664154" cy="664803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08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67E25ED-87D6-4635-814C-D718C288497B}"/>
              </a:ext>
            </a:extLst>
          </p:cNvPr>
          <p:cNvSpPr txBox="1"/>
          <p:nvPr/>
        </p:nvSpPr>
        <p:spPr>
          <a:xfrm>
            <a:off x="0" y="0"/>
            <a:ext cx="5389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关键代码说明</a:t>
            </a:r>
            <a:endParaRPr lang="en-US" altLang="zh-CN" sz="28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FCD705-D105-4FA1-A40A-7BAD85658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564" y="4492125"/>
            <a:ext cx="6756071" cy="2365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7C94C16-C8D2-468B-9062-26FF581D4B0C}"/>
              </a:ext>
            </a:extLst>
          </p:cNvPr>
          <p:cNvSpPr txBox="1"/>
          <p:nvPr/>
        </p:nvSpPr>
        <p:spPr>
          <a:xfrm>
            <a:off x="131617" y="686618"/>
            <a:ext cx="1159556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图片取像素字节排列：byte[] pixels = ((DataBufferByte) bufferedImage.getRaster().getDataBuffer()).getData();</a:t>
            </a:r>
          </a:p>
        </p:txBody>
      </p:sp>
      <p:graphicFrame>
        <p:nvGraphicFramePr>
          <p:cNvPr id="10" name="表格 11">
            <a:extLst>
              <a:ext uri="{FF2B5EF4-FFF2-40B4-BE49-F238E27FC236}">
                <a16:creationId xmlns:a16="http://schemas.microsoft.com/office/drawing/2014/main" id="{72A5F2B7-BF4F-4D83-B165-906B850BA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337333"/>
              </p:ext>
            </p:extLst>
          </p:nvPr>
        </p:nvGraphicFramePr>
        <p:xfrm>
          <a:off x="4826000" y="2036743"/>
          <a:ext cx="5969000" cy="86780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96900">
                  <a:extLst>
                    <a:ext uri="{9D8B030D-6E8A-4147-A177-3AD203B41FA5}">
                      <a16:colId xmlns:a16="http://schemas.microsoft.com/office/drawing/2014/main" val="1352871845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3155524626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3616087334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4002320903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3160647127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4176275604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985983357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519346008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161524975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3712683057"/>
                    </a:ext>
                  </a:extLst>
                </a:gridCol>
              </a:tblGrid>
              <a:tr h="319164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D7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D6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44183"/>
                  </a:ext>
                </a:extLst>
              </a:tr>
              <a:tr h="191498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D7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D6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344505"/>
                  </a:ext>
                </a:extLst>
              </a:tr>
              <a:tr h="191498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906108"/>
                  </a:ext>
                </a:extLst>
              </a:tr>
            </a:tbl>
          </a:graphicData>
        </a:graphic>
      </p:graphicFrame>
      <p:sp>
        <p:nvSpPr>
          <p:cNvPr id="14" name="左大括号 13">
            <a:extLst>
              <a:ext uri="{FF2B5EF4-FFF2-40B4-BE49-F238E27FC236}">
                <a16:creationId xmlns:a16="http://schemas.microsoft.com/office/drawing/2014/main" id="{8323BBB2-A2CB-49EE-A522-9CF52A24C182}"/>
              </a:ext>
            </a:extLst>
          </p:cNvPr>
          <p:cNvSpPr/>
          <p:nvPr/>
        </p:nvSpPr>
        <p:spPr>
          <a:xfrm rot="5400000">
            <a:off x="6124529" y="339771"/>
            <a:ext cx="349342" cy="2946400"/>
          </a:xfrm>
          <a:prstGeom prst="leftBrace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965246F-C689-4A5B-AC89-61C9D11EA9FA}"/>
              </a:ext>
            </a:extLst>
          </p:cNvPr>
          <p:cNvSpPr txBox="1"/>
          <p:nvPr/>
        </p:nvSpPr>
        <p:spPr>
          <a:xfrm>
            <a:off x="5969000" y="1346200"/>
            <a:ext cx="863600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byte0</a:t>
            </a:r>
            <a:endParaRPr lang="zh-CN" altLang="en-US" sz="12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86BAEBC-0D82-439B-979E-BD292364A1B6}"/>
              </a:ext>
            </a:extLst>
          </p:cNvPr>
          <p:cNvSpPr txBox="1"/>
          <p:nvPr/>
        </p:nvSpPr>
        <p:spPr>
          <a:xfrm>
            <a:off x="7546009" y="1346201"/>
            <a:ext cx="607391" cy="27699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byte1</a:t>
            </a:r>
            <a:endParaRPr lang="zh-CN" altLang="en-US" sz="1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3485B62-032C-42E4-9724-A651D06902B8}"/>
              </a:ext>
            </a:extLst>
          </p:cNvPr>
          <p:cNvSpPr txBox="1"/>
          <p:nvPr/>
        </p:nvSpPr>
        <p:spPr>
          <a:xfrm>
            <a:off x="8335618" y="1361301"/>
            <a:ext cx="607391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byte2</a:t>
            </a:r>
            <a:endParaRPr lang="zh-CN" altLang="en-US" sz="12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AFFD0F5-CB89-4D69-9BD6-A41B61506963}"/>
              </a:ext>
            </a:extLst>
          </p:cNvPr>
          <p:cNvSpPr txBox="1"/>
          <p:nvPr/>
        </p:nvSpPr>
        <p:spPr>
          <a:xfrm>
            <a:off x="9150904" y="1361300"/>
            <a:ext cx="607391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……</a:t>
            </a:r>
            <a:endParaRPr lang="zh-CN" altLang="en-US" sz="12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044E050-236D-4EA3-ABB8-6EE4B19DA7C2}"/>
              </a:ext>
            </a:extLst>
          </p:cNvPr>
          <p:cNvSpPr txBox="1"/>
          <p:nvPr/>
        </p:nvSpPr>
        <p:spPr>
          <a:xfrm>
            <a:off x="10046808" y="1346199"/>
            <a:ext cx="863600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byte15</a:t>
            </a:r>
            <a:endParaRPr lang="zh-CN" altLang="en-US" sz="12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9F91743-801B-4A97-A75E-601F0CC7B6CD}"/>
              </a:ext>
            </a:extLst>
          </p:cNvPr>
          <p:cNvSpPr txBox="1"/>
          <p:nvPr/>
        </p:nvSpPr>
        <p:spPr>
          <a:xfrm>
            <a:off x="3427899" y="2048888"/>
            <a:ext cx="648801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byte16</a:t>
            </a:r>
            <a:endParaRPr lang="zh-CN" altLang="en-US" sz="12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7F86E41-D0A8-4AB1-9582-5D6FD6FC68EB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4076700" y="2187388"/>
            <a:ext cx="749300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FA82F417-3C41-4FC9-90B7-106402C65A7E}"/>
              </a:ext>
            </a:extLst>
          </p:cNvPr>
          <p:cNvSpPr/>
          <p:nvPr/>
        </p:nvSpPr>
        <p:spPr>
          <a:xfrm rot="16200000">
            <a:off x="7635829" y="233218"/>
            <a:ext cx="349342" cy="5969000"/>
          </a:xfrm>
          <a:prstGeom prst="leftBrace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61E40D1-DB19-4C54-BD09-DA56BE8701B7}"/>
              </a:ext>
            </a:extLst>
          </p:cNvPr>
          <p:cNvSpPr txBox="1"/>
          <p:nvPr/>
        </p:nvSpPr>
        <p:spPr>
          <a:xfrm>
            <a:off x="7447999" y="3496910"/>
            <a:ext cx="705401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128 bit</a:t>
            </a:r>
            <a:endParaRPr lang="zh-CN" altLang="en-US" sz="12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87D448E-842E-4403-B4D6-55F4BEB27BBD}"/>
              </a:ext>
            </a:extLst>
          </p:cNvPr>
          <p:cNvSpPr txBox="1"/>
          <p:nvPr/>
        </p:nvSpPr>
        <p:spPr>
          <a:xfrm>
            <a:off x="3402499" y="2488433"/>
            <a:ext cx="648801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byte32</a:t>
            </a:r>
            <a:endParaRPr lang="zh-CN" altLang="en-US" sz="1200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FEFEA6F-27C2-4C30-A53D-30FB9BF31BD9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4051300" y="2488433"/>
            <a:ext cx="774700" cy="13850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左大括号 35">
            <a:extLst>
              <a:ext uri="{FF2B5EF4-FFF2-40B4-BE49-F238E27FC236}">
                <a16:creationId xmlns:a16="http://schemas.microsoft.com/office/drawing/2014/main" id="{BE8B5227-259E-4A2A-8E72-B13B87ABFA07}"/>
              </a:ext>
            </a:extLst>
          </p:cNvPr>
          <p:cNvSpPr/>
          <p:nvPr/>
        </p:nvSpPr>
        <p:spPr>
          <a:xfrm rot="10800000">
            <a:off x="10845800" y="2036743"/>
            <a:ext cx="244686" cy="867803"/>
          </a:xfrm>
          <a:prstGeom prst="leftBrace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EA55BBC-0F95-49AC-838F-3A17AAB17CC8}"/>
              </a:ext>
            </a:extLst>
          </p:cNvPr>
          <p:cNvSpPr txBox="1"/>
          <p:nvPr/>
        </p:nvSpPr>
        <p:spPr>
          <a:xfrm>
            <a:off x="11165095" y="2332145"/>
            <a:ext cx="612886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64 bit</a:t>
            </a:r>
            <a:endParaRPr lang="zh-CN" altLang="en-US" sz="12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731EF68-9E15-4010-875A-5836885A1512}"/>
              </a:ext>
            </a:extLst>
          </p:cNvPr>
          <p:cNvSpPr txBox="1"/>
          <p:nvPr/>
        </p:nvSpPr>
        <p:spPr>
          <a:xfrm>
            <a:off x="728353" y="4008725"/>
            <a:ext cx="46610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ssd1306</a:t>
            </a:r>
            <a:r>
              <a:rPr lang="zh-CN" altLang="en-US" dirty="0"/>
              <a:t>数据手册中要求的像素字节排序：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11CCAFD-2FD6-4682-82BF-C5805D247A2E}"/>
              </a:ext>
            </a:extLst>
          </p:cNvPr>
          <p:cNvCxnSpPr>
            <a:stCxn id="27" idx="2"/>
          </p:cNvCxnSpPr>
          <p:nvPr/>
        </p:nvCxnSpPr>
        <p:spPr>
          <a:xfrm>
            <a:off x="10478608" y="1623198"/>
            <a:ext cx="11592" cy="36444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39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67E25ED-87D6-4635-814C-D718C288497B}"/>
              </a:ext>
            </a:extLst>
          </p:cNvPr>
          <p:cNvSpPr txBox="1"/>
          <p:nvPr/>
        </p:nvSpPr>
        <p:spPr>
          <a:xfrm>
            <a:off x="0" y="0"/>
            <a:ext cx="5389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关键代码说明</a:t>
            </a:r>
            <a:endParaRPr lang="en-US" altLang="zh-CN" sz="28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731EF68-9E15-4010-875A-5836885A1512}"/>
              </a:ext>
            </a:extLst>
          </p:cNvPr>
          <p:cNvSpPr txBox="1"/>
          <p:nvPr/>
        </p:nvSpPr>
        <p:spPr>
          <a:xfrm>
            <a:off x="5052868" y="825884"/>
            <a:ext cx="319578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ssd1306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要求的像素字节排序：</a:t>
            </a: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7B9BE60D-9687-477D-97C8-7E460EED4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380699"/>
              </p:ext>
            </p:extLst>
          </p:nvPr>
        </p:nvGraphicFramePr>
        <p:xfrm>
          <a:off x="6295017" y="1734864"/>
          <a:ext cx="4749800" cy="338827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4672">
                  <a:extLst>
                    <a:ext uri="{9D8B030D-6E8A-4147-A177-3AD203B41FA5}">
                      <a16:colId xmlns:a16="http://schemas.microsoft.com/office/drawing/2014/main" val="614005420"/>
                    </a:ext>
                  </a:extLst>
                </a:gridCol>
                <a:gridCol w="745028">
                  <a:extLst>
                    <a:ext uri="{9D8B030D-6E8A-4147-A177-3AD203B41FA5}">
                      <a16:colId xmlns:a16="http://schemas.microsoft.com/office/drawing/2014/main" val="139339994"/>
                    </a:ext>
                  </a:extLst>
                </a:gridCol>
                <a:gridCol w="584316">
                  <a:extLst>
                    <a:ext uri="{9D8B030D-6E8A-4147-A177-3AD203B41FA5}">
                      <a16:colId xmlns:a16="http://schemas.microsoft.com/office/drawing/2014/main" val="3250493821"/>
                    </a:ext>
                  </a:extLst>
                </a:gridCol>
                <a:gridCol w="664672">
                  <a:extLst>
                    <a:ext uri="{9D8B030D-6E8A-4147-A177-3AD203B41FA5}">
                      <a16:colId xmlns:a16="http://schemas.microsoft.com/office/drawing/2014/main" val="1704978133"/>
                    </a:ext>
                  </a:extLst>
                </a:gridCol>
                <a:gridCol w="664672">
                  <a:extLst>
                    <a:ext uri="{9D8B030D-6E8A-4147-A177-3AD203B41FA5}">
                      <a16:colId xmlns:a16="http://schemas.microsoft.com/office/drawing/2014/main" val="3105187342"/>
                    </a:ext>
                  </a:extLst>
                </a:gridCol>
                <a:gridCol w="664672">
                  <a:extLst>
                    <a:ext uri="{9D8B030D-6E8A-4147-A177-3AD203B41FA5}">
                      <a16:colId xmlns:a16="http://schemas.microsoft.com/office/drawing/2014/main" val="2299272478"/>
                    </a:ext>
                  </a:extLst>
                </a:gridCol>
                <a:gridCol w="761768">
                  <a:extLst>
                    <a:ext uri="{9D8B030D-6E8A-4147-A177-3AD203B41FA5}">
                      <a16:colId xmlns:a16="http://schemas.microsoft.com/office/drawing/2014/main" val="797299799"/>
                    </a:ext>
                  </a:extLst>
                </a:gridCol>
              </a:tblGrid>
              <a:tr h="290392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D0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byte1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byte2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byte127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8217180"/>
                  </a:ext>
                </a:extLst>
              </a:tr>
              <a:tr h="290392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D1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725346"/>
                  </a:ext>
                </a:extLst>
              </a:tr>
              <a:tr h="290392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467655"/>
                  </a:ext>
                </a:extLst>
              </a:tr>
              <a:tr h="290392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D6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0212252"/>
                  </a:ext>
                </a:extLst>
              </a:tr>
              <a:tr h="290392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D7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818037"/>
                  </a:ext>
                </a:extLst>
              </a:tr>
              <a:tr h="290392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D0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byte129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5205356"/>
                  </a:ext>
                </a:extLst>
              </a:tr>
              <a:tr h="251356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D1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186261"/>
                  </a:ext>
                </a:extLst>
              </a:tr>
              <a:tr h="251356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565892"/>
                  </a:ext>
                </a:extLst>
              </a:tr>
              <a:tr h="251356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D6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6997895"/>
                  </a:ext>
                </a:extLst>
              </a:tr>
              <a:tr h="251356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D7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591958"/>
                  </a:ext>
                </a:extLst>
              </a:tr>
              <a:tr h="251356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995026"/>
                  </a:ext>
                </a:extLst>
              </a:tr>
              <a:tr h="251356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840519"/>
                  </a:ext>
                </a:extLst>
              </a:tr>
            </a:tbl>
          </a:graphicData>
        </a:graphic>
      </p:graphicFrame>
      <p:sp>
        <p:nvSpPr>
          <p:cNvPr id="23" name="左大括号 22">
            <a:extLst>
              <a:ext uri="{FF2B5EF4-FFF2-40B4-BE49-F238E27FC236}">
                <a16:creationId xmlns:a16="http://schemas.microsoft.com/office/drawing/2014/main" id="{BDC298E2-C19A-4F94-B6BD-28EFFCF8CAB7}"/>
              </a:ext>
            </a:extLst>
          </p:cNvPr>
          <p:cNvSpPr/>
          <p:nvPr/>
        </p:nvSpPr>
        <p:spPr>
          <a:xfrm>
            <a:off x="5812417" y="1734864"/>
            <a:ext cx="381000" cy="1446182"/>
          </a:xfrm>
          <a:prstGeom prst="leftBrace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C155312-A45F-4CC5-821A-C1096F13205D}"/>
              </a:ext>
            </a:extLst>
          </p:cNvPr>
          <p:cNvSpPr txBox="1"/>
          <p:nvPr/>
        </p:nvSpPr>
        <p:spPr>
          <a:xfrm>
            <a:off x="5052868" y="2319455"/>
            <a:ext cx="673100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byte0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左大括号 28">
            <a:extLst>
              <a:ext uri="{FF2B5EF4-FFF2-40B4-BE49-F238E27FC236}">
                <a16:creationId xmlns:a16="http://schemas.microsoft.com/office/drawing/2014/main" id="{3AC3A5A4-5D65-4A66-9B88-390422C81F18}"/>
              </a:ext>
            </a:extLst>
          </p:cNvPr>
          <p:cNvSpPr/>
          <p:nvPr/>
        </p:nvSpPr>
        <p:spPr>
          <a:xfrm>
            <a:off x="5875917" y="3309664"/>
            <a:ext cx="381000" cy="1255682"/>
          </a:xfrm>
          <a:prstGeom prst="leftBrace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3500BEB-5C25-4490-9219-AE5BE7B0F0AE}"/>
              </a:ext>
            </a:extLst>
          </p:cNvPr>
          <p:cNvSpPr txBox="1"/>
          <p:nvPr/>
        </p:nvSpPr>
        <p:spPr>
          <a:xfrm>
            <a:off x="5037717" y="3799005"/>
            <a:ext cx="774700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byte128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左大括号 34">
            <a:extLst>
              <a:ext uri="{FF2B5EF4-FFF2-40B4-BE49-F238E27FC236}">
                <a16:creationId xmlns:a16="http://schemas.microsoft.com/office/drawing/2014/main" id="{7FEAFAF3-C022-4C26-948E-65A25D5AA79C}"/>
              </a:ext>
            </a:extLst>
          </p:cNvPr>
          <p:cNvSpPr/>
          <p:nvPr/>
        </p:nvSpPr>
        <p:spPr>
          <a:xfrm rot="16200000">
            <a:off x="8485251" y="3061520"/>
            <a:ext cx="369332" cy="4749800"/>
          </a:xfrm>
          <a:prstGeom prst="leftBrace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EF28A0C-3109-4201-8178-FC9A819DF170}"/>
              </a:ext>
            </a:extLst>
          </p:cNvPr>
          <p:cNvSpPr txBox="1"/>
          <p:nvPr/>
        </p:nvSpPr>
        <p:spPr>
          <a:xfrm>
            <a:off x="8324734" y="5753613"/>
            <a:ext cx="705401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 bit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左大括号 39">
            <a:extLst>
              <a:ext uri="{FF2B5EF4-FFF2-40B4-BE49-F238E27FC236}">
                <a16:creationId xmlns:a16="http://schemas.microsoft.com/office/drawing/2014/main" id="{66EE43BB-615D-4E0A-9383-775E8F4AAFFE}"/>
              </a:ext>
            </a:extLst>
          </p:cNvPr>
          <p:cNvSpPr/>
          <p:nvPr/>
        </p:nvSpPr>
        <p:spPr>
          <a:xfrm rot="10800000">
            <a:off x="11146417" y="1793708"/>
            <a:ext cx="331097" cy="3329427"/>
          </a:xfrm>
          <a:prstGeom prst="leftBrace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F5C9219-7CC2-46E9-9301-7E05988CD525}"/>
              </a:ext>
            </a:extLst>
          </p:cNvPr>
          <p:cNvSpPr txBox="1"/>
          <p:nvPr/>
        </p:nvSpPr>
        <p:spPr>
          <a:xfrm>
            <a:off x="11579114" y="3319921"/>
            <a:ext cx="612886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 bit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188E63-EE96-4111-AECE-FC84D0FC6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1570"/>
            <a:ext cx="4866667" cy="3142857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0CF24962-770E-48A1-AE55-B605C5CFD57C}"/>
              </a:ext>
            </a:extLst>
          </p:cNvPr>
          <p:cNvSpPr txBox="1"/>
          <p:nvPr/>
        </p:nvSpPr>
        <p:spPr>
          <a:xfrm>
            <a:off x="0" y="4447598"/>
            <a:ext cx="38078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oled.oled.OLEDDisplayDriver#display</a:t>
            </a:r>
          </a:p>
        </p:txBody>
      </p:sp>
    </p:spTree>
    <p:extLst>
      <p:ext uri="{BB962C8B-B14F-4D97-AF65-F5344CB8AC3E}">
        <p14:creationId xmlns:p14="http://schemas.microsoft.com/office/powerpoint/2010/main" val="72767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0B53E72-49A8-44B2-AFE5-D53AAA292738}"/>
              </a:ext>
            </a:extLst>
          </p:cNvPr>
          <p:cNvSpPr txBox="1"/>
          <p:nvPr/>
        </p:nvSpPr>
        <p:spPr>
          <a:xfrm>
            <a:off x="0" y="0"/>
            <a:ext cx="5389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参考材料说明</a:t>
            </a:r>
            <a:endParaRPr lang="en-US" altLang="zh-CN" sz="28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153632-CF4D-4B40-BBB7-3A2EE3487FF7}"/>
              </a:ext>
            </a:extLst>
          </p:cNvPr>
          <p:cNvSpPr txBox="1"/>
          <p:nvPr/>
        </p:nvSpPr>
        <p:spPr>
          <a:xfrm>
            <a:off x="858651" y="1274969"/>
            <a:ext cx="8827359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可以参考我之前在</a:t>
            </a:r>
            <a:r>
              <a:rPr lang="en-US" altLang="zh-CN" dirty="0" err="1"/>
              <a:t>csdn</a:t>
            </a:r>
            <a:r>
              <a:rPr lang="zh-CN" altLang="en-US" dirty="0"/>
              <a:t>上发布的几篇内容：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在树莓派上驱动</a:t>
            </a:r>
            <a:r>
              <a:rPr lang="en-US" altLang="zh-CN" dirty="0"/>
              <a:t>12832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https://blog.csdn.net/chenqide163/article/details/106679076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弗洛伊德</a:t>
            </a:r>
            <a:r>
              <a:rPr lang="en-US" altLang="zh-CN" dirty="0"/>
              <a:t>-</a:t>
            </a:r>
            <a:r>
              <a:rPr lang="zh-CN" altLang="en-US" dirty="0"/>
              <a:t>斯坦伯格抖动算法：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https://en.wikipedia.org/wiki/Floyd%E2%80%93Steinberg_dithering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对应该视频的代码</a:t>
            </a:r>
            <a:r>
              <a:rPr lang="en-US" altLang="zh-CN" dirty="0" err="1"/>
              <a:t>github</a:t>
            </a:r>
            <a:r>
              <a:rPr lang="zh-CN" altLang="en-US" dirty="0"/>
              <a:t>地址：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https://github.com/chenqide163/SSD1306Driver_128x32_OLED_4bilibili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184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rgbClr val="FF0000"/>
          </a:solidFill>
          <a:prstDash val="dash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/>
          </a:solidFill>
        </a:ln>
      </a:spPr>
      <a:bodyPr wrap="square" rtlCol="0">
        <a:spAutoFit/>
      </a:bodyPr>
      <a:lstStyle>
        <a:defPPr algn="l"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233</Words>
  <Application>Microsoft Office PowerPoint</Application>
  <PresentationFormat>宽屏</PresentationFormat>
  <Paragraphs>79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CHENQIDE163</dc:creator>
  <cp:lastModifiedBy>CHENQIDE163</cp:lastModifiedBy>
  <cp:revision>103</cp:revision>
  <dcterms:created xsi:type="dcterms:W3CDTF">2021-04-17T19:42:59Z</dcterms:created>
  <dcterms:modified xsi:type="dcterms:W3CDTF">2021-05-16T21:07:57Z</dcterms:modified>
</cp:coreProperties>
</file>