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8" r:id="rId4"/>
    <p:sldId id="297" r:id="rId5"/>
    <p:sldId id="340" r:id="rId6"/>
    <p:sldId id="315" r:id="rId7"/>
    <p:sldId id="316" r:id="rId8"/>
    <p:sldId id="279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41" r:id="rId18"/>
    <p:sldId id="325" r:id="rId19"/>
    <p:sldId id="280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9" r:id="rId32"/>
    <p:sldId id="337" r:id="rId33"/>
    <p:sldId id="342" r:id="rId34"/>
    <p:sldId id="27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62E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0" autoAdjust="0"/>
    <p:restoredTop sz="73793" autoAdjust="0"/>
  </p:normalViewPr>
  <p:slideViewPr>
    <p:cSldViewPr>
      <p:cViewPr>
        <p:scale>
          <a:sx n="66" d="100"/>
          <a:sy n="66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466B-5C48-4184-9F4E-DEA8E9F843F4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04C5-7A6C-4525-83AF-E876AA145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1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尊敬的老师们，大家好，我是电信学院的陈钦波，我的论文是车载环境下媒体接入控制协议优化设计。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这是本次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的提纲。</a:t>
            </a:r>
            <a:endParaRPr lang="en-US" altLang="zh-CN" dirty="0" smtClean="0"/>
          </a:p>
          <a:p>
            <a:r>
              <a:rPr lang="zh-CN" altLang="en-US" dirty="0" smtClean="0"/>
              <a:t>首先，</a:t>
            </a:r>
            <a:endParaRPr lang="en-US" altLang="zh-CN" dirty="0" smtClean="0"/>
          </a:p>
          <a:p>
            <a:r>
              <a:rPr lang="zh-CN" altLang="en-US" dirty="0" smtClean="0"/>
              <a:t>接着，</a:t>
            </a:r>
            <a:endParaRPr lang="en-US" altLang="zh-CN" dirty="0" smtClean="0"/>
          </a:p>
          <a:p>
            <a:r>
              <a:rPr lang="zh-CN" altLang="en-US" dirty="0" smtClean="0"/>
              <a:t>其次，</a:t>
            </a:r>
            <a:endParaRPr lang="en-US" altLang="zh-CN" dirty="0" smtClean="0"/>
          </a:p>
          <a:p>
            <a:r>
              <a:rPr lang="zh-CN" altLang="en-US" dirty="0" smtClean="0"/>
              <a:t>最后。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首先先看下选题背景和研究目的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726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就像广州有</a:t>
            </a:r>
            <a:r>
              <a:rPr lang="en-US" altLang="zh-CN" dirty="0" smtClean="0"/>
              <a:t>BRT</a:t>
            </a:r>
            <a:r>
              <a:rPr lang="zh-CN" altLang="en-US" dirty="0" smtClean="0"/>
              <a:t>专门给汽车使用，高速路有专用救援车道，车联网中各种通信也有区分的，有的信息是紧急，要求延迟很低得，有些要求并不要求那么低的延迟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车联网中有的信息是属于紧急重要，，例如事故告警信息，需要快速和高优先级，而有些信息是属于服务，如邮件服务内容服务等允许一定的延迟。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）中心节点发送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有控制信道通讯，中心节点则直接在控制信道上发布信道协调信息，声明将要使用的服务信道频率。然后系统之间在服务信道上建立通讯进行大量数据传输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）客户端发送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如果已经存在服务信道通讯，则直接在服务信道上请求发送。如果只建立控制信道通讯，则在控制信道上向中心节点发送请求。中心节点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收到请求后，将根据需要广播服务信道频道值，最终客户端的服务信道网卡将在服务信道上建立通讯进行传输。当传输结束时，会通过控制信道网卡控制信道或服务信道通知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普通服务数据传输已结束。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28" y="1785926"/>
            <a:ext cx="7887820" cy="171451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cap="all" dirty="0" smtClean="0">
                <a:ln w="0">
                  <a:solidFill>
                    <a:schemeClr val="tx1"/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3200" b="1" cap="all" dirty="0">
              <a:ln w="0">
                <a:solidFill>
                  <a:schemeClr val="tx1"/>
                </a:solidFill>
              </a:ln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3929066"/>
            <a:ext cx="464347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答辩人：陈钦波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指导老师：吴宗泽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28604"/>
            <a:ext cx="1236809" cy="12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3714776" y="6357958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华南理工大学  电子与信息学院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级硕士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33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1214422"/>
            <a:ext cx="4666465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357818" y="378619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臃肿繁琐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9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785794"/>
            <a:ext cx="3189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libpcap</a:t>
            </a:r>
            <a:endParaRPr lang="zh-CN" altLang="en-US" sz="8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2214554"/>
            <a:ext cx="60244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捕获和发送网路数据包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直接底层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能自定义任何数据头部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1856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753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1428736"/>
            <a:ext cx="5459355" cy="6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36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18" y="2500306"/>
            <a:ext cx="42822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240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7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928662" y="1285860"/>
            <a:ext cx="3286148" cy="2809776"/>
          </a:xfrm>
          <a:prstGeom prst="rect">
            <a:avLst/>
          </a:prstGeom>
        </p:spPr>
      </p:pic>
      <p:pic>
        <p:nvPicPr>
          <p:cNvPr id="14" name="图片 13" descr="6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0628" y="1428736"/>
            <a:ext cx="3259413" cy="26432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14546" y="5000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发送安全广播数据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接收安全广播数据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2029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4546" y="5000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发送服务数据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接收服务数据</a:t>
            </a:r>
            <a:endParaRPr lang="zh-CN" altLang="en-US" dirty="0"/>
          </a:p>
        </p:txBody>
      </p:sp>
      <p:pic>
        <p:nvPicPr>
          <p:cNvPr id="18" name="图片 17" descr="8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1714480" y="1785926"/>
            <a:ext cx="2643206" cy="2857520"/>
          </a:xfrm>
          <a:prstGeom prst="rect">
            <a:avLst/>
          </a:prstGeom>
        </p:spPr>
      </p:pic>
      <p:pic>
        <p:nvPicPr>
          <p:cNvPr id="19" name="图片 18" descr="3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5572132" y="2000240"/>
            <a:ext cx="2571768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514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5493" y="1000108"/>
            <a:ext cx="63382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7893" y="1152508"/>
            <a:ext cx="63382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7448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1214421"/>
            <a:ext cx="5857916" cy="43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80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6946" y="1000108"/>
            <a:ext cx="5647864" cy="424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80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7293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356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1643050"/>
            <a:ext cx="7779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双网卡虽然区分了控制信道和服务信道，但每个网卡在使用信道时仍使用了</a:t>
            </a:r>
            <a:r>
              <a:rPr lang="en-US" altLang="zh-CN" sz="2800" dirty="0" smtClean="0"/>
              <a:t>CSMA/CA</a:t>
            </a:r>
            <a:r>
              <a:rPr lang="zh-CN" altLang="en-US" sz="2800" dirty="0" smtClean="0"/>
              <a:t>。这在节点数很多的时候会有性能问题。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571876"/>
            <a:ext cx="735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TDMA</a:t>
            </a:r>
            <a:r>
              <a:rPr lang="zh-CN" altLang="en-US" sz="3600" dirty="0" smtClean="0"/>
              <a:t>的媒体访问信道接入理论研究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24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757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142984"/>
            <a:ext cx="8085259" cy="27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357554" y="471488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情景图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307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57166"/>
            <a:ext cx="4752996" cy="31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4000504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429256" y="1571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位置区域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35718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时隙划分和车载终端节点访问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386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43042" y="3143248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N*M</a:t>
            </a:r>
            <a:r>
              <a:rPr lang="zh-CN" altLang="en-US" sz="3600" dirty="0" smtClean="0"/>
              <a:t>个未知参数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9594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7224" y="11429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性能指标？</a:t>
            </a:r>
            <a:endParaRPr lang="zh-CN" alt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143116"/>
            <a:ext cx="2638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冲突概率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吞吐量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5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8596" y="378619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冲突：两辆或以上车同时使用同一时间槽即视为冲突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306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1071538" y="428604"/>
          <a:ext cx="2696785" cy="761445"/>
        </p:xfrm>
        <a:graphic>
          <a:graphicData uri="http://schemas.openxmlformats.org/presentationml/2006/ole">
            <p:oleObj spid="_x0000_s71681" name="公式" r:id="rId7" imgW="812447" imgH="241195" progId="Equation.3">
              <p:embed/>
            </p:oleObj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28662" y="1357298"/>
          <a:ext cx="6643734" cy="3247142"/>
        </p:xfrm>
        <a:graphic>
          <a:graphicData uri="http://schemas.openxmlformats.org/presentationml/2006/ole">
            <p:oleObj spid="_x0000_s71684" name="公式" r:id="rId8" imgW="4724400" imgH="2311400" progId="Equation.3">
              <p:embed/>
            </p:oleObj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285852" y="4929197"/>
          <a:ext cx="3000396" cy="813667"/>
        </p:xfrm>
        <a:graphic>
          <a:graphicData uri="http://schemas.openxmlformats.org/presentationml/2006/ole">
            <p:oleObj spid="_x0000_s71686" name="公式" r:id="rId9" imgW="1676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5813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1571605" y="1214423"/>
          <a:ext cx="2277086" cy="642942"/>
        </p:xfrm>
        <a:graphic>
          <a:graphicData uri="http://schemas.openxmlformats.org/presentationml/2006/ole">
            <p:oleObj spid="_x0000_s147468" name="公式" r:id="rId7" imgW="812447" imgH="228501" progId="Equation.3">
              <p:embed/>
            </p:oleObj>
          </a:graphicData>
        </a:graphic>
      </p:graphicFrame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357289" y="2428868"/>
          <a:ext cx="5631285" cy="1285884"/>
        </p:xfrm>
        <a:graphic>
          <a:graphicData uri="http://schemas.openxmlformats.org/presentationml/2006/ole">
            <p:oleObj spid="_x0000_s147470" name="公式" r:id="rId8" imgW="2438400" imgH="546100" progId="Equation.3">
              <p:embed/>
            </p:oleObj>
          </a:graphicData>
        </a:graphic>
      </p:graphicFrame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1428728" y="3786190"/>
          <a:ext cx="4134899" cy="928694"/>
        </p:xfrm>
        <a:graphic>
          <a:graphicData uri="http://schemas.openxmlformats.org/presentationml/2006/ole">
            <p:oleObj spid="_x0000_s147472" name="公式" r:id="rId9" imgW="17907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04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500166" y="1285860"/>
          <a:ext cx="5653456" cy="1214446"/>
        </p:xfrm>
        <a:graphic>
          <a:graphicData uri="http://schemas.openxmlformats.org/presentationml/2006/ole">
            <p:oleObj spid="_x0000_s159745" name="公式" r:id="rId7" imgW="2565400" imgH="546100" progId="Equation.3">
              <p:embed/>
            </p:oleObj>
          </a:graphicData>
        </a:graphic>
      </p:graphicFrame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071537" y="3000372"/>
          <a:ext cx="7515873" cy="1785950"/>
        </p:xfrm>
        <a:graphic>
          <a:graphicData uri="http://schemas.openxmlformats.org/presentationml/2006/ole">
            <p:oleObj spid="_x0000_s159747" name="公式" r:id="rId8" imgW="2882900" imgH="685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4282" y="1571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目标函数：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2643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约束条件：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1187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04"/>
            <a:ext cx="497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最优解：遗传算法</a:t>
            </a:r>
            <a:r>
              <a:rPr lang="en-US" altLang="zh-CN" sz="2800" dirty="0" smtClean="0"/>
              <a:t>+</a:t>
            </a:r>
            <a:r>
              <a:rPr lang="en-US" altLang="zh-CN" sz="2800" dirty="0" err="1" smtClean="0"/>
              <a:t>matlab</a:t>
            </a:r>
            <a:r>
              <a:rPr lang="zh-CN" altLang="en-US" sz="2800" dirty="0" smtClean="0"/>
              <a:t>仿真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1055448"/>
            <a:ext cx="8152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仿真程序的主体框架为：</a:t>
            </a:r>
          </a:p>
          <a:p>
            <a:r>
              <a:rPr lang="en-US" sz="1600" dirty="0" err="1" smtClean="0"/>
              <a:t>Chrom</a:t>
            </a:r>
            <a:r>
              <a:rPr lang="en-US" sz="1600" dirty="0" smtClean="0"/>
              <a:t> = </a:t>
            </a:r>
            <a:r>
              <a:rPr lang="en-US" sz="1600" dirty="0" err="1" smtClean="0"/>
              <a:t>crtbp</a:t>
            </a:r>
            <a:r>
              <a:rPr lang="en-US" sz="1600" dirty="0" smtClean="0"/>
              <a:t>(NIND, NVAR*PRECI);  %</a:t>
            </a:r>
            <a:r>
              <a:rPr lang="zh-CN" altLang="en-US" sz="1600" dirty="0" smtClean="0">
                <a:solidFill>
                  <a:srgbClr val="FF0000"/>
                </a:solidFill>
              </a:rPr>
              <a:t>初始种群</a:t>
            </a:r>
          </a:p>
          <a:p>
            <a:r>
              <a:rPr lang="en-US" sz="1600" dirty="0" smtClean="0"/>
              <a:t>gen=0;                            %</a:t>
            </a:r>
            <a:r>
              <a:rPr lang="zh-CN" altLang="en-US" sz="1600" dirty="0" smtClean="0"/>
              <a:t>代计数器</a:t>
            </a:r>
          </a:p>
          <a:p>
            <a:r>
              <a:rPr lang="en-US" sz="1600" dirty="0" smtClean="0"/>
              <a:t>trace = zeros(2, MAXGEN);</a:t>
            </a:r>
            <a:endParaRPr lang="zh-CN" altLang="en-US" sz="1600" dirty="0" smtClean="0"/>
          </a:p>
          <a:p>
            <a:r>
              <a:rPr lang="en-US" sz="1600" dirty="0" smtClean="0"/>
              <a:t>X = bs2rv(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%</a:t>
            </a:r>
            <a:r>
              <a:rPr lang="zh-CN" altLang="en-US" sz="1600" dirty="0" smtClean="0"/>
              <a:t>计算初始种群的十进制转换</a:t>
            </a:r>
            <a:r>
              <a:rPr lang="en-US" sz="1600" dirty="0" smtClean="0"/>
              <a:t>X(NIND,NVAR);</a:t>
            </a:r>
            <a:endParaRPr lang="zh-CN" altLang="en-US" sz="1600" dirty="0" smtClean="0"/>
          </a:p>
          <a:p>
            <a:r>
              <a:rPr lang="en-US" sz="1600" dirty="0" err="1" smtClean="0"/>
              <a:t>ObjV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		%</a:t>
            </a:r>
            <a:r>
              <a:rPr lang="zh-CN" altLang="en-US" sz="1600" dirty="0" smtClean="0"/>
              <a:t>计算初始种群的目标函数值</a:t>
            </a:r>
          </a:p>
          <a:p>
            <a:r>
              <a:rPr lang="en-US" sz="1600" dirty="0" smtClean="0"/>
              <a:t>while gen &lt; MAXGEN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FitnV</a:t>
            </a:r>
            <a:r>
              <a:rPr lang="en-US" sz="1600" dirty="0" smtClean="0"/>
              <a:t> = ranking(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%</a:t>
            </a:r>
            <a:r>
              <a:rPr lang="zh-CN" altLang="en-US" sz="1600" dirty="0" smtClean="0"/>
              <a:t>分配适应度值（</a:t>
            </a:r>
            <a:r>
              <a:rPr lang="en-US" sz="1600" dirty="0" smtClean="0"/>
              <a:t>Assign fitness values</a:t>
            </a:r>
            <a:r>
              <a:rPr lang="zh-CN" altLang="en-US" sz="1600" dirty="0" smtClean="0"/>
              <a:t>）</a:t>
            </a:r>
            <a:r>
              <a:rPr lang="en-US" sz="1600" dirty="0" smtClean="0"/>
              <a:t>     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select('</a:t>
            </a:r>
            <a:r>
              <a:rPr lang="en-US" sz="1600" dirty="0" err="1" smtClean="0"/>
              <a:t>sus</a:t>
            </a:r>
            <a:r>
              <a:rPr lang="en-US" sz="1600" dirty="0" smtClean="0"/>
              <a:t>', 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FitnV</a:t>
            </a:r>
            <a:r>
              <a:rPr lang="en-US" sz="1600" dirty="0" smtClean="0"/>
              <a:t>, GGAP);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recombin</a:t>
            </a:r>
            <a:r>
              <a:rPr lang="en-US" sz="1600" dirty="0" smtClean="0"/>
              <a:t>('</a:t>
            </a:r>
            <a:r>
              <a:rPr lang="en-US" sz="1600" dirty="0" err="1" smtClean="0"/>
              <a:t>xovsp</a:t>
            </a:r>
            <a:r>
              <a:rPr lang="en-US" sz="1600" dirty="0" smtClean="0"/>
              <a:t>', </a:t>
            </a:r>
            <a:r>
              <a:rPr lang="en-US" sz="1600" dirty="0" err="1" smtClean="0"/>
              <a:t>SelCh</a:t>
            </a:r>
            <a:r>
              <a:rPr lang="en-US" sz="1600" dirty="0" smtClean="0"/>
              <a:t>, 0.7);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交叉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mut</a:t>
            </a:r>
            <a:r>
              <a:rPr lang="en-US" sz="1600" dirty="0" smtClean="0"/>
              <a:t>(</a:t>
            </a:r>
            <a:r>
              <a:rPr lang="en-US" sz="1600" dirty="0" err="1" smtClean="0"/>
              <a:t>SelCh</a:t>
            </a:r>
            <a:r>
              <a:rPr lang="en-US" sz="1600" dirty="0" smtClean="0"/>
              <a:t>);              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变异</a:t>
            </a:r>
          </a:p>
          <a:p>
            <a:r>
              <a:rPr lang="en-US" sz="1600" dirty="0" smtClean="0"/>
              <a:t>   X = bs2rv(</a:t>
            </a:r>
            <a:r>
              <a:rPr lang="en-US" sz="1600" dirty="0" err="1" smtClean="0"/>
              <a:t>SelCh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子代个体的十进制转换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ObjVSel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             %</a:t>
            </a:r>
            <a:r>
              <a:rPr lang="zh-CN" altLang="en-US" sz="1600" dirty="0" smtClean="0"/>
              <a:t>计算子代的目标函数值</a:t>
            </a:r>
          </a:p>
          <a:p>
            <a:r>
              <a:rPr lang="en-US" sz="1600" dirty="0" smtClean="0"/>
              <a:t>   [</a:t>
            </a:r>
            <a:r>
              <a:rPr lang="en-US" sz="1600" dirty="0" err="1" smtClean="0"/>
              <a:t>Chrom</a:t>
            </a:r>
            <a:r>
              <a:rPr lang="en-US" sz="1600" dirty="0" smtClean="0"/>
              <a:t> </a:t>
            </a:r>
            <a:r>
              <a:rPr lang="en-US" sz="1600" dirty="0" err="1" smtClean="0"/>
              <a:t>ObjV</a:t>
            </a:r>
            <a:r>
              <a:rPr lang="en-US" sz="1600" dirty="0" smtClean="0"/>
              <a:t>] = reins(Chrom,SelCh,1,1,ObjV,ObjVSel); %</a:t>
            </a:r>
            <a:r>
              <a:rPr lang="zh-CN" altLang="en-US" sz="1600" dirty="0" smtClean="0"/>
              <a:t>重插入子代的新种</a:t>
            </a:r>
          </a:p>
          <a:p>
            <a:r>
              <a:rPr lang="en-US" sz="1600" dirty="0" smtClean="0"/>
              <a:t>   gen = gen + 1;                              %</a:t>
            </a:r>
            <a:r>
              <a:rPr lang="zh-CN" altLang="en-US" sz="1600" dirty="0" smtClean="0"/>
              <a:t>代计数器增加</a:t>
            </a:r>
          </a:p>
          <a:p>
            <a:r>
              <a:rPr lang="en-US" sz="1600" dirty="0" smtClean="0"/>
              <a:t>   %</a:t>
            </a:r>
            <a:r>
              <a:rPr lang="zh-CN" altLang="en-US" sz="1600" dirty="0" smtClean="0"/>
              <a:t>输出最优解及其序号，并在目标函数图像中标出，</a:t>
            </a:r>
            <a:r>
              <a:rPr lang="en-US" sz="1600" dirty="0" smtClean="0"/>
              <a:t>Y</a:t>
            </a:r>
            <a:r>
              <a:rPr lang="zh-CN" altLang="en-US" sz="1600" dirty="0" smtClean="0"/>
              <a:t>为最优解，</a:t>
            </a:r>
            <a:r>
              <a:rPr lang="en-US" sz="1600" dirty="0" smtClean="0"/>
              <a:t>I</a:t>
            </a:r>
            <a:r>
              <a:rPr lang="zh-CN" altLang="en-US" sz="1600" dirty="0" smtClean="0"/>
              <a:t>为种群的序号</a:t>
            </a:r>
          </a:p>
          <a:p>
            <a:r>
              <a:rPr lang="en-US" sz="1600" dirty="0" smtClean="0"/>
              <a:t>   [Y,I]= min(</a:t>
            </a:r>
            <a:r>
              <a:rPr lang="en-US" sz="1600" dirty="0" err="1" smtClean="0"/>
              <a:t>ObjVSel</a:t>
            </a:r>
            <a:r>
              <a:rPr lang="en-US" sz="1600" dirty="0" smtClean="0"/>
              <a:t>); </a:t>
            </a:r>
            <a:endParaRPr lang="zh-CN" altLang="en-US" sz="1600" dirty="0" smtClean="0"/>
          </a:p>
          <a:p>
            <a:r>
              <a:rPr lang="en-US" sz="1600" dirty="0" smtClean="0"/>
              <a:t>   trace(1, gen) = min(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遗传算法性能跟踪</a:t>
            </a:r>
          </a:p>
          <a:p>
            <a:r>
              <a:rPr lang="en-US" sz="1600" dirty="0" smtClean="0"/>
              <a:t>   trace(2, gen) = sum(</a:t>
            </a:r>
            <a:r>
              <a:rPr lang="en-US" sz="1600" dirty="0" err="1" smtClean="0"/>
              <a:t>ObjV</a:t>
            </a:r>
            <a:r>
              <a:rPr lang="en-US" sz="1600" dirty="0" smtClean="0"/>
              <a:t>) / length(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</a:t>
            </a:r>
            <a:endParaRPr lang="zh-CN" altLang="en-US" sz="1600" dirty="0" smtClean="0"/>
          </a:p>
          <a:p>
            <a:r>
              <a:rPr lang="en-US" sz="1600" dirty="0" smtClean="0"/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5203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910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pic>
        <p:nvPicPr>
          <p:cNvPr id="19" name="图片 18" descr="吞吐量图1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1000108"/>
            <a:ext cx="435718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500166" y="521495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=0.3</a:t>
            </a:r>
            <a:endParaRPr lang="zh-CN" altLang="en-US" sz="2800" dirty="0"/>
          </a:p>
        </p:txBody>
      </p:sp>
      <p:pic>
        <p:nvPicPr>
          <p:cNvPr id="21" name="图片 20" descr="平均冲突概率图11副本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2857496"/>
            <a:ext cx="3857620" cy="302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690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946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 descr="吞吐量图2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357166"/>
            <a:ext cx="4071966" cy="312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平均冲突概率图21副本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2357430"/>
            <a:ext cx="389691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928662" y="450057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9171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1391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2976" y="1714488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双无线网卡通信平台系统：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区分信息、更加快速有效的通信，为车联网应用系统提供了一个强有力和可靠的支撑系统，取得性能上的优化</a:t>
            </a:r>
            <a:endParaRPr lang="en-US" altLang="zh-CN" sz="2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3929066"/>
            <a:ext cx="7286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多路访问</a:t>
            </a:r>
            <a:r>
              <a:rPr lang="en-US" sz="2800" dirty="0" smtClean="0"/>
              <a:t>TDMA</a:t>
            </a:r>
            <a:r>
              <a:rPr lang="zh-CN" altLang="en-US" sz="2800" dirty="0" smtClean="0"/>
              <a:t>理论方案：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提出两个量化指标，使用遗传算法求解最优解，验证了理论方案的优越性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7593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20" y="928670"/>
            <a:ext cx="8643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）为了提高车载的通讯能力，需要选用专门针对车辆网的无线网卡，在硬件上实现相关的处理，然后把信道协调等功能实现在内核中，提高效率，抽象化接口，简化上层开发应用人员开发工作。</a:t>
            </a:r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 本文没有对路由方面做相关研究，而实际应用中，路由算法也是一个很关键的方面，一个好的路由算法，能更快地做出一个更优的路由选择，减少车载中的不必要的路由和转发。</a:t>
            </a:r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）位置信息辅助的多路访问方案中，需要考虑一个更实际的车辆的随机分布模型，同时，无线电信号的衰减和衰弱模型也必须考虑进去。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7593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8648" y="198884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86104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谢谢各位老师指导！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32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7158" y="1357298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车联网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未来的发展趋势！</a:t>
            </a:r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车联网是物联网面向</a:t>
            </a:r>
            <a:r>
              <a:rPr lang="en-US" altLang="zh-CN" sz="2800" dirty="0" smtClean="0">
                <a:ea typeface="宋体" pitchFamily="2" charset="-122"/>
              </a:rPr>
              <a:t>ITS</a:t>
            </a:r>
            <a:r>
              <a:rPr lang="zh-CN" altLang="en-US" sz="2800" dirty="0" smtClean="0">
                <a:ea typeface="宋体" pitchFamily="2" charset="-122"/>
              </a:rPr>
              <a:t>领域应用产生的分支，是整个物联网的一个重要组成部分。研究车联网关键技术，开发相应的标准与核心产品，发展车联网及其相关的汽车电子产业，必将产生巨大的经济和社会效益。</a:t>
            </a:r>
            <a:endParaRPr lang="en-US" altLang="zh-CN" sz="2800" dirty="0" smtClean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00694" y="4357694"/>
            <a:ext cx="3261295" cy="1500198"/>
            <a:chOff x="189468" y="0"/>
            <a:chExt cx="4193094" cy="1928826"/>
          </a:xfrm>
        </p:grpSpPr>
        <p:sp>
          <p:nvSpPr>
            <p:cNvPr id="12" name="椭圆 11"/>
            <p:cNvSpPr/>
            <p:nvPr/>
          </p:nvSpPr>
          <p:spPr>
            <a:xfrm>
              <a:off x="189468" y="0"/>
              <a:ext cx="4193094" cy="19288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185328" y="144661"/>
              <a:ext cx="2201374" cy="327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物联网</a:t>
              </a:r>
              <a:endParaRPr lang="en-US" sz="1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15074" y="4857760"/>
            <a:ext cx="1776634" cy="851305"/>
            <a:chOff x="966482" y="658676"/>
            <a:chExt cx="2348136" cy="1125151"/>
          </a:xfrm>
        </p:grpSpPr>
        <p:sp>
          <p:nvSpPr>
            <p:cNvPr id="19" name="椭圆 18"/>
            <p:cNvSpPr/>
            <p:nvPr/>
          </p:nvSpPr>
          <p:spPr>
            <a:xfrm>
              <a:off x="966482" y="658676"/>
              <a:ext cx="2348136" cy="11251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9008842"/>
                <a:satOff val="-36686"/>
                <a:lumOff val="-4710"/>
                <a:alphaOff val="0"/>
              </a:schemeClr>
            </a:fillRef>
            <a:effectRef idx="0">
              <a:schemeClr val="accent2">
                <a:hueOff val="19008842"/>
                <a:satOff val="-36686"/>
                <a:lumOff val="-47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4"/>
            <p:cNvSpPr/>
            <p:nvPr/>
          </p:nvSpPr>
          <p:spPr>
            <a:xfrm>
              <a:off x="1486882" y="924228"/>
              <a:ext cx="1660384" cy="56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车联网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271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158" y="1428736"/>
            <a:ext cx="8536311" cy="2901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国内车联网研究落后，起步晚，差距大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当前基本国情需要，市场需求和信息产业提升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把握时机，新一代车联网技术刚刚起步</a:t>
            </a:r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4067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2" y="1357298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媒体接入控制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车联网底层关键技术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034" y="2571744"/>
            <a:ext cx="8215370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如同汽车在公路行驶一样，怎么才能驶入城市公路，怎样调度才能提高整个交通效率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无线传输也一样，怎么接入无线局域网，怎样的策略更有效更实用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360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147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1857364"/>
            <a:ext cx="5012911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紧急重要信息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控制信道</a:t>
            </a:r>
            <a:endParaRPr lang="en-US" altLang="zh-CN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普通服务信息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服务信道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85723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车联网信息分类</a:t>
            </a:r>
            <a:endParaRPr lang="zh-CN" alt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357187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IEEE1609.3</a:t>
            </a:r>
            <a:r>
              <a:rPr lang="zh-CN" altLang="en-US" sz="4000" dirty="0" smtClean="0"/>
              <a:t>提出多信道协调</a:t>
            </a:r>
            <a:endParaRPr lang="zh-CN" altLang="en-US" sz="4000" dirty="0"/>
          </a:p>
        </p:txBody>
      </p:sp>
      <p:pic>
        <p:nvPicPr>
          <p:cNvPr id="16" name="图片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302752"/>
            <a:ext cx="5738816" cy="145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6303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785794"/>
            <a:ext cx="3575080" cy="19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图12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4143372" y="1214422"/>
            <a:ext cx="4727188" cy="2739607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290" y="4071942"/>
            <a:ext cx="587703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737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.8|3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1142</Words>
  <Application>Microsoft Office PowerPoint</Application>
  <PresentationFormat>全屏显示(4:3)</PresentationFormat>
  <Paragraphs>209</Paragraphs>
  <Slides>34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</vt:lpstr>
      <vt:lpstr>公式</vt:lpstr>
      <vt:lpstr>车载环境下媒体接入控制协议优化设计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硕论答辩ppt</dc:title>
  <dc:creator>cqb</dc:creator>
  <cp:lastModifiedBy>雨林木风</cp:lastModifiedBy>
  <cp:revision>373</cp:revision>
  <dcterms:modified xsi:type="dcterms:W3CDTF">2014-06-06T06:27:03Z</dcterms:modified>
</cp:coreProperties>
</file>