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8" r:id="rId4"/>
    <p:sldId id="297" r:id="rId5"/>
    <p:sldId id="277" r:id="rId6"/>
    <p:sldId id="274" r:id="rId7"/>
    <p:sldId id="275" r:id="rId8"/>
    <p:sldId id="276" r:id="rId9"/>
    <p:sldId id="278" r:id="rId10"/>
    <p:sldId id="299" r:id="rId11"/>
    <p:sldId id="279" r:id="rId12"/>
    <p:sldId id="280" r:id="rId13"/>
    <p:sldId id="281" r:id="rId14"/>
    <p:sldId id="300" r:id="rId15"/>
    <p:sldId id="286" r:id="rId16"/>
    <p:sldId id="305" r:id="rId17"/>
    <p:sldId id="304" r:id="rId18"/>
    <p:sldId id="306" r:id="rId19"/>
    <p:sldId id="307" r:id="rId20"/>
    <p:sldId id="308" r:id="rId21"/>
    <p:sldId id="309" r:id="rId22"/>
    <p:sldId id="311" r:id="rId23"/>
    <p:sldId id="312" r:id="rId24"/>
    <p:sldId id="310" r:id="rId25"/>
    <p:sldId id="301" r:id="rId26"/>
    <p:sldId id="283" r:id="rId27"/>
    <p:sldId id="292" r:id="rId28"/>
    <p:sldId id="293" r:id="rId29"/>
    <p:sldId id="296" r:id="rId30"/>
    <p:sldId id="313" r:id="rId31"/>
    <p:sldId id="273" r:id="rId32"/>
    <p:sldId id="291" r:id="rId33"/>
    <p:sldId id="31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E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40" autoAdjust="0"/>
    <p:restoredTop sz="94660"/>
  </p:normalViewPr>
  <p:slideViewPr>
    <p:cSldViewPr>
      <p:cViewPr>
        <p:scale>
          <a:sx n="75" d="100"/>
          <a:sy n="75" d="100"/>
        </p:scale>
        <p:origin x="-96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57D59-3CF2-4E75-9ABB-4AE130C62C5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80B8349-BD34-492A-8FC6-276EF0D90E50}">
      <dgm:prSet phldrT="[文本]"/>
      <dgm:spPr>
        <a:solidFill>
          <a:schemeClr val="accent2">
            <a:lumMod val="60000"/>
            <a:lumOff val="40000"/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zh-CN" altLang="en-US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rPr>
            <a:t>即拍即传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B4CC31F2-ED01-4109-B5C9-12411903A02E}" type="parTrans" cxnId="{3007400E-8B8E-4483-AD40-F5D8260122F1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A97FE11-5EE3-47EB-BF2F-E62AB7FB3EF0}" type="sibTrans" cxnId="{3007400E-8B8E-4483-AD40-F5D8260122F1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45C998F-28EA-432E-815D-95C758BC288F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断点续传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45D1CC4F-62A0-481A-8BAA-6ABF16549115}" type="parTrans" cxnId="{D4498BB5-89AF-48BA-87F4-B0E2B7165F7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B4C055D-AE14-45B9-A793-E5EA28741A14}" type="sibTrans" cxnId="{D4498BB5-89AF-48BA-87F4-B0E2B7165F7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D1610D7-09F6-47D9-8590-8CBAB5641973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多线程上传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8DCEE726-1B3F-46A6-9518-CB1281CD8FFE}" type="parTrans" cxnId="{F8794E9D-CD51-4D66-84FF-64843787B2E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790D1B4-DEAA-49FC-A4D6-68D4737B778A}" type="sibTrans" cxnId="{F8794E9D-CD51-4D66-84FF-64843787B2E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CD93F1E-1DDD-4021-A0F4-8AEDE667FADA}" type="pres">
      <dgm:prSet presAssocID="{39157D59-3CF2-4E75-9ABB-4AE130C62C5C}" presName="compositeShape" presStyleCnt="0">
        <dgm:presLayoutVars>
          <dgm:chMax val="7"/>
          <dgm:dir/>
          <dgm:resizeHandles val="exact"/>
        </dgm:presLayoutVars>
      </dgm:prSet>
      <dgm:spPr/>
    </dgm:pt>
    <dgm:pt modelId="{8E066598-1A25-4691-9C18-2E17B4392D36}" type="pres">
      <dgm:prSet presAssocID="{280B8349-BD34-492A-8FC6-276EF0D90E50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7744E10-1B86-463E-ABDA-ACA8FFB69027}" type="pres">
      <dgm:prSet presAssocID="{280B8349-BD34-492A-8FC6-276EF0D90E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9BF6B-FCB6-4ABB-A4FA-C31DD8CD4E28}" type="pres">
      <dgm:prSet presAssocID="{945C998F-28EA-432E-815D-95C758BC288F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18B99845-FA3F-42D9-B33E-F3170F6DF6F5}" type="pres">
      <dgm:prSet presAssocID="{945C998F-28EA-432E-815D-95C758BC288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AE5DC-D920-4776-B37A-6F175F6BD0F7}" type="pres">
      <dgm:prSet presAssocID="{3D1610D7-09F6-47D9-8590-8CBAB5641973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05284D2F-D8BF-4DC9-B018-23E0525A5272}" type="pres">
      <dgm:prSet presAssocID="{3D1610D7-09F6-47D9-8590-8CBAB564197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07400E-8B8E-4483-AD40-F5D8260122F1}" srcId="{39157D59-3CF2-4E75-9ABB-4AE130C62C5C}" destId="{280B8349-BD34-492A-8FC6-276EF0D90E50}" srcOrd="0" destOrd="0" parTransId="{B4CC31F2-ED01-4109-B5C9-12411903A02E}" sibTransId="{AA97FE11-5EE3-47EB-BF2F-E62AB7FB3EF0}"/>
    <dgm:cxn modelId="{783F88A3-C464-48F2-AD1F-48BDCFEEDDFC}" type="presOf" srcId="{945C998F-28EA-432E-815D-95C758BC288F}" destId="{18B99845-FA3F-42D9-B33E-F3170F6DF6F5}" srcOrd="1" destOrd="0" presId="urn:microsoft.com/office/officeart/2005/8/layout/venn1"/>
    <dgm:cxn modelId="{D4498BB5-89AF-48BA-87F4-B0E2B7165F79}" srcId="{39157D59-3CF2-4E75-9ABB-4AE130C62C5C}" destId="{945C998F-28EA-432E-815D-95C758BC288F}" srcOrd="1" destOrd="0" parTransId="{45D1CC4F-62A0-481A-8BAA-6ABF16549115}" sibTransId="{8B4C055D-AE14-45B9-A793-E5EA28741A14}"/>
    <dgm:cxn modelId="{F8794E9D-CD51-4D66-84FF-64843787B2EC}" srcId="{39157D59-3CF2-4E75-9ABB-4AE130C62C5C}" destId="{3D1610D7-09F6-47D9-8590-8CBAB5641973}" srcOrd="2" destOrd="0" parTransId="{8DCEE726-1B3F-46A6-9518-CB1281CD8FFE}" sibTransId="{3790D1B4-DEAA-49FC-A4D6-68D4737B778A}"/>
    <dgm:cxn modelId="{0BBAF6C8-8001-4ABF-9B37-EE198BD67A43}" type="presOf" srcId="{945C998F-28EA-432E-815D-95C758BC288F}" destId="{D9A9BF6B-FCB6-4ABB-A4FA-C31DD8CD4E28}" srcOrd="0" destOrd="0" presId="urn:microsoft.com/office/officeart/2005/8/layout/venn1"/>
    <dgm:cxn modelId="{10000C78-83FD-42CF-8956-2ECC71DCD30D}" type="presOf" srcId="{280B8349-BD34-492A-8FC6-276EF0D90E50}" destId="{8E066598-1A25-4691-9C18-2E17B4392D36}" srcOrd="0" destOrd="0" presId="urn:microsoft.com/office/officeart/2005/8/layout/venn1"/>
    <dgm:cxn modelId="{6922FBEE-9B32-4A73-8E51-16C4445B5E00}" type="presOf" srcId="{280B8349-BD34-492A-8FC6-276EF0D90E50}" destId="{67744E10-1B86-463E-ABDA-ACA8FFB69027}" srcOrd="1" destOrd="0" presId="urn:microsoft.com/office/officeart/2005/8/layout/venn1"/>
    <dgm:cxn modelId="{238775C3-3DAE-4700-A51E-DB8BCB61F581}" type="presOf" srcId="{3D1610D7-09F6-47D9-8590-8CBAB5641973}" destId="{EA3AE5DC-D920-4776-B37A-6F175F6BD0F7}" srcOrd="0" destOrd="0" presId="urn:microsoft.com/office/officeart/2005/8/layout/venn1"/>
    <dgm:cxn modelId="{6DAAD289-7C16-4E17-991F-96444B3033BC}" type="presOf" srcId="{3D1610D7-09F6-47D9-8590-8CBAB5641973}" destId="{05284D2F-D8BF-4DC9-B018-23E0525A5272}" srcOrd="1" destOrd="0" presId="urn:microsoft.com/office/officeart/2005/8/layout/venn1"/>
    <dgm:cxn modelId="{4F0C6F01-7385-4109-ACFF-6C3C78CE2ADD}" type="presOf" srcId="{39157D59-3CF2-4E75-9ABB-4AE130C62C5C}" destId="{7CD93F1E-1DDD-4021-A0F4-8AEDE667FADA}" srcOrd="0" destOrd="0" presId="urn:microsoft.com/office/officeart/2005/8/layout/venn1"/>
    <dgm:cxn modelId="{2C059103-E543-4CE3-982B-4C647EA905A2}" type="presParOf" srcId="{7CD93F1E-1DDD-4021-A0F4-8AEDE667FADA}" destId="{8E066598-1A25-4691-9C18-2E17B4392D36}" srcOrd="0" destOrd="0" presId="urn:microsoft.com/office/officeart/2005/8/layout/venn1"/>
    <dgm:cxn modelId="{6D591839-1B12-4257-A6D4-1CCE6312D110}" type="presParOf" srcId="{7CD93F1E-1DDD-4021-A0F4-8AEDE667FADA}" destId="{67744E10-1B86-463E-ABDA-ACA8FFB69027}" srcOrd="1" destOrd="0" presId="urn:microsoft.com/office/officeart/2005/8/layout/venn1"/>
    <dgm:cxn modelId="{B5FD234F-7E63-480E-9ABD-CF587E70A3F2}" type="presParOf" srcId="{7CD93F1E-1DDD-4021-A0F4-8AEDE667FADA}" destId="{D9A9BF6B-FCB6-4ABB-A4FA-C31DD8CD4E28}" srcOrd="2" destOrd="0" presId="urn:microsoft.com/office/officeart/2005/8/layout/venn1"/>
    <dgm:cxn modelId="{DDF39621-D06A-4119-BD12-DB791D08C379}" type="presParOf" srcId="{7CD93F1E-1DDD-4021-A0F4-8AEDE667FADA}" destId="{18B99845-FA3F-42D9-B33E-F3170F6DF6F5}" srcOrd="3" destOrd="0" presId="urn:microsoft.com/office/officeart/2005/8/layout/venn1"/>
    <dgm:cxn modelId="{0298A135-72E4-41AF-9168-331D237F87B3}" type="presParOf" srcId="{7CD93F1E-1DDD-4021-A0F4-8AEDE667FADA}" destId="{EA3AE5DC-D920-4776-B37A-6F175F6BD0F7}" srcOrd="4" destOrd="0" presId="urn:microsoft.com/office/officeart/2005/8/layout/venn1"/>
    <dgm:cxn modelId="{33880A7C-49C0-484F-9FD9-388F5AEA1491}" type="presParOf" srcId="{7CD93F1E-1DDD-4021-A0F4-8AEDE667FADA}" destId="{05284D2F-D8BF-4DC9-B018-23E0525A52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6598-1A25-4691-9C18-2E17B4392D3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rPr>
            <a:t>即拍即传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53920" y="477519"/>
        <a:ext cx="1788160" cy="1097280"/>
      </dsp:txXfrm>
    </dsp:sp>
    <dsp:sp modelId="{D9A9BF6B-FCB6-4ABB-A4FA-C31DD8CD4E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微软雅黑" pitchFamily="34" charset="-122"/>
              <a:ea typeface="微软雅黑" pitchFamily="34" charset="-122"/>
            </a:rPr>
            <a:t>断点续传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54400" y="2204720"/>
        <a:ext cx="1463040" cy="1341120"/>
      </dsp:txXfrm>
    </dsp:sp>
    <dsp:sp modelId="{EA3AE5DC-D920-4776-B37A-6F175F6BD0F7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b="1" kern="1200" dirty="0" smtClean="0">
              <a:latin typeface="微软雅黑" pitchFamily="34" charset="-122"/>
              <a:ea typeface="微软雅黑" pitchFamily="34" charset="-122"/>
            </a:rPr>
            <a:t>多线程上传</a:t>
          </a:r>
          <a:endParaRPr lang="zh-CN" altLang="en-US" sz="33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466B-5C48-4184-9F4E-DEA8E9F843F4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04C5-7A6C-4525-83AF-E876AA145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1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：客户端向服务器发送上传请求；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：服务器接收用户请求，检索、更新数据库服务器，并进行分块文件保存、文件合并或文件迁移等操作。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：客户端向内容缓存服务器进行资源播放请求。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：内容缓存服务器若没有缓存该资源，则向内容服务器请求资源并进行缓存，然后进行步骤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：内容服务器若缓存了该资源，则直接进行内容分发，向客户端发送视频数据。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97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“Movie Box”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，不包含具体媒体数据，但包含本文件中所有媒体数据的宏观描述信息。它是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，具体内容信息封装在它的子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只存在文件层，有且只有一个。以下几点介绍它常用的子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Offset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”，它定义了每个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在媒体流中的位置。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mvhd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mvhd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英文全称是“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 Header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”，它记录了创建时间、修改时间、时间度量标尺、可播放时长等信息。</a:t>
            </a: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中的一系列子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描述了每个媒体轨道的具体信息。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791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539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解析组件从拍摄模块的文件缓冲区读取视频数据，首先根据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文件格式读取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数据，然后上传模块调用上传组件使用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编码方式向服务器发送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数据。待拍摄完成后，从视频数据中定位到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，修改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偏移量，上传模块继续使用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发送第二块文件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；再从视频数据中定位到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，再发送第三块文件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539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此任务类的任务逻辑即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函数执行的流程如下所示：</a:t>
            </a:r>
          </a:p>
          <a:p>
            <a:r>
              <a:rPr lang="en-US" altLang="zh-CN" dirty="0" smtClean="0"/>
              <a:t>(1)	</a:t>
            </a:r>
            <a:r>
              <a:rPr lang="zh-CN" altLang="en-US" dirty="0" smtClean="0"/>
              <a:t>先读取头部消息的</a:t>
            </a:r>
            <a:r>
              <a:rPr lang="en-US" altLang="zh-CN" dirty="0" smtClean="0"/>
              <a:t>Session-ID</a:t>
            </a:r>
            <a:r>
              <a:rPr lang="zh-CN" altLang="en-US" dirty="0" smtClean="0"/>
              <a:t>获取该分块的所属视频文件的识别号；</a:t>
            </a:r>
          </a:p>
          <a:p>
            <a:r>
              <a:rPr lang="en-US" altLang="zh-CN" dirty="0" smtClean="0"/>
              <a:t>(2)	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，获取分块的长度；然后获取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域值，标识这分块是第几分块；</a:t>
            </a:r>
          </a:p>
          <a:p>
            <a:r>
              <a:rPr lang="en-US" altLang="zh-CN" dirty="0" smtClean="0"/>
              <a:t>(3)	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Content-Range</a:t>
            </a:r>
            <a:r>
              <a:rPr lang="zh-CN" altLang="en-US" dirty="0" smtClean="0"/>
              <a:t>头部，获取整个视频文件的长度，并与该视频文件已读的长度（全局变量）对比来判断分块是否完成上传；</a:t>
            </a:r>
          </a:p>
          <a:p>
            <a:r>
              <a:rPr lang="en-US" altLang="zh-CN" dirty="0" smtClean="0"/>
              <a:t>(4)	</a:t>
            </a:r>
            <a:r>
              <a:rPr lang="zh-CN" altLang="en-US" dirty="0" smtClean="0"/>
              <a:t>然后根据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的长度读取该分块在请求中的数据，并生成一个随机文件名，保存在临时文件夹中；</a:t>
            </a:r>
          </a:p>
          <a:p>
            <a:r>
              <a:rPr lang="en-US" altLang="zh-CN" dirty="0" smtClean="0"/>
              <a:t>(5)	</a:t>
            </a:r>
            <a:r>
              <a:rPr lang="zh-CN" altLang="en-US" dirty="0" smtClean="0"/>
              <a:t>最后向数据库插入一条新的分块记录（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, number, </a:t>
            </a:r>
            <a:r>
              <a:rPr lang="en-US" altLang="zh-CN" dirty="0" err="1" smtClean="0"/>
              <a:t>uppath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565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即拍即传的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断点续传是处理即拍即传异常后恢复上传的处理。首先客户端向服务器获取即拍即传失败前服务器已读取的数据长度，然后客户端定位到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的位置，启动线程池分块上传剩余的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数据，线程之间互斥访问一个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偏移量；在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数据上传完成后，发送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（由于这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较小，不需要进行分块处理）。如上传完成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ftyp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后，再发送完成上传请求完成这次上传操作。如失败，等待网络恢复再次进行上一步操作。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624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线程池的线程优先级实现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系统中的线程没有进行优先级设计。服务器中的工作线程可以设计为先完成简单不耗时的工作，例如偏移量的获取，在这些工作中，线程不需要读网络和写本地文件，能快速完成，实现线程之间的高效调度。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临时文件的管理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服务器读取了客户端的分块数据后，本系统采用的方案是临时保存，完成整个文件上传和合并后进行检索删除，在线程操作会耗费一定的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操作时间。可以采取使用脚本定时进行检测删除的方案，减轻线程处理的压力和降低处理时间。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网页服务器的扩展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本系统的自扩展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协议是参考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协议进行扩展的，在设计中可以考虑针对部分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等，进行二次开发，在基于成熟的服务器中实现通用的视频传输协议。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客户端的扩展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本系统的客户端只在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平台开发，可考虑移植到流行的移动操作系统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Phone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，实现多平台之间的视频短信共享。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内容服务器的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部署，增加磁盘的缓存功能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减少播放对磁盘的读写，提高视频播放的访问速度。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负载均衡部署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提高用户并发量和提高请求服务器处理能力。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726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。服务器中的工作线程可以设计为先完成简单不耗时的工作，例如偏移量的获取，在这些工作中，线程不需要读网络和写本地文件，能快速完成，实现线程之间的高效调度。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04C5-7A6C-4525-83AF-E876AA14503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279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2014-6-2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28" y="1785926"/>
            <a:ext cx="7887820" cy="171451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cap="all" dirty="0" smtClean="0">
                <a:ln w="0">
                  <a:solidFill>
                    <a:schemeClr val="tx1"/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3200" b="1" cap="all" dirty="0">
              <a:ln w="0">
                <a:solidFill>
                  <a:schemeClr val="tx1"/>
                </a:solidFill>
              </a:ln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3929066"/>
            <a:ext cx="464347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陈钦波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吴宗泽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28604"/>
            <a:ext cx="1236809" cy="12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3714776" y="6357958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华南理工大学  电子与信息学院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硕士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  <p:extLst>
      <p:ext uri="{BB962C8B-B14F-4D97-AF65-F5344CB8AC3E}">
        <p14:creationId xmlns:p14="http://schemas.microsoft.com/office/powerpoint/2010/main" xmlns="" val="269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553777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386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系统主要功能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8142" y="137367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即拍即传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142" y="225770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断点续传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3121804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静态文件多线程上传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142" y="3985900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支持视频播放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9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>
            <a:off x="211042" y="2204864"/>
            <a:ext cx="8033366" cy="288032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肘形连接符 48"/>
          <p:cNvCxnSpPr/>
          <p:nvPr/>
        </p:nvCxnSpPr>
        <p:spPr>
          <a:xfrm rot="10800000" flipV="1">
            <a:off x="836224" y="1145989"/>
            <a:ext cx="6328067" cy="2364309"/>
          </a:xfrm>
          <a:prstGeom prst="bentConnector3">
            <a:avLst>
              <a:gd name="adj1" fmla="val 99973"/>
            </a:avLst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236296" y="1859326"/>
            <a:ext cx="0" cy="1497665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596336" y="1700807"/>
            <a:ext cx="0" cy="1624826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3"/>
          </p:cNvCxnSpPr>
          <p:nvPr/>
        </p:nvCxnSpPr>
        <p:spPr>
          <a:xfrm>
            <a:off x="4210447" y="3925213"/>
            <a:ext cx="2838114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40443" y="2654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系统架构图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356991"/>
            <a:ext cx="1560174" cy="1449452"/>
            <a:chOff x="395536" y="3831689"/>
            <a:chExt cx="1560174" cy="1449452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03346"/>
                </p:ext>
              </p:extLst>
            </p:nvPr>
          </p:nvGraphicFramePr>
          <p:xfrm>
            <a:off x="395536" y="3831689"/>
            <a:ext cx="1560174" cy="1440160"/>
          </p:xfrm>
          <a:graphic>
            <a:graphicData uri="http://schemas.openxmlformats.org/presentationml/2006/ole">
              <p:oleObj spid="_x0000_s53397" name="Visio" r:id="rId7" imgW="1234732" imgH="1143110" progId="Visio.Drawing.11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95536" y="491180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用户客户端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17964" y="3220363"/>
            <a:ext cx="1338828" cy="1479120"/>
            <a:chOff x="3317964" y="3580404"/>
            <a:chExt cx="1338828" cy="147912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04868666"/>
                </p:ext>
              </p:extLst>
            </p:nvPr>
          </p:nvGraphicFramePr>
          <p:xfrm>
            <a:off x="3419872" y="3580404"/>
            <a:ext cx="790575" cy="1409700"/>
          </p:xfrm>
          <a:graphic>
            <a:graphicData uri="http://schemas.openxmlformats.org/presentationml/2006/ole">
              <p:oleObj spid="_x0000_s53398" name="Visio" r:id="rId8" imgW="786865" imgH="1411922" progId="Visio.Drawing.11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3317964" y="46901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请求服务器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33572" y="3271102"/>
            <a:ext cx="1338828" cy="1382033"/>
            <a:chOff x="6833572" y="3568427"/>
            <a:chExt cx="1338828" cy="138203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38566317"/>
                </p:ext>
              </p:extLst>
            </p:nvPr>
          </p:nvGraphicFramePr>
          <p:xfrm>
            <a:off x="7025977" y="3568427"/>
            <a:ext cx="714375" cy="1228725"/>
          </p:xfrm>
          <a:graphic>
            <a:graphicData uri="http://schemas.openxmlformats.org/presentationml/2006/ole">
              <p:oleObj spid="_x0000_s53399" name="Visio" r:id="rId9" imgW="714728" imgH="1232126" progId="Visio.Drawing.11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6833572" y="458112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内容服务器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048561" y="908719"/>
            <a:ext cx="2024737" cy="1228725"/>
            <a:chOff x="7048561" y="1268760"/>
            <a:chExt cx="2024737" cy="1228725"/>
          </a:xfrm>
        </p:grpSpPr>
        <p:sp>
          <p:nvSpPr>
            <p:cNvPr id="28" name="TextBox 27"/>
            <p:cNvSpPr txBox="1"/>
            <p:nvPr/>
          </p:nvSpPr>
          <p:spPr>
            <a:xfrm>
              <a:off x="7734470" y="150603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缓存服务器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61165815"/>
                </p:ext>
              </p:extLst>
            </p:nvPr>
          </p:nvGraphicFramePr>
          <p:xfrm>
            <a:off x="7048561" y="1268760"/>
            <a:ext cx="714375" cy="1228725"/>
          </p:xfrm>
          <a:graphic>
            <a:graphicData uri="http://schemas.openxmlformats.org/presentationml/2006/ole">
              <p:oleObj spid="_x0000_s53400" name="Visio" r:id="rId10" imgW="714728" imgH="1232126" progId="Visio.Drawing.11">
                <p:embed/>
              </p:oleObj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3496072" y="1825673"/>
            <a:ext cx="1676187" cy="1315294"/>
            <a:chOff x="3345284" y="2185714"/>
            <a:chExt cx="1676187" cy="1315294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15611196"/>
                </p:ext>
              </p:extLst>
            </p:nvPr>
          </p:nvGraphicFramePr>
          <p:xfrm>
            <a:off x="3345284" y="2185714"/>
            <a:ext cx="714375" cy="1228725"/>
          </p:xfrm>
          <a:graphic>
            <a:graphicData uri="http://schemas.openxmlformats.org/presentationml/2006/ole">
              <p:oleObj spid="_x0000_s53401" name="Visio" r:id="rId11" imgW="714728" imgH="1232126" progId="Visio.Drawing.11">
                <p:embed/>
              </p:oleObj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3451811" y="313167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数据库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1547664" y="3933055"/>
            <a:ext cx="1872208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0"/>
            <a:endCxn id="15" idx="1"/>
          </p:cNvCxnSpPr>
          <p:nvPr/>
        </p:nvCxnSpPr>
        <p:spPr>
          <a:xfrm rot="5400000" flipH="1" flipV="1">
            <a:off x="3195137" y="-496433"/>
            <a:ext cx="1833910" cy="5872938"/>
          </a:xfrm>
          <a:prstGeom prst="bentConnector2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660232" y="787383"/>
            <a:ext cx="2269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182157" y="3717031"/>
            <a:ext cx="2838115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19" idx="1"/>
          </p:cNvCxnSpPr>
          <p:nvPr/>
        </p:nvCxnSpPr>
        <p:spPr>
          <a:xfrm rot="5400000" flipH="1" flipV="1">
            <a:off x="2777538" y="2791765"/>
            <a:ext cx="1070264" cy="36680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129266" y="3510301"/>
            <a:ext cx="290606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72051" y="5424864"/>
            <a:ext cx="446231" cy="0"/>
          </a:xfrm>
          <a:prstGeom prst="straightConnector1">
            <a:avLst/>
          </a:prstGeom>
          <a:ln w="19050" cap="sq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431611" y="5867980"/>
            <a:ext cx="486671" cy="0"/>
          </a:xfrm>
          <a:prstGeom prst="straightConnector1">
            <a:avLst/>
          </a:prstGeom>
          <a:ln w="19050" cap="sq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72569" y="5219908"/>
            <a:ext cx="15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上传流程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72569" y="5651956"/>
            <a:ext cx="15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播放流程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41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94746" y="2654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系统模块划分图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6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sp>
        <p:nvSpPr>
          <p:cNvPr id="2" name="圆角矩形 1"/>
          <p:cNvSpPr/>
          <p:nvPr/>
        </p:nvSpPr>
        <p:spPr>
          <a:xfrm>
            <a:off x="298004" y="1174074"/>
            <a:ext cx="2144805" cy="4392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5799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81494" y="1174074"/>
            <a:ext cx="5366970" cy="43924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8301" y="5579948"/>
            <a:ext cx="102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669526" y="1340768"/>
            <a:ext cx="2250866" cy="4032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05312" y="1390098"/>
            <a:ext cx="2155312" cy="1159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05312" y="3118290"/>
            <a:ext cx="2155312" cy="1159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05312" y="4677544"/>
            <a:ext cx="2155312" cy="7450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数据库服务器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5720" y="3221656"/>
            <a:ext cx="15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内容服务器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36506" y="3613699"/>
            <a:ext cx="1892923" cy="579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内容存储模块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5720" y="1463483"/>
            <a:ext cx="157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缓存服务器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536506" y="1855526"/>
            <a:ext cx="1892923" cy="579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内容分发模块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042" y="1578278"/>
            <a:ext cx="152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64835" y="2976246"/>
            <a:ext cx="1892923" cy="4527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请求处理模块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64835" y="3645024"/>
            <a:ext cx="1892923" cy="405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64834" y="4226901"/>
            <a:ext cx="1892923" cy="426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864835" y="2287574"/>
            <a:ext cx="1892923" cy="42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请求队列模块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3944" y="2418916"/>
            <a:ext cx="1892923" cy="7940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视频拍摄模块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3944" y="3429000"/>
            <a:ext cx="1892923" cy="7840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实时上传模块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23944" y="4440018"/>
            <a:ext cx="1892923" cy="8044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静态文件多线程上传模块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3944" y="1449547"/>
            <a:ext cx="1892923" cy="7553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视频播放模块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2" idx="3"/>
            <a:endCxn id="14" idx="1"/>
          </p:cNvCxnSpPr>
          <p:nvPr/>
        </p:nvCxnSpPr>
        <p:spPr>
          <a:xfrm>
            <a:off x="2442809" y="3370318"/>
            <a:ext cx="93868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20391" y="3356992"/>
            <a:ext cx="4849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9" idx="3"/>
            <a:endCxn id="22" idx="1"/>
          </p:cNvCxnSpPr>
          <p:nvPr/>
        </p:nvCxnSpPr>
        <p:spPr>
          <a:xfrm>
            <a:off x="5920392" y="3356992"/>
            <a:ext cx="484920" cy="1693053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2"/>
          </p:cNvCxnSpPr>
          <p:nvPr/>
        </p:nvCxnSpPr>
        <p:spPr>
          <a:xfrm>
            <a:off x="7482968" y="2549655"/>
            <a:ext cx="0" cy="513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" idx="0"/>
            <a:endCxn id="20" idx="0"/>
          </p:cNvCxnSpPr>
          <p:nvPr/>
        </p:nvCxnSpPr>
        <p:spPr>
          <a:xfrm rot="16200000" flipH="1">
            <a:off x="4318675" y="-1774194"/>
            <a:ext cx="216024" cy="6112561"/>
          </a:xfrm>
          <a:prstGeom prst="bentConnector3">
            <a:avLst>
              <a:gd name="adj1" fmla="val -105822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864834" y="4847206"/>
            <a:ext cx="1892923" cy="426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文件迁移模块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6201230" y="787383"/>
            <a:ext cx="2728488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82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51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72200" y="265479"/>
            <a:ext cx="2519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MP4 Box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6273800" y="787383"/>
            <a:ext cx="2655918" cy="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46760" y="2168860"/>
            <a:ext cx="962238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ftyp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08998" y="2168860"/>
            <a:ext cx="97902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moov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8024" y="2168860"/>
            <a:ext cx="9361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mdat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854" y="3861048"/>
            <a:ext cx="218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描述的文件的版本、兼容协议等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MP4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文件应用的相关信息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91880" y="4005064"/>
            <a:ext cx="1614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媒体数据的宏观描述信息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9890" y="40050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实际媒体数据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25" idx="2"/>
            <a:endCxn id="28" idx="0"/>
          </p:cNvCxnSpPr>
          <p:nvPr/>
        </p:nvCxnSpPr>
        <p:spPr>
          <a:xfrm flipH="1">
            <a:off x="1754307" y="3104964"/>
            <a:ext cx="1573572" cy="7560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2"/>
            <a:endCxn id="29" idx="0"/>
          </p:cNvCxnSpPr>
          <p:nvPr/>
        </p:nvCxnSpPr>
        <p:spPr>
          <a:xfrm>
            <a:off x="4298511" y="3104964"/>
            <a:ext cx="820" cy="9001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30" idx="0"/>
          </p:cNvCxnSpPr>
          <p:nvPr/>
        </p:nvCxnSpPr>
        <p:spPr>
          <a:xfrm>
            <a:off x="5256076" y="3104964"/>
            <a:ext cx="1578644" cy="9001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80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0063123"/>
              </p:ext>
            </p:extLst>
          </p:nvPr>
        </p:nvGraphicFramePr>
        <p:xfrm>
          <a:off x="148816" y="1124744"/>
          <a:ext cx="9247720" cy="4657611"/>
        </p:xfrm>
        <a:graphic>
          <a:graphicData uri="http://schemas.openxmlformats.org/presentationml/2006/ole">
            <p:oleObj spid="_x0000_s65548" name="Visio" r:id="rId6" imgW="6992829" imgH="3522313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8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54169" y="265479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客户端处理流程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54169" y="787383"/>
            <a:ext cx="487554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4" name="对象 665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0989249"/>
              </p:ext>
            </p:extLst>
          </p:nvPr>
        </p:nvGraphicFramePr>
        <p:xfrm>
          <a:off x="1547146" y="764704"/>
          <a:ext cx="4896544" cy="5317309"/>
        </p:xfrm>
        <a:graphic>
          <a:graphicData uri="http://schemas.openxmlformats.org/presentationml/2006/ole">
            <p:oleObj spid="_x0000_s66580" name="Visio" r:id="rId7" imgW="3824570" imgH="420579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28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67944" y="265479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67944" y="787383"/>
            <a:ext cx="48617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4883218"/>
              </p:ext>
            </p:extLst>
          </p:nvPr>
        </p:nvGraphicFramePr>
        <p:xfrm>
          <a:off x="755576" y="692696"/>
          <a:ext cx="6408712" cy="5402289"/>
        </p:xfrm>
        <a:graphic>
          <a:graphicData uri="http://schemas.openxmlformats.org/presentationml/2006/ole">
            <p:oleObj spid="_x0000_s67603" name="Visio" r:id="rId7" imgW="6802088" imgH="574022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08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94305" y="2654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多线程上传实现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062396" y="787383"/>
            <a:ext cx="2867322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5913959"/>
              </p:ext>
            </p:extLst>
          </p:nvPr>
        </p:nvGraphicFramePr>
        <p:xfrm>
          <a:off x="653941" y="1268760"/>
          <a:ext cx="7944427" cy="4436060"/>
        </p:xfrm>
        <a:graphic>
          <a:graphicData uri="http://schemas.openxmlformats.org/presentationml/2006/ole">
            <p:oleObj spid="_x0000_s68621" name="Visio" r:id="rId6" imgW="5095591" imgH="2838386" progId="Visio.Drawing.11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9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35896" y="265479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多线程上传</a:t>
            </a:r>
            <a:r>
              <a:rPr lang="en-US" altLang="zh-CN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服务器处理流程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3635896" y="787383"/>
            <a:ext cx="5293822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2082134"/>
              </p:ext>
            </p:extLst>
          </p:nvPr>
        </p:nvGraphicFramePr>
        <p:xfrm>
          <a:off x="2627784" y="692696"/>
          <a:ext cx="3570799" cy="5372989"/>
        </p:xfrm>
        <a:graphic>
          <a:graphicData uri="http://schemas.openxmlformats.org/presentationml/2006/ole">
            <p:oleObj spid="_x0000_s69644" name="Visio" r:id="rId7" imgW="3040361" imgH="457023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2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6588224" y="787383"/>
            <a:ext cx="2341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5264" y="1844824"/>
            <a:ext cx="6596678" cy="123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由于续传前的文件已经生成，即续传的文件是静态文件，</a:t>
            </a:r>
            <a:endParaRPr lang="en-US" altLang="zh-CN" sz="200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断点续传</a:t>
            </a: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基于多线程上传实现</a:t>
            </a:r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0023" y="26547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分块上传的断点续传实现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4830023" y="787383"/>
            <a:ext cx="4099695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3238121"/>
              </p:ext>
            </p:extLst>
          </p:nvPr>
        </p:nvGraphicFramePr>
        <p:xfrm>
          <a:off x="376658" y="1268760"/>
          <a:ext cx="8410155" cy="4684365"/>
        </p:xfrm>
        <a:graphic>
          <a:graphicData uri="http://schemas.openxmlformats.org/presentationml/2006/ole">
            <p:oleObj spid="_x0000_s72715" name="Visio" r:id="rId6" imgW="5095591" imgH="2838386" progId="Visio.Drawing.11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35669" y="5507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5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0023" y="26547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即拍即传的断点续传实现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 flipV="1">
            <a:off x="4830023" y="787383"/>
            <a:ext cx="4099695" cy="13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793170"/>
              </p:ext>
            </p:extLst>
          </p:nvPr>
        </p:nvGraphicFramePr>
        <p:xfrm>
          <a:off x="823210" y="787383"/>
          <a:ext cx="7267589" cy="5454407"/>
        </p:xfrm>
        <a:graphic>
          <a:graphicData uri="http://schemas.openxmlformats.org/presentationml/2006/ole">
            <p:oleObj spid="_x0000_s73739" name="Visio" r:id="rId7" imgW="5061072" imgH="379420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6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67944" y="26547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服务器处理文件上传完成请求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3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4067944" y="787383"/>
            <a:ext cx="48617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454458"/>
              </p:ext>
            </p:extLst>
          </p:nvPr>
        </p:nvGraphicFramePr>
        <p:xfrm>
          <a:off x="1678335" y="954673"/>
          <a:ext cx="4477841" cy="5117533"/>
        </p:xfrm>
        <a:graphic>
          <a:graphicData uri="http://schemas.openxmlformats.org/presentationml/2006/ole">
            <p:oleObj spid="_x0000_s70668" name="Visio" r:id="rId6" imgW="3130199" imgH="3580482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706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辩 提 纲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系统功能与架构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上传关键技术设计与实现</a:t>
            </a:r>
            <a:endParaRPr lang="zh-CN" altLang="en-US" sz="2800" b="1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142" y="4011544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性能测试和分析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5528216"/>
              </p:ext>
            </p:extLst>
          </p:nvPr>
        </p:nvGraphicFramePr>
        <p:xfrm>
          <a:off x="539552" y="1412776"/>
          <a:ext cx="8206669" cy="302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5262"/>
                <a:gridCol w="2735262"/>
                <a:gridCol w="2736145"/>
              </a:tblGrid>
              <a:tr h="67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线程数为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（单线程）的上传时间（单位：秒）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线程数为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的上传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视频文件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大小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2.46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3.96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3.88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4.24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6.67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5.77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10.92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6.98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1024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18.54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11.32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6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38.65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13.56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4096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9807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单线程和多线程上传时间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478786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当文件较大时，多线程上传是比单线程上传的效率高。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3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1471463"/>
              </p:ext>
            </p:extLst>
          </p:nvPr>
        </p:nvGraphicFramePr>
        <p:xfrm>
          <a:off x="554657" y="1450453"/>
          <a:ext cx="8034686" cy="26266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164"/>
                <a:gridCol w="2945215"/>
                <a:gridCol w="3034307"/>
              </a:tblGrid>
              <a:tr h="680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视频时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即拍即传所需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拍摄后上传所需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12.10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15.23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22.45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26.96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32.32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43.12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48.97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52.56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59.67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zh-CN" sz="1400" b="1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63.12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70.75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98072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即拍即传和拍摄后重传上传时间对比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6" y="4571836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当视频时长越长的文件，即拍即传的方案比拍摄后上传所节省的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多，越能体现出即拍即传的高效性。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5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2029250"/>
              </p:ext>
            </p:extLst>
          </p:nvPr>
        </p:nvGraphicFramePr>
        <p:xfrm>
          <a:off x="251520" y="1268760"/>
          <a:ext cx="5810876" cy="2032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65"/>
                <a:gridCol w="1770312"/>
                <a:gridCol w="1174940"/>
                <a:gridCol w="1318459"/>
              </a:tblGrid>
              <a:tr h="523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网络断开的时间点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网络恢复后恢复上传所需时间（单位：秒）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总共所需时间（单位：秒）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上传的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9.15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69.45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1638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1626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6.32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66.32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1611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1637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4.89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64.89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1622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0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不断开网络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62.23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1596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908720"/>
            <a:ext cx="542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断点续传在不同时间点续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传时长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秒的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视频文件所需的时间和流量</a:t>
            </a:r>
            <a:endParaRPr lang="zh-CN" altLang="en-US" sz="1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1212154"/>
              </p:ext>
            </p:extLst>
          </p:nvPr>
        </p:nvGraphicFramePr>
        <p:xfrm>
          <a:off x="251521" y="3860772"/>
          <a:ext cx="5810875" cy="201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60"/>
                <a:gridCol w="1558922"/>
                <a:gridCol w="3050393"/>
              </a:tblGrid>
              <a:tr h="4701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网络断开的时间点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总共所需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单位：秒）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上传的</a:t>
                      </a: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</a:t>
                      </a:r>
                      <a:endParaRPr lang="en-US" altLang="zh-CN" sz="11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单位：</a:t>
                      </a: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KB</a:t>
                      </a: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69.86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1721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69.97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1926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70.02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2290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70.22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2566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r>
                        <a:rPr lang="zh-CN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69.56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2982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不断开网络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63.14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1662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481263"/>
            <a:ext cx="60722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在不同时间点断开网络并重新上传时长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秒的视频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文件所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需的时间和流量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0205" y="4657325"/>
            <a:ext cx="225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断点续传方案是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比断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网重传方案高效快捷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，而且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节省流量。</a:t>
            </a:r>
            <a:endParaRPr lang="zh-CN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1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378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功能测试结论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142" y="177281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时快捷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142" y="268975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高效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142" y="362586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节省流量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635280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24984" y="785794"/>
            <a:ext cx="2104734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142" y="1635280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选题背景和研究目的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42" y="235536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双网卡的媒体接入控制优化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142" y="3147448"/>
            <a:ext cx="6460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TDMA</a:t>
            </a:r>
            <a:r>
              <a:rPr lang="zh-CN" altLang="en-US" sz="2800" b="1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的媒体接入控制理论设计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9319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答 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辩 提 </a:t>
            </a: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纲</a:t>
            </a:r>
          </a:p>
        </p:txBody>
      </p:sp>
    </p:spTree>
    <p:extLst>
      <p:ext uri="{BB962C8B-B14F-4D97-AF65-F5344CB8AC3E}">
        <p14:creationId xmlns:p14="http://schemas.microsoft.com/office/powerpoint/2010/main" xmlns="" val="957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715227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2654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论文工作总结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8142" y="1772816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142" y="2689756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传技术研究和实现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142" y="3625860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服务器设计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142" y="4489956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客户端设计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7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88648" y="198884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3861048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谢谢各位老师指导！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10 Conector recto"/>
          <p:cNvCxnSpPr/>
          <p:nvPr/>
        </p:nvCxnSpPr>
        <p:spPr>
          <a:xfrm>
            <a:off x="2715227" y="2176624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540" y="1655050"/>
            <a:ext cx="660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线程池工作流程图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4187576"/>
              </p:ext>
            </p:extLst>
          </p:nvPr>
        </p:nvGraphicFramePr>
        <p:xfrm>
          <a:off x="1763688" y="1261"/>
          <a:ext cx="6624736" cy="6924289"/>
        </p:xfrm>
        <a:graphic>
          <a:graphicData uri="http://schemas.openxmlformats.org/presentationml/2006/ole">
            <p:oleObj spid="_x0000_s59427" name="Visio" r:id="rId3" imgW="5649229" imgH="591385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013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2474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满启动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的问题，我很同意这个建议，而且应该能在一定的程度上优化系统。</a:t>
            </a:r>
            <a:endParaRPr lang="en-US" altLang="zh-CN" dirty="0" smtClean="0"/>
          </a:p>
          <a:p>
            <a:r>
              <a:rPr lang="zh-CN" altLang="en-US" dirty="0" smtClean="0"/>
              <a:t>但是，本系统是在应用层上开发，基本不涉及到网络层。而且在网络层中做二次开发有相当的难度和耗费一定的时间。所以这个方案在论文中暂时搁置，留待优化。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92494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多余多线程的调度算法。</a:t>
            </a:r>
            <a:endParaRPr lang="en-US" altLang="zh-CN" dirty="0" smtClean="0"/>
          </a:p>
          <a:p>
            <a:r>
              <a:rPr lang="zh-CN" altLang="zh-CN" dirty="0" smtClean="0"/>
              <a:t>系统</a:t>
            </a:r>
            <a:r>
              <a:rPr lang="zh-CN" altLang="zh-CN" dirty="0"/>
              <a:t>中的线程没有进行优先级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88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196752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8512" y="2655680"/>
            <a:ext cx="1748050" cy="1739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874" y="2765383"/>
            <a:ext cx="1559877" cy="15598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62986" y="123135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视频短信应用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404" y="2826555"/>
            <a:ext cx="1687209" cy="1437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57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1094818" cy="15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>
            <a:off x="2001190" y="3010238"/>
            <a:ext cx="1446940" cy="43924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80078" y="2968252"/>
            <a:ext cx="1667986" cy="57888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等待完成</a:t>
            </a:r>
            <a:endParaRPr lang="zh-CN" altLang="en-US" sz="2800" dirty="0">
              <a:ln w="1905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9222" y="26310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拍摄</a:t>
            </a:r>
            <a:endParaRPr lang="zh-CN" alt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220072" y="3010238"/>
            <a:ext cx="1446940" cy="43924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36096" y="26488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</a:t>
            </a:r>
            <a:endParaRPr lang="zh-CN" alt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0438" y="2968252"/>
            <a:ext cx="1667986" cy="578882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n w="190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等待上传</a:t>
            </a:r>
            <a:endParaRPr lang="zh-CN" altLang="en-US" sz="2800" dirty="0">
              <a:ln w="1905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6663" y="4149080"/>
            <a:ext cx="1526655" cy="157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50904" y="11885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耗时的等待过程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5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乘号 13"/>
          <p:cNvSpPr/>
          <p:nvPr/>
        </p:nvSpPr>
        <p:spPr>
          <a:xfrm>
            <a:off x="4644008" y="3186678"/>
            <a:ext cx="1224136" cy="119811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9964" y="2881650"/>
            <a:ext cx="1704483" cy="17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上弧形箭头 5"/>
          <p:cNvSpPr/>
          <p:nvPr/>
        </p:nvSpPr>
        <p:spPr>
          <a:xfrm>
            <a:off x="1121618" y="2588394"/>
            <a:ext cx="3354663" cy="60941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5936" y="3370237"/>
            <a:ext cx="84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1905">
                  <a:solidFill>
                    <a:schemeClr val="tx1"/>
                  </a:solidFill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sz="2400" dirty="0" smtClean="0">
              <a:ln w="1905">
                <a:solidFill>
                  <a:schemeClr val="tx1"/>
                </a:solidFill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n w="1905">
                  <a:solidFill>
                    <a:schemeClr val="tx1"/>
                  </a:solidFill>
                </a:ln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2400" dirty="0">
              <a:ln w="1905">
                <a:solidFill>
                  <a:schemeClr val="tx1"/>
                </a:solidFill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1887113" y="3252033"/>
            <a:ext cx="1442401" cy="10674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2G/3G</a:t>
            </a:r>
            <a:endParaRPr lang="zh-CN" altLang="en-US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9499" y="25931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上传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8899" y="4594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重新上传</a:t>
            </a:r>
            <a:endParaRPr lang="zh-CN" alt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654" y="3084470"/>
            <a:ext cx="1094818" cy="15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上弧形箭头 27"/>
          <p:cNvSpPr/>
          <p:nvPr/>
        </p:nvSpPr>
        <p:spPr>
          <a:xfrm rot="10566081">
            <a:off x="1013018" y="4428320"/>
            <a:ext cx="3249950" cy="609401"/>
          </a:xfrm>
          <a:prstGeom prst="curved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7125" y="1188567"/>
            <a:ext cx="375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不稳定的移动网络</a:t>
            </a:r>
            <a:endParaRPr lang="zh-CN" alt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20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05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4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6276671" y="1450177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1807" y="26257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选 题 背 景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6538" y="28163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2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79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4283" y="2625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视频上传方案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65510" y="3372768"/>
            <a:ext cx="462554" cy="965807"/>
          </a:xfrm>
          <a:custGeom>
            <a:avLst/>
            <a:gdLst>
              <a:gd name="connsiteX0" fmla="*/ 0 w 462554"/>
              <a:gd name="connsiteY0" fmla="*/ 0 h 965807"/>
              <a:gd name="connsiteX1" fmla="*/ 231277 w 462554"/>
              <a:gd name="connsiteY1" fmla="*/ 0 h 965807"/>
              <a:gd name="connsiteX2" fmla="*/ 231277 w 462554"/>
              <a:gd name="connsiteY2" fmla="*/ 965807 h 965807"/>
              <a:gd name="connsiteX3" fmla="*/ 462554 w 462554"/>
              <a:gd name="connsiteY3" fmla="*/ 965807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54" h="965807">
                <a:moveTo>
                  <a:pt x="0" y="0"/>
                </a:moveTo>
                <a:lnTo>
                  <a:pt x="231277" y="0"/>
                </a:lnTo>
                <a:lnTo>
                  <a:pt x="231277" y="965807"/>
                </a:lnTo>
                <a:lnTo>
                  <a:pt x="462554" y="96580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206" tIns="456132" rIns="217206" bIns="45613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765510" y="3327048"/>
            <a:ext cx="462554" cy="91440"/>
          </a:xfrm>
          <a:custGeom>
            <a:avLst/>
            <a:gdLst>
              <a:gd name="connsiteX0" fmla="*/ 0 w 462554"/>
              <a:gd name="connsiteY0" fmla="*/ 45720 h 91440"/>
              <a:gd name="connsiteX1" fmla="*/ 462554 w 46255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2554" h="91440">
                <a:moveTo>
                  <a:pt x="0" y="45720"/>
                </a:moveTo>
                <a:lnTo>
                  <a:pt x="462554" y="4572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2414" tIns="34156" rIns="232413" bIns="3415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765510" y="2406960"/>
            <a:ext cx="462554" cy="965807"/>
          </a:xfrm>
          <a:custGeom>
            <a:avLst/>
            <a:gdLst>
              <a:gd name="connsiteX0" fmla="*/ 0 w 462554"/>
              <a:gd name="connsiteY0" fmla="*/ 965807 h 965807"/>
              <a:gd name="connsiteX1" fmla="*/ 231277 w 462554"/>
              <a:gd name="connsiteY1" fmla="*/ 965807 h 965807"/>
              <a:gd name="connsiteX2" fmla="*/ 231277 w 462554"/>
              <a:gd name="connsiteY2" fmla="*/ 0 h 965807"/>
              <a:gd name="connsiteX3" fmla="*/ 462554 w 462554"/>
              <a:gd name="connsiteY3" fmla="*/ 0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54" h="965807">
                <a:moveTo>
                  <a:pt x="0" y="965807"/>
                </a:moveTo>
                <a:lnTo>
                  <a:pt x="231277" y="965807"/>
                </a:lnTo>
                <a:lnTo>
                  <a:pt x="231277" y="0"/>
                </a:lnTo>
                <a:lnTo>
                  <a:pt x="462554" y="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206" tIns="456132" rIns="217206" bIns="456133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-715184" y="2919923"/>
            <a:ext cx="4055700" cy="905689"/>
          </a:xfrm>
          <a:custGeom>
            <a:avLst/>
            <a:gdLst>
              <a:gd name="connsiteX0" fmla="*/ 0 w 4055700"/>
              <a:gd name="connsiteY0" fmla="*/ 0 h 905689"/>
              <a:gd name="connsiteX1" fmla="*/ 4055700 w 4055700"/>
              <a:gd name="connsiteY1" fmla="*/ 0 h 905689"/>
              <a:gd name="connsiteX2" fmla="*/ 4055700 w 4055700"/>
              <a:gd name="connsiteY2" fmla="*/ 905689 h 905689"/>
              <a:gd name="connsiteX3" fmla="*/ 0 w 4055700"/>
              <a:gd name="connsiteY3" fmla="*/ 905689 h 905689"/>
              <a:gd name="connsiteX4" fmla="*/ 0 w 4055700"/>
              <a:gd name="connsiteY4" fmla="*/ 0 h 90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5700" h="905689">
                <a:moveTo>
                  <a:pt x="0" y="0"/>
                </a:moveTo>
                <a:lnTo>
                  <a:pt x="4055700" y="0"/>
                </a:lnTo>
                <a:lnTo>
                  <a:pt x="4055700" y="905689"/>
                </a:lnTo>
                <a:lnTo>
                  <a:pt x="0" y="905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vert" wrap="square" lIns="25399" tIns="25399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kern="1200" dirty="0" smtClean="0">
                <a:latin typeface="微软雅黑" pitchFamily="34" charset="-122"/>
                <a:ea typeface="微软雅黑" pitchFamily="34" charset="-122"/>
              </a:rPr>
              <a:t>前人的技术</a:t>
            </a:r>
            <a:endParaRPr lang="zh-CN" altLang="en-US" sz="40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228065" y="2012195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即拍即传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228065" y="2978003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断点续传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28065" y="3943811"/>
            <a:ext cx="4712641" cy="789529"/>
          </a:xfrm>
          <a:custGeom>
            <a:avLst/>
            <a:gdLst>
              <a:gd name="connsiteX0" fmla="*/ 0 w 4712641"/>
              <a:gd name="connsiteY0" fmla="*/ 0 h 789529"/>
              <a:gd name="connsiteX1" fmla="*/ 4712641 w 4712641"/>
              <a:gd name="connsiteY1" fmla="*/ 0 h 789529"/>
              <a:gd name="connsiteX2" fmla="*/ 4712641 w 4712641"/>
              <a:gd name="connsiteY2" fmla="*/ 789529 h 789529"/>
              <a:gd name="connsiteX3" fmla="*/ 0 w 4712641"/>
              <a:gd name="connsiteY3" fmla="*/ 789529 h 789529"/>
              <a:gd name="connsiteX4" fmla="*/ 0 w 4712641"/>
              <a:gd name="connsiteY4" fmla="*/ 0 h 7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41" h="789529">
                <a:moveTo>
                  <a:pt x="0" y="0"/>
                </a:moveTo>
                <a:lnTo>
                  <a:pt x="4712641" y="0"/>
                </a:lnTo>
                <a:lnTo>
                  <a:pt x="4712641" y="789529"/>
                </a:lnTo>
                <a:lnTo>
                  <a:pt x="0" y="7895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>
                <a:latin typeface="微软雅黑" pitchFamily="34" charset="-122"/>
                <a:ea typeface="微软雅黑" pitchFamily="34" charset="-122"/>
              </a:rPr>
              <a:t>多线程上传</a:t>
            </a:r>
            <a:endParaRPr lang="zh-CN" altLang="en-US" sz="3200" kern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9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6443690" y="787383"/>
            <a:ext cx="24860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2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676" y="6309320"/>
            <a:ext cx="7286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微软雅黑" pitchFamily="34" charset="-122"/>
                <a:ea typeface="微软雅黑" pitchFamily="34" charset="-122"/>
              </a:rPr>
              <a:t>车载环境下媒体接入控制协议优化设计</a:t>
            </a:r>
            <a:endParaRPr lang="zh-CN" altLang="en-US" sz="2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396" y="6072206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10 Conector recto"/>
          <p:cNvCxnSpPr/>
          <p:nvPr/>
        </p:nvCxnSpPr>
        <p:spPr>
          <a:xfrm>
            <a:off x="2186491" y="1639469"/>
            <a:ext cx="0" cy="3017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276" y="26257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本论文的上传方案</a:t>
            </a:r>
            <a:endParaRPr lang="zh-CN" alt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2114237170"/>
              </p:ext>
            </p:extLst>
          </p:nvPr>
        </p:nvGraphicFramePr>
        <p:xfrm>
          <a:off x="-540568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780331" y="2058181"/>
            <a:ext cx="2232248" cy="101344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自扩展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683225" y="2564904"/>
            <a:ext cx="1097106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Documents and Settings\Administrator\桌面\Sources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58214" y="6357958"/>
            <a:ext cx="428628" cy="428628"/>
          </a:xfrm>
          <a:prstGeom prst="rect">
            <a:avLst/>
          </a:prstGeom>
          <a:noFill/>
        </p:spPr>
      </p:pic>
      <p:pic>
        <p:nvPicPr>
          <p:cNvPr id="14" name="Picture 3" descr="C:\Documents and Settings\Administrator\桌面\Sources\复件 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4" y="6339621"/>
            <a:ext cx="446965" cy="446965"/>
          </a:xfrm>
          <a:prstGeom prst="rect">
            <a:avLst/>
          </a:prstGeom>
          <a:noFill/>
        </p:spPr>
      </p:pic>
      <p:cxnSp>
        <p:nvCxnSpPr>
          <p:cNvPr id="15" name="直接连接符 14"/>
          <p:cNvCxnSpPr/>
          <p:nvPr/>
        </p:nvCxnSpPr>
        <p:spPr>
          <a:xfrm>
            <a:off x="5724128" y="785794"/>
            <a:ext cx="3205590" cy="15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6538" y="414908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研究目的：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节省用户等待时间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、网络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流量和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充分利用网络带宽的可靠、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稳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定的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视频短信系统。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4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2003</Words>
  <Application>Microsoft Office PowerPoint</Application>
  <PresentationFormat>全屏显示(4:3)</PresentationFormat>
  <Paragraphs>309</Paragraphs>
  <Slides>33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</vt:lpstr>
      <vt:lpstr>Visio</vt:lpstr>
      <vt:lpstr>车载环境下媒体接入控制协议优化设计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基于中国电信IMS网络家庭富媒体服务系统 ——客户端设计</dc:title>
  <dc:creator>林耀城</dc:creator>
  <cp:lastModifiedBy>雨林木风</cp:lastModifiedBy>
  <cp:revision>245</cp:revision>
  <dcterms:modified xsi:type="dcterms:W3CDTF">2014-06-02T04:00:24Z</dcterms:modified>
</cp:coreProperties>
</file>