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8" r:id="rId4"/>
    <p:sldId id="297" r:id="rId5"/>
    <p:sldId id="277" r:id="rId6"/>
    <p:sldId id="274" r:id="rId7"/>
    <p:sldId id="275" r:id="rId8"/>
    <p:sldId id="276" r:id="rId9"/>
    <p:sldId id="278" r:id="rId10"/>
    <p:sldId id="299" r:id="rId11"/>
    <p:sldId id="279" r:id="rId12"/>
    <p:sldId id="280" r:id="rId13"/>
    <p:sldId id="281" r:id="rId14"/>
    <p:sldId id="300" r:id="rId15"/>
    <p:sldId id="286" r:id="rId16"/>
    <p:sldId id="305" r:id="rId17"/>
    <p:sldId id="304" r:id="rId18"/>
    <p:sldId id="306" r:id="rId19"/>
    <p:sldId id="307" r:id="rId20"/>
    <p:sldId id="308" r:id="rId21"/>
    <p:sldId id="309" r:id="rId22"/>
    <p:sldId id="311" r:id="rId23"/>
    <p:sldId id="312" r:id="rId24"/>
    <p:sldId id="310" r:id="rId25"/>
    <p:sldId id="301" r:id="rId26"/>
    <p:sldId id="283" r:id="rId27"/>
    <p:sldId id="292" r:id="rId28"/>
    <p:sldId id="293" r:id="rId29"/>
    <p:sldId id="296" r:id="rId30"/>
    <p:sldId id="313" r:id="rId31"/>
    <p:sldId id="273" r:id="rId32"/>
    <p:sldId id="291" r:id="rId33"/>
    <p:sldId id="314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0" autoAdjust="0"/>
    <p:restoredTop sz="94660"/>
  </p:normalViewPr>
  <p:slideViewPr>
    <p:cSldViewPr>
      <p:cViewPr>
        <p:scale>
          <a:sx n="75" d="100"/>
          <a:sy n="75" d="100"/>
        </p:scale>
        <p:origin x="-1152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57D59-3CF2-4E75-9ABB-4AE130C62C5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280B8349-BD34-492A-8FC6-276EF0D90E50}">
      <dgm:prSet phldrT="[文本]"/>
      <dgm:spPr>
        <a:solidFill>
          <a:schemeClr val="accent2">
            <a:lumMod val="60000"/>
            <a:lumOff val="40000"/>
            <a:alpha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zh-CN" altLang="en-US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rPr>
            <a:t>即拍即传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B4CC31F2-ED01-4109-B5C9-12411903A02E}" type="parTrans" cxnId="{3007400E-8B8E-4483-AD40-F5D8260122F1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AA97FE11-5EE3-47EB-BF2F-E62AB7FB3EF0}" type="sibTrans" cxnId="{3007400E-8B8E-4483-AD40-F5D8260122F1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45C998F-28EA-432E-815D-95C758BC288F}">
      <dgm:prSet phldrT="[文本]"/>
      <dgm:spPr>
        <a:solidFill>
          <a:schemeClr val="accent3"/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断点续传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45D1CC4F-62A0-481A-8BAA-6ABF16549115}" type="parTrans" cxnId="{D4498BB5-89AF-48BA-87F4-B0E2B7165F7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B4C055D-AE14-45B9-A793-E5EA28741A14}" type="sibTrans" cxnId="{D4498BB5-89AF-48BA-87F4-B0E2B7165F7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3D1610D7-09F6-47D9-8590-8CBAB5641973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多线程上传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8DCEE726-1B3F-46A6-9518-CB1281CD8FFE}" type="parTrans" cxnId="{F8794E9D-CD51-4D66-84FF-64843787B2EC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3790D1B4-DEAA-49FC-A4D6-68D4737B778A}" type="sibTrans" cxnId="{F8794E9D-CD51-4D66-84FF-64843787B2EC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CD93F1E-1DDD-4021-A0F4-8AEDE667FADA}" type="pres">
      <dgm:prSet presAssocID="{39157D59-3CF2-4E75-9ABB-4AE130C62C5C}" presName="compositeShape" presStyleCnt="0">
        <dgm:presLayoutVars>
          <dgm:chMax val="7"/>
          <dgm:dir/>
          <dgm:resizeHandles val="exact"/>
        </dgm:presLayoutVars>
      </dgm:prSet>
      <dgm:spPr/>
    </dgm:pt>
    <dgm:pt modelId="{8E066598-1A25-4691-9C18-2E17B4392D36}" type="pres">
      <dgm:prSet presAssocID="{280B8349-BD34-492A-8FC6-276EF0D90E50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67744E10-1B86-463E-ABDA-ACA8FFB69027}" type="pres">
      <dgm:prSet presAssocID="{280B8349-BD34-492A-8FC6-276EF0D90E5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9BF6B-FCB6-4ABB-A4FA-C31DD8CD4E28}" type="pres">
      <dgm:prSet presAssocID="{945C998F-28EA-432E-815D-95C758BC288F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18B99845-FA3F-42D9-B33E-F3170F6DF6F5}" type="pres">
      <dgm:prSet presAssocID="{945C998F-28EA-432E-815D-95C758BC288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3AE5DC-D920-4776-B37A-6F175F6BD0F7}" type="pres">
      <dgm:prSet presAssocID="{3D1610D7-09F6-47D9-8590-8CBAB5641973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05284D2F-D8BF-4DC9-B018-23E0525A5272}" type="pres">
      <dgm:prSet presAssocID="{3D1610D7-09F6-47D9-8590-8CBAB564197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8775C3-3DAE-4700-A51E-DB8BCB61F581}" type="presOf" srcId="{3D1610D7-09F6-47D9-8590-8CBAB5641973}" destId="{EA3AE5DC-D920-4776-B37A-6F175F6BD0F7}" srcOrd="0" destOrd="0" presId="urn:microsoft.com/office/officeart/2005/8/layout/venn1"/>
    <dgm:cxn modelId="{10000C78-83FD-42CF-8956-2ECC71DCD30D}" type="presOf" srcId="{280B8349-BD34-492A-8FC6-276EF0D90E50}" destId="{8E066598-1A25-4691-9C18-2E17B4392D36}" srcOrd="0" destOrd="0" presId="urn:microsoft.com/office/officeart/2005/8/layout/venn1"/>
    <dgm:cxn modelId="{783F88A3-C464-48F2-AD1F-48BDCFEEDDFC}" type="presOf" srcId="{945C998F-28EA-432E-815D-95C758BC288F}" destId="{18B99845-FA3F-42D9-B33E-F3170F6DF6F5}" srcOrd="1" destOrd="0" presId="urn:microsoft.com/office/officeart/2005/8/layout/venn1"/>
    <dgm:cxn modelId="{6DAAD289-7C16-4E17-991F-96444B3033BC}" type="presOf" srcId="{3D1610D7-09F6-47D9-8590-8CBAB5641973}" destId="{05284D2F-D8BF-4DC9-B018-23E0525A5272}" srcOrd="1" destOrd="0" presId="urn:microsoft.com/office/officeart/2005/8/layout/venn1"/>
    <dgm:cxn modelId="{F8794E9D-CD51-4D66-84FF-64843787B2EC}" srcId="{39157D59-3CF2-4E75-9ABB-4AE130C62C5C}" destId="{3D1610D7-09F6-47D9-8590-8CBAB5641973}" srcOrd="2" destOrd="0" parTransId="{8DCEE726-1B3F-46A6-9518-CB1281CD8FFE}" sibTransId="{3790D1B4-DEAA-49FC-A4D6-68D4737B778A}"/>
    <dgm:cxn modelId="{D4498BB5-89AF-48BA-87F4-B0E2B7165F79}" srcId="{39157D59-3CF2-4E75-9ABB-4AE130C62C5C}" destId="{945C998F-28EA-432E-815D-95C758BC288F}" srcOrd="1" destOrd="0" parTransId="{45D1CC4F-62A0-481A-8BAA-6ABF16549115}" sibTransId="{8B4C055D-AE14-45B9-A793-E5EA28741A14}"/>
    <dgm:cxn modelId="{0BBAF6C8-8001-4ABF-9B37-EE198BD67A43}" type="presOf" srcId="{945C998F-28EA-432E-815D-95C758BC288F}" destId="{D9A9BF6B-FCB6-4ABB-A4FA-C31DD8CD4E28}" srcOrd="0" destOrd="0" presId="urn:microsoft.com/office/officeart/2005/8/layout/venn1"/>
    <dgm:cxn modelId="{3007400E-8B8E-4483-AD40-F5D8260122F1}" srcId="{39157D59-3CF2-4E75-9ABB-4AE130C62C5C}" destId="{280B8349-BD34-492A-8FC6-276EF0D90E50}" srcOrd="0" destOrd="0" parTransId="{B4CC31F2-ED01-4109-B5C9-12411903A02E}" sibTransId="{AA97FE11-5EE3-47EB-BF2F-E62AB7FB3EF0}"/>
    <dgm:cxn modelId="{6922FBEE-9B32-4A73-8E51-16C4445B5E00}" type="presOf" srcId="{280B8349-BD34-492A-8FC6-276EF0D90E50}" destId="{67744E10-1B86-463E-ABDA-ACA8FFB69027}" srcOrd="1" destOrd="0" presId="urn:microsoft.com/office/officeart/2005/8/layout/venn1"/>
    <dgm:cxn modelId="{4F0C6F01-7385-4109-ACFF-6C3C78CE2ADD}" type="presOf" srcId="{39157D59-3CF2-4E75-9ABB-4AE130C62C5C}" destId="{7CD93F1E-1DDD-4021-A0F4-8AEDE667FADA}" srcOrd="0" destOrd="0" presId="urn:microsoft.com/office/officeart/2005/8/layout/venn1"/>
    <dgm:cxn modelId="{2C059103-E543-4CE3-982B-4C647EA905A2}" type="presParOf" srcId="{7CD93F1E-1DDD-4021-A0F4-8AEDE667FADA}" destId="{8E066598-1A25-4691-9C18-2E17B4392D36}" srcOrd="0" destOrd="0" presId="urn:microsoft.com/office/officeart/2005/8/layout/venn1"/>
    <dgm:cxn modelId="{6D591839-1B12-4257-A6D4-1CCE6312D110}" type="presParOf" srcId="{7CD93F1E-1DDD-4021-A0F4-8AEDE667FADA}" destId="{67744E10-1B86-463E-ABDA-ACA8FFB69027}" srcOrd="1" destOrd="0" presId="urn:microsoft.com/office/officeart/2005/8/layout/venn1"/>
    <dgm:cxn modelId="{B5FD234F-7E63-480E-9ABD-CF587E70A3F2}" type="presParOf" srcId="{7CD93F1E-1DDD-4021-A0F4-8AEDE667FADA}" destId="{D9A9BF6B-FCB6-4ABB-A4FA-C31DD8CD4E28}" srcOrd="2" destOrd="0" presId="urn:microsoft.com/office/officeart/2005/8/layout/venn1"/>
    <dgm:cxn modelId="{DDF39621-D06A-4119-BD12-DB791D08C379}" type="presParOf" srcId="{7CD93F1E-1DDD-4021-A0F4-8AEDE667FADA}" destId="{18B99845-FA3F-42D9-B33E-F3170F6DF6F5}" srcOrd="3" destOrd="0" presId="urn:microsoft.com/office/officeart/2005/8/layout/venn1"/>
    <dgm:cxn modelId="{0298A135-72E4-41AF-9168-331D237F87B3}" type="presParOf" srcId="{7CD93F1E-1DDD-4021-A0F4-8AEDE667FADA}" destId="{EA3AE5DC-D920-4776-B37A-6F175F6BD0F7}" srcOrd="4" destOrd="0" presId="urn:microsoft.com/office/officeart/2005/8/layout/venn1"/>
    <dgm:cxn modelId="{33880A7C-49C0-484F-9FD9-388F5AEA1491}" type="presParOf" srcId="{7CD93F1E-1DDD-4021-A0F4-8AEDE667FADA}" destId="{05284D2F-D8BF-4DC9-B018-23E0525A527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66598-1A25-4691-9C18-2E17B4392D3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b="1" kern="12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rPr>
            <a:t>即拍即传</a:t>
          </a:r>
          <a:endParaRPr lang="zh-CN" altLang="en-US" sz="33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153920" y="477519"/>
        <a:ext cx="1788160" cy="1097280"/>
      </dsp:txXfrm>
    </dsp:sp>
    <dsp:sp modelId="{D9A9BF6B-FCB6-4ABB-A4FA-C31DD8CD4E28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b="1" kern="1200" dirty="0" smtClean="0">
              <a:latin typeface="微软雅黑" pitchFamily="34" charset="-122"/>
              <a:ea typeface="微软雅黑" pitchFamily="34" charset="-122"/>
            </a:rPr>
            <a:t>断点续传</a:t>
          </a:r>
          <a:endParaRPr lang="zh-CN" altLang="en-US" sz="33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54400" y="2204720"/>
        <a:ext cx="1463040" cy="1341120"/>
      </dsp:txXfrm>
    </dsp:sp>
    <dsp:sp modelId="{EA3AE5DC-D920-4776-B37A-6F175F6BD0F7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b="1" kern="1200" dirty="0" smtClean="0">
              <a:latin typeface="微软雅黑" pitchFamily="34" charset="-122"/>
              <a:ea typeface="微软雅黑" pitchFamily="34" charset="-122"/>
            </a:rPr>
            <a:t>多线程上传</a:t>
          </a:r>
          <a:endParaRPr lang="zh-CN" altLang="en-US" sz="33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A466B-5C48-4184-9F4E-DEA8E9F843F4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204C5-7A6C-4525-83AF-E876AA145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2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：客户端向服务器发送上传请求；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：服务器接收用户请求，检索、更新数据库服务器，并进行分块文件保存、文件合并或文件迁移等操作。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：客户端向内容缓存服务器进行资源播放请求。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：内容缓存服务器若没有缓存该资源，则向内容服务器请求资源并进行缓存，然后进行步骤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：内容服务器若缓存了该资源，则直接进行内容分发，向客户端发送视频数据。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97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英文全称是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“Movie Box”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，不包含具体媒体数据，但包含本文件中所有媒体数据的宏观描述信息。它是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box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，具体内容信息封装在它的子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只存在文件层，有且只有一个。以下几点介绍它常用的子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vl="0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英文全称是“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 Offset Box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”，它定义了每个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在媒体流中的位置。</a:t>
            </a:r>
          </a:p>
          <a:p>
            <a:pPr lvl="0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mvhd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mvhd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英文全称是“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 Header Box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”，它记录了创建时间、修改时间、时间度量标尺、可播放时长等信息。</a:t>
            </a:r>
          </a:p>
          <a:p>
            <a:pPr lvl="0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中的一系列子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描述了每个媒体轨道的具体信息。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1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39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解析组件从拍摄模块的文件缓冲区读取视频数据，首先根据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文件格式读取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数据，然后上传模块调用上传组件使用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multipart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chunked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编码方式向服务器发送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数据。待拍摄完成后，从视频数据中定位到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，修改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偏移量，上传模块继续使用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multipart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发送第二块文件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；再从视频数据中定位到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ftyp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，再发送第三块文件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ftyp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39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此任务类的任务逻辑即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函数执行的流程如下所示：</a:t>
            </a:r>
          </a:p>
          <a:p>
            <a:r>
              <a:rPr lang="en-US" altLang="zh-CN" dirty="0" smtClean="0"/>
              <a:t>(1)	</a:t>
            </a:r>
            <a:r>
              <a:rPr lang="zh-CN" altLang="en-US" dirty="0" smtClean="0"/>
              <a:t>先读取头部消息的</a:t>
            </a:r>
            <a:r>
              <a:rPr lang="en-US" altLang="zh-CN" dirty="0" smtClean="0"/>
              <a:t>Session-ID</a:t>
            </a:r>
            <a:r>
              <a:rPr lang="zh-CN" altLang="en-US" dirty="0" smtClean="0"/>
              <a:t>获取该分块的所属视频文件的识别号；</a:t>
            </a:r>
          </a:p>
          <a:p>
            <a:r>
              <a:rPr lang="en-US" altLang="zh-CN" dirty="0" smtClean="0"/>
              <a:t>(2)	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Content-Length</a:t>
            </a:r>
            <a:r>
              <a:rPr lang="zh-CN" altLang="en-US" dirty="0" smtClean="0"/>
              <a:t>，获取分块的长度；然后获取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域值，标识这分块是第几分块；</a:t>
            </a:r>
          </a:p>
          <a:p>
            <a:r>
              <a:rPr lang="en-US" altLang="zh-CN" dirty="0" smtClean="0"/>
              <a:t>(3)	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Content-Range</a:t>
            </a:r>
            <a:r>
              <a:rPr lang="zh-CN" altLang="en-US" dirty="0" smtClean="0"/>
              <a:t>头部，获取整个视频文件的长度，并与该视频文件已读的长度（全局变量）对比来判断分块是否完成上传；</a:t>
            </a:r>
          </a:p>
          <a:p>
            <a:r>
              <a:rPr lang="en-US" altLang="zh-CN" dirty="0" smtClean="0"/>
              <a:t>(4)	</a:t>
            </a:r>
            <a:r>
              <a:rPr lang="zh-CN" altLang="en-US" dirty="0" smtClean="0"/>
              <a:t>然后根据</a:t>
            </a:r>
            <a:r>
              <a:rPr lang="en-US" altLang="zh-CN" dirty="0" smtClean="0"/>
              <a:t>Content-Length</a:t>
            </a:r>
            <a:r>
              <a:rPr lang="zh-CN" altLang="en-US" dirty="0" smtClean="0"/>
              <a:t>的长度读取该分块在请求中的数据，并生成一个随机文件名，保存在临时文件夹中；</a:t>
            </a:r>
          </a:p>
          <a:p>
            <a:r>
              <a:rPr lang="en-US" altLang="zh-CN" dirty="0" smtClean="0"/>
              <a:t>(5)	</a:t>
            </a:r>
            <a:r>
              <a:rPr lang="zh-CN" altLang="en-US" dirty="0" smtClean="0"/>
              <a:t>最后向数据库插入一条新的分块记录（</a:t>
            </a:r>
            <a:r>
              <a:rPr lang="en-US" altLang="zh-CN" dirty="0" err="1" smtClean="0"/>
              <a:t>sessionid</a:t>
            </a:r>
            <a:r>
              <a:rPr lang="en-US" altLang="zh-CN" dirty="0" smtClean="0"/>
              <a:t>, number, </a:t>
            </a:r>
            <a:r>
              <a:rPr lang="en-US" altLang="zh-CN" dirty="0" err="1" smtClean="0"/>
              <a:t>uppath</a:t>
            </a:r>
            <a:r>
              <a:rPr lang="zh-CN" altLang="en-US" dirty="0" smtClean="0"/>
              <a:t>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5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即拍即传的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断点续传是处理即拍即传异常后恢复上传的处理。首先客户端向服务器获取即拍即传失败前服务器已读取的数据长度，然后客户端定位到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的位置，启动线程池分块上传剩余的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数据，线程之间互斥访问一个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偏移量；在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数据上传完成后，发送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ftyp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（由于这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较小，不需要进行分块处理）。如上传完成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ftyp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后，再发送完成上传请求完成这次上传操作。如失败，等待网络恢复再次进行上一步操作。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4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线程池的线程优先级实现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系统中的线程没有进行优先级设计。服务器中的工作线程可以设计为先完成简单不耗时的工作，例如偏移量的获取，在这些工作中，线程不需要读网络和写本地文件，能快速完成，实现线程之间的高效调度。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临时文件的管理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服务器读取了客户端的分块数据后，本系统采用的方案是临时保存，完成整个文件上传和合并后进行检索删除，在线程操作会耗费一定的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操作时间。可以采取使用脚本定时进行检测删除的方案，减轻线程处理的压力和降低处理时间。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网页服务器的扩展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本系统的自扩展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协议是参考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协议进行扩展的，在设计中可以考虑针对部分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，例如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等，进行二次开发，在基于成熟的服务器中实现通用的视频传输协议。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客户端的扩展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本系统的客户端只在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平台开发，可考虑移植到流行的移动操作系统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Phone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，实现多平台之间的视频短信共享。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内容服务器的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部署，增加磁盘的缓存功能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减少播放对磁盘的读写，提高视频播放的访问速度。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负载均衡部署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提高用户并发量和提高请求服务器处理能力。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26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。服务器中的工作线程可以设计为先完成简单不耗时的工作，例如偏移量的获取，在这些工作中，线程不需要读网络和写本地文件，能快速完成，实现线程之间的高效调度。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9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10" Type="http://schemas.openxmlformats.org/officeDocument/2006/relationships/image" Target="../media/image12.e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6628" y="1785926"/>
            <a:ext cx="7887820" cy="171451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cap="all" dirty="0">
                <a:ln w="0">
                  <a:solidFill>
                    <a:schemeClr val="tx1"/>
                  </a:solidFill>
                </a:ln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84" y="3929066"/>
            <a:ext cx="4643470" cy="113505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答辩人：林耀城</a:t>
            </a:r>
            <a:endParaRPr lang="en-US" altLang="zh-CN" sz="2400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指导老师：周智恒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428604"/>
            <a:ext cx="1236809" cy="122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7" name="TextBox 6"/>
          <p:cNvSpPr txBox="1"/>
          <p:nvPr/>
        </p:nvSpPr>
        <p:spPr>
          <a:xfrm>
            <a:off x="3714776" y="6357958"/>
            <a:ext cx="528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华南理工大学  电子与信息学院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级硕士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系统功能与架构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459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上传关键技术设计与实现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142" y="4011544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性能测试和分析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</p:spTree>
    <p:extLst>
      <p:ext uri="{BB962C8B-B14F-4D97-AF65-F5344CB8AC3E}">
        <p14:creationId xmlns:p14="http://schemas.microsoft.com/office/powerpoint/2010/main" val="2693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系统主要功能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8142" y="1373670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即拍即传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142" y="2257708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断点续传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3121804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静态文件多线程上传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142" y="3985900"/>
            <a:ext cx="280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支持视频播放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圆角矩形 67"/>
          <p:cNvSpPr/>
          <p:nvPr/>
        </p:nvSpPr>
        <p:spPr>
          <a:xfrm>
            <a:off x="211042" y="2204864"/>
            <a:ext cx="8033366" cy="288032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肘形连接符 48"/>
          <p:cNvCxnSpPr/>
          <p:nvPr/>
        </p:nvCxnSpPr>
        <p:spPr>
          <a:xfrm rot="10800000" flipV="1">
            <a:off x="836224" y="1145989"/>
            <a:ext cx="6328067" cy="2364309"/>
          </a:xfrm>
          <a:prstGeom prst="bentConnector3">
            <a:avLst>
              <a:gd name="adj1" fmla="val 99973"/>
            </a:avLst>
          </a:prstGeom>
          <a:ln w="19050" cap="sq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236296" y="1859326"/>
            <a:ext cx="0" cy="1497665"/>
          </a:xfrm>
          <a:prstGeom prst="straightConnector1">
            <a:avLst/>
          </a:prstGeom>
          <a:ln w="19050" cap="sq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7596336" y="1700807"/>
            <a:ext cx="0" cy="1624826"/>
          </a:xfrm>
          <a:prstGeom prst="straightConnector1">
            <a:avLst/>
          </a:prstGeom>
          <a:ln w="19050" cap="sq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9" idx="3"/>
          </p:cNvCxnSpPr>
          <p:nvPr/>
        </p:nvCxnSpPr>
        <p:spPr>
          <a:xfrm>
            <a:off x="4210447" y="3925213"/>
            <a:ext cx="2838114" cy="0"/>
          </a:xfrm>
          <a:prstGeom prst="straightConnector1">
            <a:avLst/>
          </a:prstGeom>
          <a:ln w="190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系统架构图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95536" y="3356991"/>
            <a:ext cx="1560174" cy="1449452"/>
            <a:chOff x="395536" y="3831689"/>
            <a:chExt cx="1560174" cy="1449452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3346"/>
                </p:ext>
              </p:extLst>
            </p:nvPr>
          </p:nvGraphicFramePr>
          <p:xfrm>
            <a:off x="395536" y="3831689"/>
            <a:ext cx="1560174" cy="1440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97" name="Visio" r:id="rId7" imgW="1234732" imgH="1143110" progId="Visio.Drawing.11">
                    <p:embed/>
                  </p:oleObj>
                </mc:Choice>
                <mc:Fallback>
                  <p:oleObj name="Visio" r:id="rId7" imgW="1234732" imgH="1143110" progId="Visio.Drawing.11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3831689"/>
                          <a:ext cx="1560174" cy="14401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395536" y="491180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用户客户端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17964" y="3220363"/>
            <a:ext cx="1338828" cy="1479120"/>
            <a:chOff x="3317964" y="3580404"/>
            <a:chExt cx="1338828" cy="147912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4868666"/>
                </p:ext>
              </p:extLst>
            </p:nvPr>
          </p:nvGraphicFramePr>
          <p:xfrm>
            <a:off x="3419872" y="3580404"/>
            <a:ext cx="790575" cy="140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98" name="Visio" r:id="rId9" imgW="786865" imgH="1411922" progId="Visio.Drawing.11">
                    <p:embed/>
                  </p:oleObj>
                </mc:Choice>
                <mc:Fallback>
                  <p:oleObj name="Visio" r:id="rId9" imgW="786865" imgH="1411922" progId="Visio.Drawing.11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3580404"/>
                          <a:ext cx="790575" cy="1409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3317964" y="46901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请求服务器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33572" y="3271102"/>
            <a:ext cx="1338828" cy="1382033"/>
            <a:chOff x="6833572" y="3568427"/>
            <a:chExt cx="1338828" cy="1382033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8566317"/>
                </p:ext>
              </p:extLst>
            </p:nvPr>
          </p:nvGraphicFramePr>
          <p:xfrm>
            <a:off x="7025977" y="3568427"/>
            <a:ext cx="714375" cy="1228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99" name="Visio" r:id="rId11" imgW="714728" imgH="1232126" progId="Visio.Drawing.11">
                    <p:embed/>
                  </p:oleObj>
                </mc:Choice>
                <mc:Fallback>
                  <p:oleObj name="Visio" r:id="rId11" imgW="714728" imgH="1232126" progId="Visio.Drawing.11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5977" y="3568427"/>
                          <a:ext cx="714375" cy="1228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6833572" y="458112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内容服务器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048561" y="908719"/>
            <a:ext cx="2024737" cy="1228725"/>
            <a:chOff x="7048561" y="1268760"/>
            <a:chExt cx="2024737" cy="1228725"/>
          </a:xfrm>
        </p:grpSpPr>
        <p:sp>
          <p:nvSpPr>
            <p:cNvPr id="28" name="TextBox 27"/>
            <p:cNvSpPr txBox="1"/>
            <p:nvPr/>
          </p:nvSpPr>
          <p:spPr>
            <a:xfrm>
              <a:off x="7734470" y="150603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缓存服务器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1165815"/>
                </p:ext>
              </p:extLst>
            </p:nvPr>
          </p:nvGraphicFramePr>
          <p:xfrm>
            <a:off x="7048561" y="1268760"/>
            <a:ext cx="714375" cy="1228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00" name="Visio" r:id="rId13" imgW="714728" imgH="1232126" progId="Visio.Drawing.11">
                    <p:embed/>
                  </p:oleObj>
                </mc:Choice>
                <mc:Fallback>
                  <p:oleObj name="Visio" r:id="rId13" imgW="714728" imgH="1232126" progId="Visio.Drawing.11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8561" y="1268760"/>
                          <a:ext cx="714375" cy="1228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3496072" y="1825673"/>
            <a:ext cx="1676187" cy="1315294"/>
            <a:chOff x="3345284" y="2185714"/>
            <a:chExt cx="1676187" cy="1315294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5611196"/>
                </p:ext>
              </p:extLst>
            </p:nvPr>
          </p:nvGraphicFramePr>
          <p:xfrm>
            <a:off x="3345284" y="2185714"/>
            <a:ext cx="714375" cy="1228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01" name="Visio" r:id="rId14" imgW="714728" imgH="1232126" progId="Visio.Drawing.11">
                    <p:embed/>
                  </p:oleObj>
                </mc:Choice>
                <mc:Fallback>
                  <p:oleObj name="Visio" r:id="rId14" imgW="714728" imgH="1232126" progId="Visio.Drawing.11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5284" y="2185714"/>
                          <a:ext cx="714375" cy="1228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3451811" y="313167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数据库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服务器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1" name="直接箭头连接符 30"/>
          <p:cNvCxnSpPr/>
          <p:nvPr/>
        </p:nvCxnSpPr>
        <p:spPr>
          <a:xfrm>
            <a:off x="1547664" y="3933055"/>
            <a:ext cx="1872208" cy="0"/>
          </a:xfrm>
          <a:prstGeom prst="straightConnector1">
            <a:avLst/>
          </a:prstGeom>
          <a:ln w="190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" idx="0"/>
            <a:endCxn id="15" idx="1"/>
          </p:cNvCxnSpPr>
          <p:nvPr/>
        </p:nvCxnSpPr>
        <p:spPr>
          <a:xfrm rot="5400000" flipH="1" flipV="1">
            <a:off x="3195137" y="-496433"/>
            <a:ext cx="1833910" cy="5872938"/>
          </a:xfrm>
          <a:prstGeom prst="bentConnector2">
            <a:avLst/>
          </a:prstGeom>
          <a:ln w="19050" cap="sq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4182157" y="3717031"/>
            <a:ext cx="2838115" cy="0"/>
          </a:xfrm>
          <a:prstGeom prst="straightConnector1">
            <a:avLst/>
          </a:prstGeom>
          <a:ln w="190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endCxn id="19" idx="1"/>
          </p:cNvCxnSpPr>
          <p:nvPr/>
        </p:nvCxnSpPr>
        <p:spPr>
          <a:xfrm rot="5400000" flipH="1" flipV="1">
            <a:off x="2777538" y="2791765"/>
            <a:ext cx="1070264" cy="366804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129266" y="3510301"/>
            <a:ext cx="290606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472051" y="5424864"/>
            <a:ext cx="446231" cy="0"/>
          </a:xfrm>
          <a:prstGeom prst="straightConnector1">
            <a:avLst/>
          </a:prstGeom>
          <a:ln w="190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7431611" y="5867980"/>
            <a:ext cx="486671" cy="0"/>
          </a:xfrm>
          <a:prstGeom prst="straightConnector1">
            <a:avLst/>
          </a:prstGeom>
          <a:ln w="19050" cap="sq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872569" y="5219908"/>
            <a:ext cx="152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上传流程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72569" y="5651956"/>
            <a:ext cx="152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播放流程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1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294746" y="2654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系统模块划分图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6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圆角矩形 1"/>
          <p:cNvSpPr/>
          <p:nvPr/>
        </p:nvSpPr>
        <p:spPr>
          <a:xfrm>
            <a:off x="298004" y="1174074"/>
            <a:ext cx="2144805" cy="43924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55799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81494" y="1174074"/>
            <a:ext cx="5366970" cy="43924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8301" y="5579948"/>
            <a:ext cx="102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669526" y="1340768"/>
            <a:ext cx="2250866" cy="40324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05312" y="1390098"/>
            <a:ext cx="2155312" cy="1159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05312" y="3118290"/>
            <a:ext cx="2155312" cy="1159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405312" y="4677544"/>
            <a:ext cx="2155312" cy="7450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5720" y="3221656"/>
            <a:ext cx="157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内容服务器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536506" y="3613699"/>
            <a:ext cx="1892923" cy="579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内容存储模块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5720" y="1463483"/>
            <a:ext cx="157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缓存服务器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536506" y="1855526"/>
            <a:ext cx="1892923" cy="579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内容分发模块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2042" y="1578278"/>
            <a:ext cx="1525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864835" y="2976246"/>
            <a:ext cx="1892923" cy="4527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请求处理模块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864835" y="3645024"/>
            <a:ext cx="1892923" cy="4053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数据库模块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864834" y="4226901"/>
            <a:ext cx="1892923" cy="426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文件模块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864835" y="2287574"/>
            <a:ext cx="1892923" cy="421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请求队列模块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3944" y="2418916"/>
            <a:ext cx="1892923" cy="7940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视频拍摄模块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3944" y="3429000"/>
            <a:ext cx="1892923" cy="7840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实时上传模块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23944" y="4440018"/>
            <a:ext cx="1892923" cy="8044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静态文件多线程上传模块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23944" y="1449547"/>
            <a:ext cx="1892923" cy="7553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视频播放模块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2" idx="3"/>
            <a:endCxn id="14" idx="1"/>
          </p:cNvCxnSpPr>
          <p:nvPr/>
        </p:nvCxnSpPr>
        <p:spPr>
          <a:xfrm>
            <a:off x="2442809" y="3370318"/>
            <a:ext cx="93868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920391" y="3356992"/>
            <a:ext cx="48491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9" idx="3"/>
            <a:endCxn id="22" idx="1"/>
          </p:cNvCxnSpPr>
          <p:nvPr/>
        </p:nvCxnSpPr>
        <p:spPr>
          <a:xfrm>
            <a:off x="5920392" y="3356992"/>
            <a:ext cx="484920" cy="1693053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0" idx="2"/>
          </p:cNvCxnSpPr>
          <p:nvPr/>
        </p:nvCxnSpPr>
        <p:spPr>
          <a:xfrm>
            <a:off x="7482968" y="2549655"/>
            <a:ext cx="0" cy="5133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" idx="0"/>
            <a:endCxn id="20" idx="0"/>
          </p:cNvCxnSpPr>
          <p:nvPr/>
        </p:nvCxnSpPr>
        <p:spPr>
          <a:xfrm rot="16200000" flipH="1">
            <a:off x="4318675" y="-1774194"/>
            <a:ext cx="216024" cy="6112561"/>
          </a:xfrm>
          <a:prstGeom prst="bentConnector3">
            <a:avLst>
              <a:gd name="adj1" fmla="val -105822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3864834" y="4847206"/>
            <a:ext cx="1892923" cy="426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文件迁移模块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6201230" y="787383"/>
            <a:ext cx="2728488" cy="131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8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4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系统功能与架构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5160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上传关键技术设计与实现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142" y="4011544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性能测试和分析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372200" y="265479"/>
            <a:ext cx="2519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MP4 Box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类型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 flipV="1">
            <a:off x="6273800" y="787383"/>
            <a:ext cx="2655918" cy="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846760" y="2168860"/>
            <a:ext cx="962238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ftyp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08998" y="2168860"/>
            <a:ext cx="979026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moov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8024" y="2168860"/>
            <a:ext cx="936104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mdat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1854" y="3861048"/>
            <a:ext cx="2184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描述的文件的版本、兼容协议等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MP4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文件应用的相关信息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91880" y="4005064"/>
            <a:ext cx="1614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媒体数据的宏观描述信息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9890" y="400506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实际媒体数据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>
            <a:stCxn id="25" idx="2"/>
            <a:endCxn id="28" idx="0"/>
          </p:cNvCxnSpPr>
          <p:nvPr/>
        </p:nvCxnSpPr>
        <p:spPr>
          <a:xfrm flipH="1">
            <a:off x="1754307" y="3104964"/>
            <a:ext cx="1573572" cy="7560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6" idx="2"/>
            <a:endCxn id="29" idx="0"/>
          </p:cNvCxnSpPr>
          <p:nvPr/>
        </p:nvCxnSpPr>
        <p:spPr>
          <a:xfrm>
            <a:off x="4298511" y="3104964"/>
            <a:ext cx="820" cy="9001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2"/>
            <a:endCxn id="30" idx="0"/>
          </p:cNvCxnSpPr>
          <p:nvPr/>
        </p:nvCxnSpPr>
        <p:spPr>
          <a:xfrm>
            <a:off x="5256076" y="3104964"/>
            <a:ext cx="1578644" cy="9001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88224" y="2654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即拍即传实现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063123"/>
              </p:ext>
            </p:extLst>
          </p:nvPr>
        </p:nvGraphicFramePr>
        <p:xfrm>
          <a:off x="148816" y="1124744"/>
          <a:ext cx="9247720" cy="4657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Visio" r:id="rId6" imgW="6992829" imgH="3522313" progId="Visio.Drawing.11">
                  <p:embed/>
                </p:oleObj>
              </mc:Choice>
              <mc:Fallback>
                <p:oleObj name="Visio" r:id="rId6" imgW="6992829" imgH="35223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16" y="1124744"/>
                        <a:ext cx="9247720" cy="46576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35669" y="5507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8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054169" y="265479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即拍即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传</a:t>
            </a:r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客户端处理流程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4054169" y="787383"/>
            <a:ext cx="487554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6564" name="对象 665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989249"/>
              </p:ext>
            </p:extLst>
          </p:nvPr>
        </p:nvGraphicFramePr>
        <p:xfrm>
          <a:off x="1547146" y="764704"/>
          <a:ext cx="4896544" cy="531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Visio" r:id="rId7" imgW="3824570" imgH="4205799" progId="Visio.Drawing.11">
                  <p:embed/>
                </p:oleObj>
              </mc:Choice>
              <mc:Fallback>
                <p:oleObj name="Visio" r:id="rId7" imgW="3824570" imgH="420579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146" y="764704"/>
                        <a:ext cx="4896544" cy="53173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8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067944" y="265479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即拍即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传</a:t>
            </a:r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服务器处理流程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4067944" y="787383"/>
            <a:ext cx="486177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83218"/>
              </p:ext>
            </p:extLst>
          </p:nvPr>
        </p:nvGraphicFramePr>
        <p:xfrm>
          <a:off x="755576" y="692696"/>
          <a:ext cx="6408712" cy="5402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Visio" r:id="rId7" imgW="6802088" imgH="5740229" progId="Visio.Drawing.11">
                  <p:embed/>
                </p:oleObj>
              </mc:Choice>
              <mc:Fallback>
                <p:oleObj name="Visio" r:id="rId7" imgW="6802088" imgH="574022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692696"/>
                        <a:ext cx="6408712" cy="5402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8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94305" y="2654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多线程上传实现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6062396" y="787383"/>
            <a:ext cx="286732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913959"/>
              </p:ext>
            </p:extLst>
          </p:nvPr>
        </p:nvGraphicFramePr>
        <p:xfrm>
          <a:off x="653941" y="1268760"/>
          <a:ext cx="7944427" cy="443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Visio" r:id="rId6" imgW="5095591" imgH="2838386" progId="Visio.Drawing.11">
                  <p:embed/>
                </p:oleObj>
              </mc:Choice>
              <mc:Fallback>
                <p:oleObj name="Visio" r:id="rId6" imgW="5095591" imgH="283838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41" y="1268760"/>
                        <a:ext cx="7944427" cy="4436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35669" y="5507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9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系统功能与架构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459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上传关键技术设计与实现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142" y="4011544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性能测试和分析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635896" y="265479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多线程上传</a:t>
            </a:r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服务器处理流程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 flipV="1">
            <a:off x="3635896" y="787383"/>
            <a:ext cx="5293822" cy="131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082134"/>
              </p:ext>
            </p:extLst>
          </p:nvPr>
        </p:nvGraphicFramePr>
        <p:xfrm>
          <a:off x="2627784" y="692696"/>
          <a:ext cx="3570799" cy="5372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Visio" r:id="rId7" imgW="3040361" imgH="4570237" progId="Visio.Drawing.11">
                  <p:embed/>
                </p:oleObj>
              </mc:Choice>
              <mc:Fallback>
                <p:oleObj name="Visio" r:id="rId7" imgW="3040361" imgH="457023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692696"/>
                        <a:ext cx="3570799" cy="5372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20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88224" y="2654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断点续传实现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6588224" y="787383"/>
            <a:ext cx="234149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95264" y="1844824"/>
            <a:ext cx="6596678" cy="1230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由于续传前的文件已经生成，即续传的文件是静态文件，</a:t>
            </a:r>
            <a:endParaRPr lang="en-US" altLang="zh-CN" sz="20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zh-CN" altLang="en-US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断点续传</a:t>
            </a:r>
            <a:r>
              <a:rPr lang="zh-CN" altLang="en-US" sz="20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基于多线程上传实现</a:t>
            </a:r>
            <a:r>
              <a:rPr lang="zh-CN" altLang="en-US" sz="20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0023" y="26547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分块上传的断点续传实现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 flipV="1">
            <a:off x="4830023" y="787383"/>
            <a:ext cx="4099695" cy="131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238121"/>
              </p:ext>
            </p:extLst>
          </p:nvPr>
        </p:nvGraphicFramePr>
        <p:xfrm>
          <a:off x="376658" y="1268760"/>
          <a:ext cx="8410155" cy="468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Visio" r:id="rId6" imgW="5095591" imgH="2838386" progId="Visio.Drawing.11">
                  <p:embed/>
                </p:oleObj>
              </mc:Choice>
              <mc:Fallback>
                <p:oleObj name="Visio" r:id="rId6" imgW="5095591" imgH="2838386" progId="Visio.Drawing.11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58" y="1268760"/>
                        <a:ext cx="8410155" cy="4684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35669" y="5507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5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0023" y="26547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即拍即传的断点续传实现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 flipV="1">
            <a:off x="4830023" y="787383"/>
            <a:ext cx="4099695" cy="131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93170"/>
              </p:ext>
            </p:extLst>
          </p:nvPr>
        </p:nvGraphicFramePr>
        <p:xfrm>
          <a:off x="823210" y="787383"/>
          <a:ext cx="7267589" cy="5454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Visio" r:id="rId7" imgW="5061072" imgH="3794209" progId="Visio.Drawing.11">
                  <p:embed/>
                </p:oleObj>
              </mc:Choice>
              <mc:Fallback>
                <p:oleObj name="Visio" r:id="rId7" imgW="5061072" imgH="379420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210" y="787383"/>
                        <a:ext cx="7267589" cy="5454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96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067944" y="26547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服务器处理文件上传完成请求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4067944" y="787383"/>
            <a:ext cx="486177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454458"/>
              </p:ext>
            </p:extLst>
          </p:nvPr>
        </p:nvGraphicFramePr>
        <p:xfrm>
          <a:off x="1678335" y="954673"/>
          <a:ext cx="4477841" cy="5117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Visio" r:id="rId6" imgW="3130199" imgH="3580482" progId="Visio.Drawing.11">
                  <p:embed/>
                </p:oleObj>
              </mc:Choice>
              <mc:Fallback>
                <p:oleObj name="Visio" r:id="rId6" imgW="3130199" imgH="35804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335" y="954673"/>
                        <a:ext cx="4477841" cy="51175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6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辩 提 纲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系统功能与架构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459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上传关键技术设计与实现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142" y="4011544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性能测试和分析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715227" y="1639469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378" y="2654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28216"/>
              </p:ext>
            </p:extLst>
          </p:nvPr>
        </p:nvGraphicFramePr>
        <p:xfrm>
          <a:off x="539552" y="1412776"/>
          <a:ext cx="8206669" cy="3024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5262"/>
                <a:gridCol w="2735262"/>
                <a:gridCol w="2736145"/>
              </a:tblGrid>
              <a:tr h="672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线程数为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（单线程）的上传时间（单位：秒）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线程数为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的上传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endParaRPr lang="en-US" altLang="zh-CN" sz="14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单位：秒）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视频文件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大小</a:t>
                      </a:r>
                      <a:endParaRPr lang="en-US" altLang="zh-CN" sz="14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单位：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KB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2.46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2.56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3.96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3.88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128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4.95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4.24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256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6.67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5.77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512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10.92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6.98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1024</a:t>
                      </a:r>
                      <a:endParaRPr lang="zh-CN" sz="1400" b="1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18.54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11.32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2048</a:t>
                      </a:r>
                      <a:endParaRPr lang="zh-CN" sz="1400" b="1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38.65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13.56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4096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98072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单线程和多线程上传时间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对比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8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19" name="直接连接符 18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536" y="478786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结论：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当文件较大时，多线程上传是比单线程上传的效率高。</a:t>
            </a:r>
            <a:endParaRPr lang="zh-CN" alt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3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715227" y="1639469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378" y="2654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71463"/>
              </p:ext>
            </p:extLst>
          </p:nvPr>
        </p:nvGraphicFramePr>
        <p:xfrm>
          <a:off x="554657" y="1450453"/>
          <a:ext cx="8034686" cy="26266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164"/>
                <a:gridCol w="2945215"/>
                <a:gridCol w="3034307"/>
              </a:tblGrid>
              <a:tr h="680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视频时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</a:t>
                      </a:r>
                      <a:endParaRPr lang="en-US" altLang="zh-CN" sz="14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单位：秒）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即拍即传所需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endParaRPr lang="en-US" altLang="zh-CN" sz="14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单位：秒）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拍摄后上传所需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endParaRPr lang="en-US" altLang="zh-CN" sz="14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单位：秒）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12.10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15.23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22.45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26.96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endParaRPr lang="zh-CN" sz="1400" b="1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32.32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37.56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</a:t>
                      </a:r>
                      <a:endParaRPr lang="zh-CN" sz="1400" b="1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43.12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48.97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</a:t>
                      </a:r>
                      <a:endParaRPr lang="zh-CN" sz="1400" b="1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52.56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59.67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60</a:t>
                      </a:r>
                      <a:endParaRPr lang="zh-CN" sz="1400" b="1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63.12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70.75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5536" y="98072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即拍即传和拍摄后重传上传时间对比</a:t>
            </a:r>
            <a:endParaRPr lang="zh-CN" alt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8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19" name="直接连接符 18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536" y="4571836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结论：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当视频时长越长的文件，即拍即传的方案比拍摄后上传所节省的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时间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越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多，越能体现出即拍即传的高效性。</a:t>
            </a:r>
            <a:endParaRPr lang="zh-CN" alt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5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715227" y="1639469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378" y="2654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29250"/>
              </p:ext>
            </p:extLst>
          </p:nvPr>
        </p:nvGraphicFramePr>
        <p:xfrm>
          <a:off x="251520" y="1268760"/>
          <a:ext cx="5810876" cy="2032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165"/>
                <a:gridCol w="1770312"/>
                <a:gridCol w="1174940"/>
                <a:gridCol w="1318459"/>
              </a:tblGrid>
              <a:tr h="523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网络断开的时间点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网络恢复后恢复上传所需时间（单位：秒）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总共所需时间（单位：秒）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上传的</a:t>
                      </a:r>
                      <a:r>
                        <a:rPr lang="zh-CN" sz="11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流量</a:t>
                      </a:r>
                      <a:endParaRPr lang="en-US" altLang="zh-CN" sz="11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单位：</a:t>
                      </a:r>
                      <a:r>
                        <a:rPr lang="en-US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KB</a:t>
                      </a: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9.15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69.45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1638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7.56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67.56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1626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6.32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66.32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1611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5.86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65.86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1637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4.89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64.89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1622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2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不断开网络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62.23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1596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9512" y="908720"/>
            <a:ext cx="5423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断点续传在不同时间点续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传时长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秒的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视频文件所需的时间和流量</a:t>
            </a:r>
            <a:endParaRPr lang="zh-CN" altLang="en-US" sz="1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8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12154"/>
              </p:ext>
            </p:extLst>
          </p:nvPr>
        </p:nvGraphicFramePr>
        <p:xfrm>
          <a:off x="251521" y="3860772"/>
          <a:ext cx="5810875" cy="2016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560"/>
                <a:gridCol w="1558922"/>
                <a:gridCol w="3050393"/>
              </a:tblGrid>
              <a:tr h="4701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网络断开的时间点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总共所需</a:t>
                      </a:r>
                      <a:r>
                        <a:rPr lang="zh-CN" sz="11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endParaRPr lang="en-US" altLang="zh-CN" sz="11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单位：秒）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上传的</a:t>
                      </a:r>
                      <a:r>
                        <a:rPr lang="zh-CN" sz="11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流量</a:t>
                      </a:r>
                      <a:endParaRPr lang="en-US" altLang="zh-CN" sz="11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单位：</a:t>
                      </a:r>
                      <a:r>
                        <a:rPr lang="en-US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KB</a:t>
                      </a: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69.86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1721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69.97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1926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70.02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2290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70.22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2566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69.56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2982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6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不断开网络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63.14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1662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3481263"/>
            <a:ext cx="60722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在不同时间点断开网络并重新上传时长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秒的视频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文件所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需的时间和流量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0205" y="4657325"/>
            <a:ext cx="225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结论：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断点续传方案是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比断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网重传方案高效快捷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，而且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节省流量。</a:t>
            </a:r>
            <a:endParaRPr lang="zh-CN" alt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1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715227" y="1639469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378" y="2654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功能测试结论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8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19" name="直接连接符 18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8142" y="17728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时快捷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8142" y="2689756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高效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8142" y="3625860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节省流量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8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系统功能与架构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459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上传关键技术设计与实现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142" y="4011544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性能测试和分析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</p:spTree>
    <p:extLst>
      <p:ext uri="{BB962C8B-B14F-4D97-AF65-F5344CB8AC3E}">
        <p14:creationId xmlns:p14="http://schemas.microsoft.com/office/powerpoint/2010/main" val="957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715227" y="1639469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88224" y="2654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论文工作总结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8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19" name="直接连接符 18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8142" y="1772816"/>
            <a:ext cx="280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系统架构设计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8142" y="2689756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传技术研究和实现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8142" y="3625860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服务器设计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8142" y="4489956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客户端设计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7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88648" y="1988840"/>
            <a:ext cx="3746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en-US" sz="7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3861048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</a:rPr>
              <a:t>谢谢各位老师指导！</a:t>
            </a:r>
            <a:endParaRPr lang="zh-CN" altLang="en-US" sz="6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10 Conector recto"/>
          <p:cNvCxnSpPr/>
          <p:nvPr/>
        </p:nvCxnSpPr>
        <p:spPr>
          <a:xfrm>
            <a:off x="2715227" y="2176624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7540" y="1655050"/>
            <a:ext cx="6600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线程池工作流程图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187576"/>
              </p:ext>
            </p:extLst>
          </p:nvPr>
        </p:nvGraphicFramePr>
        <p:xfrm>
          <a:off x="1763688" y="1261"/>
          <a:ext cx="6624736" cy="6924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7" name="Visio" r:id="rId3" imgW="5649229" imgH="5913854" progId="Visio.Drawing.11">
                  <p:embed/>
                </p:oleObj>
              </mc:Choice>
              <mc:Fallback>
                <p:oleObj name="Visio" r:id="rId3" imgW="5649229" imgH="5913854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261"/>
                        <a:ext cx="6624736" cy="69242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13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24744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满启动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的问题，我很同意这个建议，而且应该能在一定的程度上优化系统。</a:t>
            </a:r>
            <a:endParaRPr lang="en-US" altLang="zh-CN" dirty="0" smtClean="0"/>
          </a:p>
          <a:p>
            <a:r>
              <a:rPr lang="zh-CN" altLang="en-US" dirty="0" smtClean="0"/>
              <a:t>但是，本系统是在应用层上开发，基本不涉及到网络层。而且在网络层中做二次开发有相当的难度和耗费一定的时间。所以这个方案在论文中暂时搁置，留待优化。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92494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多余多线程的调度算法。</a:t>
            </a:r>
            <a:endParaRPr lang="en-US" altLang="zh-CN" dirty="0" smtClean="0"/>
          </a:p>
          <a:p>
            <a:r>
              <a:rPr lang="zh-CN" altLang="zh-CN" dirty="0" smtClean="0"/>
              <a:t>系统</a:t>
            </a:r>
            <a:r>
              <a:rPr lang="zh-CN" altLang="zh-CN" dirty="0"/>
              <a:t>中的线程没有进行优先级</a:t>
            </a:r>
            <a:r>
              <a:rPr lang="zh-CN" altLang="zh-CN" dirty="0" smtClean="0"/>
              <a:t>设计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880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196752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12" y="2655680"/>
            <a:ext cx="1748050" cy="17394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74" y="2765383"/>
            <a:ext cx="1559877" cy="155987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62986" y="123135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视频短信应用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04" y="2826555"/>
            <a:ext cx="1687209" cy="14375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78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450177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1094818" cy="153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>
          <a:xfrm>
            <a:off x="2001190" y="3010238"/>
            <a:ext cx="1446940" cy="43924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80078" y="2968252"/>
            <a:ext cx="1667986" cy="578882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190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等待完成</a:t>
            </a:r>
            <a:endParaRPr lang="zh-CN" altLang="en-US" sz="2800" dirty="0">
              <a:ln w="1905">
                <a:solidFill>
                  <a:schemeClr val="bg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9222" y="263103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拍摄</a:t>
            </a:r>
            <a:endParaRPr lang="zh-CN" alt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5220072" y="3010238"/>
            <a:ext cx="1446940" cy="43924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36096" y="26488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上传</a:t>
            </a:r>
            <a:endParaRPr lang="zh-CN" alt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20438" y="2968252"/>
            <a:ext cx="1667986" cy="578882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190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等待上传</a:t>
            </a:r>
            <a:endParaRPr lang="zh-CN" altLang="en-US" sz="2800" dirty="0">
              <a:ln w="1905">
                <a:solidFill>
                  <a:schemeClr val="bg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63" y="4149080"/>
            <a:ext cx="1526655" cy="157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150904" y="118856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耗时的等待过程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乘号 13"/>
          <p:cNvSpPr/>
          <p:nvPr/>
        </p:nvSpPr>
        <p:spPr>
          <a:xfrm>
            <a:off x="4644008" y="3186678"/>
            <a:ext cx="1224136" cy="1198113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450177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64" y="2881650"/>
            <a:ext cx="1704483" cy="175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上弧形箭头 5"/>
          <p:cNvSpPr/>
          <p:nvPr/>
        </p:nvSpPr>
        <p:spPr>
          <a:xfrm>
            <a:off x="1121618" y="2588394"/>
            <a:ext cx="3354663" cy="609410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5936" y="3370237"/>
            <a:ext cx="84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n w="1905">
                  <a:solidFill>
                    <a:schemeClr val="tx1"/>
                  </a:solidFill>
                </a:ln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网络</a:t>
            </a:r>
            <a:endParaRPr lang="en-US" altLang="zh-CN" sz="2400" dirty="0" smtClean="0">
              <a:ln w="1905">
                <a:solidFill>
                  <a:schemeClr val="tx1"/>
                </a:solidFill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n w="1905">
                  <a:solidFill>
                    <a:schemeClr val="tx1"/>
                  </a:solidFill>
                </a:ln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异常</a:t>
            </a:r>
            <a:endParaRPr lang="zh-CN" altLang="en-US" sz="2400" dirty="0">
              <a:ln w="1905">
                <a:solidFill>
                  <a:schemeClr val="tx1"/>
                </a:solidFill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云形 11"/>
          <p:cNvSpPr/>
          <p:nvPr/>
        </p:nvSpPr>
        <p:spPr>
          <a:xfrm>
            <a:off x="1887113" y="3252033"/>
            <a:ext cx="1442401" cy="10674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2G/3G</a:t>
            </a:r>
            <a:endParaRPr lang="zh-CN" altLang="en-US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59499" y="25931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上传</a:t>
            </a:r>
            <a:endParaRPr lang="zh-CN" alt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98899" y="45944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重新上传</a:t>
            </a:r>
            <a:endParaRPr lang="zh-CN" alt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54" y="3084470"/>
            <a:ext cx="1094818" cy="153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上弧形箭头 27"/>
          <p:cNvSpPr/>
          <p:nvPr/>
        </p:nvSpPr>
        <p:spPr>
          <a:xfrm rot="10566081">
            <a:off x="1013018" y="4428320"/>
            <a:ext cx="3249950" cy="609401"/>
          </a:xfrm>
          <a:prstGeom prst="curved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57125" y="1188567"/>
            <a:ext cx="3758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不稳定的移动网络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0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1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/>
      <p:bldP spid="34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450177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6538" y="281638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如何解决？</a:t>
            </a:r>
            <a:endParaRPr lang="zh-CN" altLang="en-US" sz="5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14" name="直接连接符 13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84283" y="26257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视频上传方案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765510" y="3372768"/>
            <a:ext cx="462554" cy="965807"/>
          </a:xfrm>
          <a:custGeom>
            <a:avLst/>
            <a:gdLst>
              <a:gd name="connsiteX0" fmla="*/ 0 w 462554"/>
              <a:gd name="connsiteY0" fmla="*/ 0 h 965807"/>
              <a:gd name="connsiteX1" fmla="*/ 231277 w 462554"/>
              <a:gd name="connsiteY1" fmla="*/ 0 h 965807"/>
              <a:gd name="connsiteX2" fmla="*/ 231277 w 462554"/>
              <a:gd name="connsiteY2" fmla="*/ 965807 h 965807"/>
              <a:gd name="connsiteX3" fmla="*/ 462554 w 462554"/>
              <a:gd name="connsiteY3" fmla="*/ 965807 h 96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554" h="965807">
                <a:moveTo>
                  <a:pt x="0" y="0"/>
                </a:moveTo>
                <a:lnTo>
                  <a:pt x="231277" y="0"/>
                </a:lnTo>
                <a:lnTo>
                  <a:pt x="231277" y="965807"/>
                </a:lnTo>
                <a:lnTo>
                  <a:pt x="462554" y="9658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7206" tIns="456132" rIns="217206" bIns="456133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765510" y="3327048"/>
            <a:ext cx="462554" cy="91440"/>
          </a:xfrm>
          <a:custGeom>
            <a:avLst/>
            <a:gdLst>
              <a:gd name="connsiteX0" fmla="*/ 0 w 462554"/>
              <a:gd name="connsiteY0" fmla="*/ 45720 h 91440"/>
              <a:gd name="connsiteX1" fmla="*/ 462554 w 462554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2554" h="91440">
                <a:moveTo>
                  <a:pt x="0" y="45720"/>
                </a:moveTo>
                <a:lnTo>
                  <a:pt x="462554" y="4572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414" tIns="34156" rIns="232413" bIns="3415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765510" y="2406960"/>
            <a:ext cx="462554" cy="965807"/>
          </a:xfrm>
          <a:custGeom>
            <a:avLst/>
            <a:gdLst>
              <a:gd name="connsiteX0" fmla="*/ 0 w 462554"/>
              <a:gd name="connsiteY0" fmla="*/ 965807 h 965807"/>
              <a:gd name="connsiteX1" fmla="*/ 231277 w 462554"/>
              <a:gd name="connsiteY1" fmla="*/ 965807 h 965807"/>
              <a:gd name="connsiteX2" fmla="*/ 231277 w 462554"/>
              <a:gd name="connsiteY2" fmla="*/ 0 h 965807"/>
              <a:gd name="connsiteX3" fmla="*/ 462554 w 462554"/>
              <a:gd name="connsiteY3" fmla="*/ 0 h 96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554" h="965807">
                <a:moveTo>
                  <a:pt x="0" y="965807"/>
                </a:moveTo>
                <a:lnTo>
                  <a:pt x="231277" y="965807"/>
                </a:lnTo>
                <a:lnTo>
                  <a:pt x="231277" y="0"/>
                </a:lnTo>
                <a:lnTo>
                  <a:pt x="462554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7206" tIns="456132" rIns="217206" bIns="456133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16200000">
            <a:off x="-715184" y="2919923"/>
            <a:ext cx="4055700" cy="905689"/>
          </a:xfrm>
          <a:custGeom>
            <a:avLst/>
            <a:gdLst>
              <a:gd name="connsiteX0" fmla="*/ 0 w 4055700"/>
              <a:gd name="connsiteY0" fmla="*/ 0 h 905689"/>
              <a:gd name="connsiteX1" fmla="*/ 4055700 w 4055700"/>
              <a:gd name="connsiteY1" fmla="*/ 0 h 905689"/>
              <a:gd name="connsiteX2" fmla="*/ 4055700 w 4055700"/>
              <a:gd name="connsiteY2" fmla="*/ 905689 h 905689"/>
              <a:gd name="connsiteX3" fmla="*/ 0 w 4055700"/>
              <a:gd name="connsiteY3" fmla="*/ 905689 h 905689"/>
              <a:gd name="connsiteX4" fmla="*/ 0 w 4055700"/>
              <a:gd name="connsiteY4" fmla="*/ 0 h 90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5700" h="905689">
                <a:moveTo>
                  <a:pt x="0" y="0"/>
                </a:moveTo>
                <a:lnTo>
                  <a:pt x="4055700" y="0"/>
                </a:lnTo>
                <a:lnTo>
                  <a:pt x="4055700" y="905689"/>
                </a:lnTo>
                <a:lnTo>
                  <a:pt x="0" y="9056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" wrap="square" lIns="25399" tIns="25399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>
                <a:latin typeface="微软雅黑" pitchFamily="34" charset="-122"/>
                <a:ea typeface="微软雅黑" pitchFamily="34" charset="-122"/>
              </a:rPr>
              <a:t>前人的技术</a:t>
            </a:r>
            <a:endParaRPr lang="zh-CN" altLang="en-US" sz="40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228065" y="2012195"/>
            <a:ext cx="4712641" cy="789529"/>
          </a:xfrm>
          <a:custGeom>
            <a:avLst/>
            <a:gdLst>
              <a:gd name="connsiteX0" fmla="*/ 0 w 4712641"/>
              <a:gd name="connsiteY0" fmla="*/ 0 h 789529"/>
              <a:gd name="connsiteX1" fmla="*/ 4712641 w 4712641"/>
              <a:gd name="connsiteY1" fmla="*/ 0 h 789529"/>
              <a:gd name="connsiteX2" fmla="*/ 4712641 w 4712641"/>
              <a:gd name="connsiteY2" fmla="*/ 789529 h 789529"/>
              <a:gd name="connsiteX3" fmla="*/ 0 w 4712641"/>
              <a:gd name="connsiteY3" fmla="*/ 789529 h 789529"/>
              <a:gd name="connsiteX4" fmla="*/ 0 w 4712641"/>
              <a:gd name="connsiteY4" fmla="*/ 0 h 7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2641" h="789529">
                <a:moveTo>
                  <a:pt x="0" y="0"/>
                </a:moveTo>
                <a:lnTo>
                  <a:pt x="4712641" y="0"/>
                </a:lnTo>
                <a:lnTo>
                  <a:pt x="4712641" y="789529"/>
                </a:lnTo>
                <a:lnTo>
                  <a:pt x="0" y="7895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>
                <a:latin typeface="微软雅黑" pitchFamily="34" charset="-122"/>
                <a:ea typeface="微软雅黑" pitchFamily="34" charset="-122"/>
              </a:rPr>
              <a:t>即拍即传</a:t>
            </a:r>
            <a:endParaRPr lang="zh-CN" altLang="en-US" sz="32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228065" y="2978003"/>
            <a:ext cx="4712641" cy="789529"/>
          </a:xfrm>
          <a:custGeom>
            <a:avLst/>
            <a:gdLst>
              <a:gd name="connsiteX0" fmla="*/ 0 w 4712641"/>
              <a:gd name="connsiteY0" fmla="*/ 0 h 789529"/>
              <a:gd name="connsiteX1" fmla="*/ 4712641 w 4712641"/>
              <a:gd name="connsiteY1" fmla="*/ 0 h 789529"/>
              <a:gd name="connsiteX2" fmla="*/ 4712641 w 4712641"/>
              <a:gd name="connsiteY2" fmla="*/ 789529 h 789529"/>
              <a:gd name="connsiteX3" fmla="*/ 0 w 4712641"/>
              <a:gd name="connsiteY3" fmla="*/ 789529 h 789529"/>
              <a:gd name="connsiteX4" fmla="*/ 0 w 4712641"/>
              <a:gd name="connsiteY4" fmla="*/ 0 h 7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2641" h="789529">
                <a:moveTo>
                  <a:pt x="0" y="0"/>
                </a:moveTo>
                <a:lnTo>
                  <a:pt x="4712641" y="0"/>
                </a:lnTo>
                <a:lnTo>
                  <a:pt x="4712641" y="789529"/>
                </a:lnTo>
                <a:lnTo>
                  <a:pt x="0" y="7895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>
                <a:latin typeface="微软雅黑" pitchFamily="34" charset="-122"/>
                <a:ea typeface="微软雅黑" pitchFamily="34" charset="-122"/>
              </a:rPr>
              <a:t>断点续传</a:t>
            </a:r>
            <a:endParaRPr lang="zh-CN" altLang="en-US" sz="32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228065" y="3943811"/>
            <a:ext cx="4712641" cy="789529"/>
          </a:xfrm>
          <a:custGeom>
            <a:avLst/>
            <a:gdLst>
              <a:gd name="connsiteX0" fmla="*/ 0 w 4712641"/>
              <a:gd name="connsiteY0" fmla="*/ 0 h 789529"/>
              <a:gd name="connsiteX1" fmla="*/ 4712641 w 4712641"/>
              <a:gd name="connsiteY1" fmla="*/ 0 h 789529"/>
              <a:gd name="connsiteX2" fmla="*/ 4712641 w 4712641"/>
              <a:gd name="connsiteY2" fmla="*/ 789529 h 789529"/>
              <a:gd name="connsiteX3" fmla="*/ 0 w 4712641"/>
              <a:gd name="connsiteY3" fmla="*/ 789529 h 789529"/>
              <a:gd name="connsiteX4" fmla="*/ 0 w 4712641"/>
              <a:gd name="connsiteY4" fmla="*/ 0 h 7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2641" h="789529">
                <a:moveTo>
                  <a:pt x="0" y="0"/>
                </a:moveTo>
                <a:lnTo>
                  <a:pt x="4712641" y="0"/>
                </a:lnTo>
                <a:lnTo>
                  <a:pt x="4712641" y="789529"/>
                </a:lnTo>
                <a:lnTo>
                  <a:pt x="0" y="7895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>
                <a:latin typeface="微软雅黑" pitchFamily="34" charset="-122"/>
                <a:ea typeface="微软雅黑" pitchFamily="34" charset="-122"/>
              </a:rPr>
              <a:t>多线程上传</a:t>
            </a:r>
            <a:endParaRPr lang="zh-CN" altLang="en-US" sz="3200" kern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9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15" name="直接连接符 14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面向移动互联网应用的视频上传关键技术研究与应用</a:t>
            </a: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186491" y="1639469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7276" y="26257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本论文的上传方案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114237170"/>
              </p:ext>
            </p:extLst>
          </p:nvPr>
        </p:nvGraphicFramePr>
        <p:xfrm>
          <a:off x="-540568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圆角矩形 1"/>
          <p:cNvSpPr/>
          <p:nvPr/>
        </p:nvSpPr>
        <p:spPr>
          <a:xfrm>
            <a:off x="4780331" y="2058181"/>
            <a:ext cx="2232248" cy="101344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自扩展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683225" y="2564904"/>
            <a:ext cx="1097106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15" name="直接连接符 14"/>
          <p:cNvCxnSpPr/>
          <p:nvPr/>
        </p:nvCxnSpPr>
        <p:spPr>
          <a:xfrm>
            <a:off x="5724128" y="785794"/>
            <a:ext cx="3205590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46538" y="4149080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研究目的：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套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节省用户等待时间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、网络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流量和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充分利用网络带宽的可靠、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稳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定的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视频短信系统。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42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2153</Words>
  <Application>Microsoft Office PowerPoint</Application>
  <PresentationFormat>全屏显示(4:3)</PresentationFormat>
  <Paragraphs>311</Paragraphs>
  <Slides>33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Office 主题</vt:lpstr>
      <vt:lpstr>Visio</vt:lpstr>
      <vt:lpstr>面向移动互联网应用的视频上传关键技术研究与应用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基于中国电信IMS网络家庭富媒体服务系统 ——客户端设计</dc:title>
  <dc:creator>林耀城</dc:creator>
  <cp:lastModifiedBy>yothen</cp:lastModifiedBy>
  <cp:revision>233</cp:revision>
  <dcterms:modified xsi:type="dcterms:W3CDTF">2013-12-07T00:03:08Z</dcterms:modified>
</cp:coreProperties>
</file>