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tags/tag12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31"/>
  </p:notesMasterIdLst>
  <p:handoutMasterIdLst>
    <p:handoutMasterId r:id="rId32"/>
  </p:handoutMasterIdLst>
  <p:sldIdLst>
    <p:sldId id="286" r:id="rId2"/>
    <p:sldId id="305" r:id="rId3"/>
    <p:sldId id="331" r:id="rId4"/>
    <p:sldId id="330" r:id="rId5"/>
    <p:sldId id="333" r:id="rId6"/>
    <p:sldId id="325" r:id="rId7"/>
    <p:sldId id="288" r:id="rId8"/>
    <p:sldId id="332" r:id="rId9"/>
    <p:sldId id="326" r:id="rId10"/>
    <p:sldId id="307" r:id="rId11"/>
    <p:sldId id="310" r:id="rId12"/>
    <p:sldId id="311" r:id="rId13"/>
    <p:sldId id="315" r:id="rId14"/>
    <p:sldId id="316" r:id="rId15"/>
    <p:sldId id="327" r:id="rId16"/>
    <p:sldId id="335" r:id="rId17"/>
    <p:sldId id="336" r:id="rId18"/>
    <p:sldId id="293" r:id="rId19"/>
    <p:sldId id="317" r:id="rId20"/>
    <p:sldId id="321" r:id="rId21"/>
    <p:sldId id="318" r:id="rId22"/>
    <p:sldId id="322" r:id="rId23"/>
    <p:sldId id="323" r:id="rId24"/>
    <p:sldId id="312" r:id="rId25"/>
    <p:sldId id="313" r:id="rId26"/>
    <p:sldId id="328" r:id="rId27"/>
    <p:sldId id="304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Times New Roman" pitchFamily="18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111111"/>
    <a:srgbClr val="D0D505"/>
    <a:srgbClr val="2B7C02"/>
    <a:srgbClr val="328F03"/>
    <a:srgbClr val="4D4D4D"/>
    <a:srgbClr val="002164"/>
    <a:srgbClr val="005817"/>
    <a:srgbClr val="013B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3" autoAdjust="0"/>
    <p:restoredTop sz="88497" autoAdjust="0"/>
  </p:normalViewPr>
  <p:slideViewPr>
    <p:cSldViewPr snapToGrid="0">
      <p:cViewPr varScale="1">
        <p:scale>
          <a:sx n="62" d="100"/>
          <a:sy n="62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CA71F-E052-4EFF-B6EA-EDC270BC802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803120-2A19-4C94-A70C-09960BA73F1B}">
      <dgm:prSet/>
      <dgm:spPr/>
      <dgm:t>
        <a:bodyPr/>
        <a:lstStyle/>
        <a:p>
          <a:pPr rtl="0"/>
          <a:r>
            <a:rPr lang="en-US" altLang="zh-CN" dirty="0" smtClean="0"/>
            <a:t>1</a:t>
          </a:r>
          <a:r>
            <a:rPr lang="zh-CN" altLang="en-US" dirty="0" smtClean="0"/>
            <a:t>、</a:t>
          </a:r>
          <a:r>
            <a:rPr lang="zh-CN" dirty="0" smtClean="0"/>
            <a:t>分析讨论了</a:t>
          </a:r>
          <a:r>
            <a:rPr lang="en-US" dirty="0" smtClean="0"/>
            <a:t>SOA</a:t>
          </a:r>
          <a:r>
            <a:rPr lang="zh-CN" altLang="en-US" dirty="0" smtClean="0"/>
            <a:t>面向服务架构</a:t>
          </a:r>
          <a:endParaRPr lang="en-US" dirty="0"/>
        </a:p>
      </dgm:t>
    </dgm:pt>
    <dgm:pt modelId="{7840EB17-00E7-4DB7-9C9D-E4E4E341244E}" type="parTrans" cxnId="{4D4830F4-1477-4CBC-8233-9C772830632E}">
      <dgm:prSet/>
      <dgm:spPr/>
      <dgm:t>
        <a:bodyPr/>
        <a:lstStyle/>
        <a:p>
          <a:endParaRPr lang="zh-CN" altLang="en-US"/>
        </a:p>
      </dgm:t>
    </dgm:pt>
    <dgm:pt modelId="{9D4D41B3-9538-43C0-AD18-B708F5581F6D}" type="sibTrans" cxnId="{4D4830F4-1477-4CBC-8233-9C772830632E}">
      <dgm:prSet/>
      <dgm:spPr/>
      <dgm:t>
        <a:bodyPr/>
        <a:lstStyle/>
        <a:p>
          <a:endParaRPr lang="zh-CN" altLang="en-US"/>
        </a:p>
      </dgm:t>
    </dgm:pt>
    <dgm:pt modelId="{A3210B4D-E3A7-479B-AAED-CCD407317AA5}">
      <dgm:prSet/>
      <dgm:spPr/>
      <dgm:t>
        <a:bodyPr/>
        <a:lstStyle/>
        <a:p>
          <a:pPr rtl="0"/>
          <a:r>
            <a:rPr lang="en-US" altLang="zh-CN" dirty="0" smtClean="0"/>
            <a:t>2</a:t>
          </a:r>
          <a:r>
            <a:rPr lang="zh-CN" altLang="en-US" dirty="0" smtClean="0"/>
            <a:t>、</a:t>
          </a:r>
          <a:r>
            <a:rPr lang="zh-CN" dirty="0" smtClean="0"/>
            <a:t>研究了车联网应用系统的基本功能需求及系统实现</a:t>
          </a:r>
          <a:endParaRPr lang="en-US" dirty="0"/>
        </a:p>
      </dgm:t>
    </dgm:pt>
    <dgm:pt modelId="{2F51810A-093B-47B2-BFC2-2926636F8D67}" type="parTrans" cxnId="{D5A24226-8829-48C2-B69D-F88077AED8DC}">
      <dgm:prSet/>
      <dgm:spPr/>
      <dgm:t>
        <a:bodyPr/>
        <a:lstStyle/>
        <a:p>
          <a:endParaRPr lang="zh-CN" altLang="en-US"/>
        </a:p>
      </dgm:t>
    </dgm:pt>
    <dgm:pt modelId="{F461192C-D745-43CA-9F0C-9A27903AA056}" type="sibTrans" cxnId="{D5A24226-8829-48C2-B69D-F88077AED8DC}">
      <dgm:prSet/>
      <dgm:spPr/>
      <dgm:t>
        <a:bodyPr/>
        <a:lstStyle/>
        <a:p>
          <a:endParaRPr lang="zh-CN" altLang="en-US"/>
        </a:p>
      </dgm:t>
    </dgm:pt>
    <dgm:pt modelId="{3A4C6F19-1F42-4520-8AF8-5FDF51E10D42}">
      <dgm:prSet/>
      <dgm:spPr/>
      <dgm:t>
        <a:bodyPr/>
        <a:lstStyle/>
        <a:p>
          <a:pPr rtl="0"/>
          <a:r>
            <a:rPr lang="en-US" altLang="zh-CN" dirty="0" smtClean="0"/>
            <a:t>3</a:t>
          </a:r>
          <a:r>
            <a:rPr lang="zh-CN" altLang="en-US" dirty="0" smtClean="0"/>
            <a:t>、</a:t>
          </a:r>
          <a:r>
            <a:rPr lang="zh-CN" dirty="0" smtClean="0"/>
            <a:t>基于</a:t>
          </a:r>
          <a:r>
            <a:rPr lang="en-US" dirty="0" smtClean="0"/>
            <a:t>SOA</a:t>
          </a:r>
          <a:r>
            <a:rPr lang="zh-CN" dirty="0" smtClean="0"/>
            <a:t>技术设计并实现了一个实用性强的车联网应用系统</a:t>
          </a:r>
          <a:endParaRPr lang="zh-CN" dirty="0"/>
        </a:p>
      </dgm:t>
    </dgm:pt>
    <dgm:pt modelId="{E8BA3781-CD7C-40B4-ACBC-12004219E619}" type="parTrans" cxnId="{A765D3B5-F3FA-4C31-9E29-990C09B87919}">
      <dgm:prSet/>
      <dgm:spPr/>
      <dgm:t>
        <a:bodyPr/>
        <a:lstStyle/>
        <a:p>
          <a:endParaRPr lang="zh-CN" altLang="en-US"/>
        </a:p>
      </dgm:t>
    </dgm:pt>
    <dgm:pt modelId="{9F57FC14-4C12-4760-8C6F-671DECF5C091}" type="sibTrans" cxnId="{A765D3B5-F3FA-4C31-9E29-990C09B87919}">
      <dgm:prSet/>
      <dgm:spPr/>
      <dgm:t>
        <a:bodyPr/>
        <a:lstStyle/>
        <a:p>
          <a:endParaRPr lang="zh-CN" altLang="en-US"/>
        </a:p>
      </dgm:t>
    </dgm:pt>
    <dgm:pt modelId="{BFD9721A-D012-4271-BDE3-502B9BE5D212}" type="pres">
      <dgm:prSet presAssocID="{92ECA71F-E052-4EFF-B6EA-EDC270BC80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73A5C5-6674-4CFE-AC25-4B7D4A24D254}" type="pres">
      <dgm:prSet presAssocID="{68803120-2A19-4C94-A70C-09960BA73F1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29BC8-2781-46F4-BFCF-18634E63DE6C}" type="pres">
      <dgm:prSet presAssocID="{9D4D41B3-9538-43C0-AD18-B708F5581F6D}" presName="spacer" presStyleCnt="0"/>
      <dgm:spPr/>
    </dgm:pt>
    <dgm:pt modelId="{86D4F83F-A7FC-4A29-8F35-8939FB4923BC}" type="pres">
      <dgm:prSet presAssocID="{A3210B4D-E3A7-479B-AAED-CCD407317AA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96AE3-69DC-43DA-8BB1-4015063E2F57}" type="pres">
      <dgm:prSet presAssocID="{F461192C-D745-43CA-9F0C-9A27903AA056}" presName="spacer" presStyleCnt="0"/>
      <dgm:spPr/>
    </dgm:pt>
    <dgm:pt modelId="{2BD8477E-9D94-429E-A66F-E1AA04D21071}" type="pres">
      <dgm:prSet presAssocID="{3A4C6F19-1F42-4520-8AF8-5FDF51E10D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BF99E0-7E3A-47F1-9A83-E5E5BC47B28E}" type="presOf" srcId="{A3210B4D-E3A7-479B-AAED-CCD407317AA5}" destId="{86D4F83F-A7FC-4A29-8F35-8939FB4923BC}" srcOrd="0" destOrd="0" presId="urn:microsoft.com/office/officeart/2005/8/layout/vList2"/>
    <dgm:cxn modelId="{72317A09-DFAE-4755-8830-27E86C968774}" type="presOf" srcId="{68803120-2A19-4C94-A70C-09960BA73F1B}" destId="{1473A5C5-6674-4CFE-AC25-4B7D4A24D254}" srcOrd="0" destOrd="0" presId="urn:microsoft.com/office/officeart/2005/8/layout/vList2"/>
    <dgm:cxn modelId="{53D4936F-C78C-4889-9C7C-504BDB8888B5}" type="presOf" srcId="{92ECA71F-E052-4EFF-B6EA-EDC270BC8020}" destId="{BFD9721A-D012-4271-BDE3-502B9BE5D212}" srcOrd="0" destOrd="0" presId="urn:microsoft.com/office/officeart/2005/8/layout/vList2"/>
    <dgm:cxn modelId="{4D4830F4-1477-4CBC-8233-9C772830632E}" srcId="{92ECA71F-E052-4EFF-B6EA-EDC270BC8020}" destId="{68803120-2A19-4C94-A70C-09960BA73F1B}" srcOrd="0" destOrd="0" parTransId="{7840EB17-00E7-4DB7-9C9D-E4E4E341244E}" sibTransId="{9D4D41B3-9538-43C0-AD18-B708F5581F6D}"/>
    <dgm:cxn modelId="{DB7D7495-AF5B-4685-B627-8E28289C341C}" type="presOf" srcId="{3A4C6F19-1F42-4520-8AF8-5FDF51E10D42}" destId="{2BD8477E-9D94-429E-A66F-E1AA04D21071}" srcOrd="0" destOrd="0" presId="urn:microsoft.com/office/officeart/2005/8/layout/vList2"/>
    <dgm:cxn modelId="{D5A24226-8829-48C2-B69D-F88077AED8DC}" srcId="{92ECA71F-E052-4EFF-B6EA-EDC270BC8020}" destId="{A3210B4D-E3A7-479B-AAED-CCD407317AA5}" srcOrd="1" destOrd="0" parTransId="{2F51810A-093B-47B2-BFC2-2926636F8D67}" sibTransId="{F461192C-D745-43CA-9F0C-9A27903AA056}"/>
    <dgm:cxn modelId="{A765D3B5-F3FA-4C31-9E29-990C09B87919}" srcId="{92ECA71F-E052-4EFF-B6EA-EDC270BC8020}" destId="{3A4C6F19-1F42-4520-8AF8-5FDF51E10D42}" srcOrd="2" destOrd="0" parTransId="{E8BA3781-CD7C-40B4-ACBC-12004219E619}" sibTransId="{9F57FC14-4C12-4760-8C6F-671DECF5C091}"/>
    <dgm:cxn modelId="{61329CB4-BDB2-46E8-8F3A-305929FED709}" type="presParOf" srcId="{BFD9721A-D012-4271-BDE3-502B9BE5D212}" destId="{1473A5C5-6674-4CFE-AC25-4B7D4A24D254}" srcOrd="0" destOrd="0" presId="urn:microsoft.com/office/officeart/2005/8/layout/vList2"/>
    <dgm:cxn modelId="{9BC15FDC-373F-42E1-95F9-AB3B3A593F6A}" type="presParOf" srcId="{BFD9721A-D012-4271-BDE3-502B9BE5D212}" destId="{0C529BC8-2781-46F4-BFCF-18634E63DE6C}" srcOrd="1" destOrd="0" presId="urn:microsoft.com/office/officeart/2005/8/layout/vList2"/>
    <dgm:cxn modelId="{0A7C3B73-DBE1-496D-8F05-D442696277EA}" type="presParOf" srcId="{BFD9721A-D012-4271-BDE3-502B9BE5D212}" destId="{86D4F83F-A7FC-4A29-8F35-8939FB4923BC}" srcOrd="2" destOrd="0" presId="urn:microsoft.com/office/officeart/2005/8/layout/vList2"/>
    <dgm:cxn modelId="{4266ACF7-0176-4BA6-B7AD-F78DCFD5B6F6}" type="presParOf" srcId="{BFD9721A-D012-4271-BDE3-502B9BE5D212}" destId="{12E96AE3-69DC-43DA-8BB1-4015063E2F57}" srcOrd="3" destOrd="0" presId="urn:microsoft.com/office/officeart/2005/8/layout/vList2"/>
    <dgm:cxn modelId="{8286FF68-E55D-4D1A-A3D3-A2A1386D0923}" type="presParOf" srcId="{BFD9721A-D012-4271-BDE3-502B9BE5D212}" destId="{2BD8477E-9D94-429E-A66F-E1AA04D21071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F242F-8681-4160-83B9-DAB6811DF2D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EAED55-2CB3-4AB3-8F07-707B21F007FE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SOA</a:t>
          </a:r>
          <a:r>
            <a:rPr lang="zh-CN" altLang="en-US" dirty="0" smtClean="0"/>
            <a:t>的车联网应用系统</a:t>
          </a:r>
          <a:endParaRPr lang="zh-CN" altLang="en-US" dirty="0"/>
        </a:p>
      </dgm:t>
    </dgm:pt>
    <dgm:pt modelId="{4A6AA6AE-9C2B-4BF1-96D2-924181B5D1F4}" type="parTrans" cxnId="{0CCED34E-64B2-4149-8443-0B7913C5D121}">
      <dgm:prSet/>
      <dgm:spPr/>
      <dgm:t>
        <a:bodyPr/>
        <a:lstStyle/>
        <a:p>
          <a:endParaRPr lang="zh-CN" altLang="en-US"/>
        </a:p>
      </dgm:t>
    </dgm:pt>
    <dgm:pt modelId="{60BB535F-7EAB-4A9B-8631-AB860F2A36F3}" type="sibTrans" cxnId="{0CCED34E-64B2-4149-8443-0B7913C5D121}">
      <dgm:prSet/>
      <dgm:spPr/>
      <dgm:t>
        <a:bodyPr/>
        <a:lstStyle/>
        <a:p>
          <a:endParaRPr lang="zh-CN" altLang="en-US"/>
        </a:p>
      </dgm:t>
    </dgm:pt>
    <dgm:pt modelId="{38871142-AD83-494F-AB1D-BBB3C4035DF6}">
      <dgm:prSet phldrT="[文本]"/>
      <dgm:spPr/>
      <dgm:t>
        <a:bodyPr/>
        <a:lstStyle/>
        <a:p>
          <a:r>
            <a:rPr lang="zh-CN" dirty="0" smtClean="0"/>
            <a:t>统一了车载单元与中心单元之间的通信方式</a:t>
          </a:r>
          <a:endParaRPr lang="zh-CN" altLang="en-US" dirty="0"/>
        </a:p>
      </dgm:t>
    </dgm:pt>
    <dgm:pt modelId="{61308E91-3FBE-461D-AF7C-99CFB301AE4C}" type="parTrans" cxnId="{AC7D6175-26C5-4564-9088-662E7A00CB2B}">
      <dgm:prSet/>
      <dgm:spPr/>
      <dgm:t>
        <a:bodyPr/>
        <a:lstStyle/>
        <a:p>
          <a:endParaRPr lang="zh-CN" altLang="en-US"/>
        </a:p>
      </dgm:t>
    </dgm:pt>
    <dgm:pt modelId="{17D20BD4-9CBB-4216-B1B2-D1CE73684A37}" type="sibTrans" cxnId="{AC7D6175-26C5-4564-9088-662E7A00CB2B}">
      <dgm:prSet/>
      <dgm:spPr/>
      <dgm:t>
        <a:bodyPr/>
        <a:lstStyle/>
        <a:p>
          <a:endParaRPr lang="zh-CN" altLang="en-US"/>
        </a:p>
      </dgm:t>
    </dgm:pt>
    <dgm:pt modelId="{A0BE7221-0F8D-4F57-B10F-939896C5E96A}">
      <dgm:prSet phldrT="[文本]"/>
      <dgm:spPr/>
      <dgm:t>
        <a:bodyPr/>
        <a:lstStyle/>
        <a:p>
          <a:r>
            <a:rPr lang="zh-CN" dirty="0" smtClean="0"/>
            <a:t>为车载单元的多操作系统扩展及应用扩展提供了很好的平台</a:t>
          </a:r>
          <a:endParaRPr lang="zh-CN" altLang="en-US" dirty="0"/>
        </a:p>
      </dgm:t>
    </dgm:pt>
    <dgm:pt modelId="{81EFE515-B7DE-4247-B4F1-2717F00DE3D7}" type="parTrans" cxnId="{39990C67-F185-4F0D-BA0B-08E12CC36D95}">
      <dgm:prSet/>
      <dgm:spPr/>
      <dgm:t>
        <a:bodyPr/>
        <a:lstStyle/>
        <a:p>
          <a:endParaRPr lang="zh-CN" altLang="en-US"/>
        </a:p>
      </dgm:t>
    </dgm:pt>
    <dgm:pt modelId="{AAB5CE79-98B2-4662-AAC1-BA7F759B154C}" type="sibTrans" cxnId="{39990C67-F185-4F0D-BA0B-08E12CC36D95}">
      <dgm:prSet/>
      <dgm:spPr/>
      <dgm:t>
        <a:bodyPr/>
        <a:lstStyle/>
        <a:p>
          <a:endParaRPr lang="zh-CN" altLang="en-US"/>
        </a:p>
      </dgm:t>
    </dgm:pt>
    <dgm:pt modelId="{94306084-0344-49F7-A2F3-20B77ED7BEF4}">
      <dgm:prSet phldrT="[文本]"/>
      <dgm:spPr/>
      <dgm:t>
        <a:bodyPr/>
        <a:lstStyle/>
        <a:p>
          <a:r>
            <a:rPr lang="zh-CN" dirty="0" smtClean="0"/>
            <a:t>为系统的数据共享提供了统一的</a:t>
          </a:r>
          <a:r>
            <a:rPr lang="en-US" dirty="0" smtClean="0"/>
            <a:t>Web</a:t>
          </a:r>
          <a:r>
            <a:rPr lang="zh-CN" dirty="0" smtClean="0"/>
            <a:t>服务通道</a:t>
          </a:r>
          <a:endParaRPr lang="zh-CN" altLang="en-US" dirty="0"/>
        </a:p>
      </dgm:t>
    </dgm:pt>
    <dgm:pt modelId="{4AAF06E8-2EA9-431A-B873-E5D9B709F0B5}" type="parTrans" cxnId="{C51FB873-069F-4F9D-8C68-F540BF84802E}">
      <dgm:prSet/>
      <dgm:spPr/>
      <dgm:t>
        <a:bodyPr/>
        <a:lstStyle/>
        <a:p>
          <a:endParaRPr lang="zh-CN" altLang="en-US"/>
        </a:p>
      </dgm:t>
    </dgm:pt>
    <dgm:pt modelId="{88C94C8E-1B42-464D-8993-C36523B2B565}" type="sibTrans" cxnId="{C51FB873-069F-4F9D-8C68-F540BF84802E}">
      <dgm:prSet/>
      <dgm:spPr/>
      <dgm:t>
        <a:bodyPr/>
        <a:lstStyle/>
        <a:p>
          <a:endParaRPr lang="zh-CN" altLang="en-US"/>
        </a:p>
      </dgm:t>
    </dgm:pt>
    <dgm:pt modelId="{AB72BF40-A932-4D16-A6E2-BBE4D54BE68E}" type="pres">
      <dgm:prSet presAssocID="{BC6F242F-8681-4160-83B9-DAB6811DF2D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11D850-95A9-4779-9D6F-4C6F35F5DEA4}" type="pres">
      <dgm:prSet presAssocID="{81EAED55-2CB3-4AB3-8F07-707B21F007F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82C663A-2C36-4EF3-ABE9-5D87A6BF5635}" type="pres">
      <dgm:prSet presAssocID="{61308E91-3FBE-461D-AF7C-99CFB301AE4C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EF2FB3A-BEE3-48BD-90F2-6A7B6A8573D7}" type="pres">
      <dgm:prSet presAssocID="{38871142-AD83-494F-AB1D-BBB3C4035DF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C7689-0270-4F85-8891-0E1DF60DA455}" type="pres">
      <dgm:prSet presAssocID="{81EFE515-B7DE-4247-B4F1-2717F00DE3D7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B98832AC-799D-412A-857A-C800DB972128}" type="pres">
      <dgm:prSet presAssocID="{A0BE7221-0F8D-4F57-B10F-939896C5E96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2A8B6-CC03-4A27-B637-BA57C10FCEDB}" type="pres">
      <dgm:prSet presAssocID="{4AAF06E8-2EA9-431A-B873-E5D9B709F0B5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71BBDD8C-115F-4BA6-83AA-EE285BB47576}" type="pres">
      <dgm:prSet presAssocID="{94306084-0344-49F7-A2F3-20B77ED7BE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FF21E8-F27C-4017-AE45-CE0B4078C97E}" type="presOf" srcId="{38871142-AD83-494F-AB1D-BBB3C4035DF6}" destId="{8EF2FB3A-BEE3-48BD-90F2-6A7B6A8573D7}" srcOrd="0" destOrd="0" presId="urn:microsoft.com/office/officeart/2005/8/layout/radial4"/>
    <dgm:cxn modelId="{A2B99E73-9E88-40CD-97AF-7315F9068B86}" type="presOf" srcId="{4AAF06E8-2EA9-431A-B873-E5D9B709F0B5}" destId="{95B2A8B6-CC03-4A27-B637-BA57C10FCEDB}" srcOrd="0" destOrd="0" presId="urn:microsoft.com/office/officeart/2005/8/layout/radial4"/>
    <dgm:cxn modelId="{6ACE88C3-4FCE-4D82-A51F-5B5950AB18E4}" type="presOf" srcId="{81EFE515-B7DE-4247-B4F1-2717F00DE3D7}" destId="{E84C7689-0270-4F85-8891-0E1DF60DA455}" srcOrd="0" destOrd="0" presId="urn:microsoft.com/office/officeart/2005/8/layout/radial4"/>
    <dgm:cxn modelId="{C51FB873-069F-4F9D-8C68-F540BF84802E}" srcId="{81EAED55-2CB3-4AB3-8F07-707B21F007FE}" destId="{94306084-0344-49F7-A2F3-20B77ED7BEF4}" srcOrd="2" destOrd="0" parTransId="{4AAF06E8-2EA9-431A-B873-E5D9B709F0B5}" sibTransId="{88C94C8E-1B42-464D-8993-C36523B2B565}"/>
    <dgm:cxn modelId="{637153D3-2104-4607-B2A6-520BC9934F5F}" type="presOf" srcId="{81EAED55-2CB3-4AB3-8F07-707B21F007FE}" destId="{2111D850-95A9-4779-9D6F-4C6F35F5DEA4}" srcOrd="0" destOrd="0" presId="urn:microsoft.com/office/officeart/2005/8/layout/radial4"/>
    <dgm:cxn modelId="{C893FA98-841F-4D22-AD2B-4A31A0A9E19D}" type="presOf" srcId="{A0BE7221-0F8D-4F57-B10F-939896C5E96A}" destId="{B98832AC-799D-412A-857A-C800DB972128}" srcOrd="0" destOrd="0" presId="urn:microsoft.com/office/officeart/2005/8/layout/radial4"/>
    <dgm:cxn modelId="{AC7D6175-26C5-4564-9088-662E7A00CB2B}" srcId="{81EAED55-2CB3-4AB3-8F07-707B21F007FE}" destId="{38871142-AD83-494F-AB1D-BBB3C4035DF6}" srcOrd="0" destOrd="0" parTransId="{61308E91-3FBE-461D-AF7C-99CFB301AE4C}" sibTransId="{17D20BD4-9CBB-4216-B1B2-D1CE73684A37}"/>
    <dgm:cxn modelId="{89EA66B5-7905-4F88-AB60-F7BC4E142398}" type="presOf" srcId="{94306084-0344-49F7-A2F3-20B77ED7BEF4}" destId="{71BBDD8C-115F-4BA6-83AA-EE285BB47576}" srcOrd="0" destOrd="0" presId="urn:microsoft.com/office/officeart/2005/8/layout/radial4"/>
    <dgm:cxn modelId="{0CCED34E-64B2-4149-8443-0B7913C5D121}" srcId="{BC6F242F-8681-4160-83B9-DAB6811DF2D2}" destId="{81EAED55-2CB3-4AB3-8F07-707B21F007FE}" srcOrd="0" destOrd="0" parTransId="{4A6AA6AE-9C2B-4BF1-96D2-924181B5D1F4}" sibTransId="{60BB535F-7EAB-4A9B-8631-AB860F2A36F3}"/>
    <dgm:cxn modelId="{03419C36-95CA-4271-84B7-EEA11E38D4F3}" type="presOf" srcId="{61308E91-3FBE-461D-AF7C-99CFB301AE4C}" destId="{A82C663A-2C36-4EF3-ABE9-5D87A6BF5635}" srcOrd="0" destOrd="0" presId="urn:microsoft.com/office/officeart/2005/8/layout/radial4"/>
    <dgm:cxn modelId="{C510A84A-AC47-4BFF-9247-90B5B2EE4059}" type="presOf" srcId="{BC6F242F-8681-4160-83B9-DAB6811DF2D2}" destId="{AB72BF40-A932-4D16-A6E2-BBE4D54BE68E}" srcOrd="0" destOrd="0" presId="urn:microsoft.com/office/officeart/2005/8/layout/radial4"/>
    <dgm:cxn modelId="{39990C67-F185-4F0D-BA0B-08E12CC36D95}" srcId="{81EAED55-2CB3-4AB3-8F07-707B21F007FE}" destId="{A0BE7221-0F8D-4F57-B10F-939896C5E96A}" srcOrd="1" destOrd="0" parTransId="{81EFE515-B7DE-4247-B4F1-2717F00DE3D7}" sibTransId="{AAB5CE79-98B2-4662-AAC1-BA7F759B154C}"/>
    <dgm:cxn modelId="{A9AC5BD6-EAA0-4A73-8AD4-54CEAE2CBC1E}" type="presParOf" srcId="{AB72BF40-A932-4D16-A6E2-BBE4D54BE68E}" destId="{2111D850-95A9-4779-9D6F-4C6F35F5DEA4}" srcOrd="0" destOrd="0" presId="urn:microsoft.com/office/officeart/2005/8/layout/radial4"/>
    <dgm:cxn modelId="{C4283F46-90B4-46DE-B249-60493E1AA20B}" type="presParOf" srcId="{AB72BF40-A932-4D16-A6E2-BBE4D54BE68E}" destId="{A82C663A-2C36-4EF3-ABE9-5D87A6BF5635}" srcOrd="1" destOrd="0" presId="urn:microsoft.com/office/officeart/2005/8/layout/radial4"/>
    <dgm:cxn modelId="{7CD3A424-C80A-4A9E-A1CF-76F4AB09874D}" type="presParOf" srcId="{AB72BF40-A932-4D16-A6E2-BBE4D54BE68E}" destId="{8EF2FB3A-BEE3-48BD-90F2-6A7B6A8573D7}" srcOrd="2" destOrd="0" presId="urn:microsoft.com/office/officeart/2005/8/layout/radial4"/>
    <dgm:cxn modelId="{D540EC09-8D77-41C0-A0A6-12B039B4D6C7}" type="presParOf" srcId="{AB72BF40-A932-4D16-A6E2-BBE4D54BE68E}" destId="{E84C7689-0270-4F85-8891-0E1DF60DA455}" srcOrd="3" destOrd="0" presId="urn:microsoft.com/office/officeart/2005/8/layout/radial4"/>
    <dgm:cxn modelId="{C2A9A4A1-9783-4F6D-9ED1-434DF841CAEE}" type="presParOf" srcId="{AB72BF40-A932-4D16-A6E2-BBE4D54BE68E}" destId="{B98832AC-799D-412A-857A-C800DB972128}" srcOrd="4" destOrd="0" presId="urn:microsoft.com/office/officeart/2005/8/layout/radial4"/>
    <dgm:cxn modelId="{8D5EA6AC-5ED0-404A-BD4C-1AD028325053}" type="presParOf" srcId="{AB72BF40-A932-4D16-A6E2-BBE4D54BE68E}" destId="{95B2A8B6-CC03-4A27-B637-BA57C10FCEDB}" srcOrd="5" destOrd="0" presId="urn:microsoft.com/office/officeart/2005/8/layout/radial4"/>
    <dgm:cxn modelId="{693BF86C-B5B8-4723-9630-1AA4305CEA51}" type="presParOf" srcId="{AB72BF40-A932-4D16-A6E2-BBE4D54BE68E}" destId="{71BBDD8C-115F-4BA6-83AA-EE285BB47576}" srcOrd="6" destOrd="0" presId="urn:microsoft.com/office/officeart/2005/8/layout/radial4"/>
  </dgm:cxnLst>
  <dgm:bg>
    <a:solidFill>
      <a:schemeClr val="accent1"/>
    </a:solidFill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260D7-E46B-433A-9484-559419B8456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1B06C94-2654-4EBB-B148-D012380AC3C2}">
      <dgm:prSet/>
      <dgm:spPr/>
      <dgm:t>
        <a:bodyPr/>
        <a:lstStyle/>
        <a:p>
          <a:pPr rtl="0"/>
          <a:r>
            <a:rPr lang="zh-CN" dirty="0" smtClean="0"/>
            <a:t>车载单元与车辆电子系统、监测系统之间的无缝对接</a:t>
          </a:r>
          <a:endParaRPr lang="zh-CN" dirty="0"/>
        </a:p>
      </dgm:t>
    </dgm:pt>
    <dgm:pt modelId="{33183E62-80F6-47A5-9044-48ED86EC0D13}" type="parTrans" cxnId="{56B76369-52E5-4EF5-9168-45D2CA649A05}">
      <dgm:prSet/>
      <dgm:spPr/>
      <dgm:t>
        <a:bodyPr/>
        <a:lstStyle/>
        <a:p>
          <a:endParaRPr lang="zh-CN" altLang="en-US"/>
        </a:p>
      </dgm:t>
    </dgm:pt>
    <dgm:pt modelId="{79F1BB06-BBA7-4767-939A-1C4960FC810C}" type="sibTrans" cxnId="{56B76369-52E5-4EF5-9168-45D2CA649A05}">
      <dgm:prSet/>
      <dgm:spPr/>
      <dgm:t>
        <a:bodyPr/>
        <a:lstStyle/>
        <a:p>
          <a:endParaRPr lang="zh-CN" altLang="en-US"/>
        </a:p>
      </dgm:t>
    </dgm:pt>
    <dgm:pt modelId="{D0B2B7D7-2EC3-4FCC-95BA-032588757DA6}">
      <dgm:prSet/>
      <dgm:spPr/>
      <dgm:t>
        <a:bodyPr/>
        <a:lstStyle/>
        <a:p>
          <a:pPr rtl="0"/>
          <a:r>
            <a:rPr lang="zh-CN" dirty="0" smtClean="0"/>
            <a:t>车载单元的安全信息自动上报功能</a:t>
          </a:r>
          <a:endParaRPr lang="zh-CN" dirty="0"/>
        </a:p>
      </dgm:t>
    </dgm:pt>
    <dgm:pt modelId="{35B31EC3-779C-4B82-855D-69562BA3FA2A}" type="parTrans" cxnId="{625C2598-5743-41C7-93EB-ADB4EA6D2361}">
      <dgm:prSet/>
      <dgm:spPr/>
      <dgm:t>
        <a:bodyPr/>
        <a:lstStyle/>
        <a:p>
          <a:endParaRPr lang="zh-CN" altLang="en-US"/>
        </a:p>
      </dgm:t>
    </dgm:pt>
    <dgm:pt modelId="{D69535FD-ABDA-4E8E-9628-4204EC2AE3CB}" type="sibTrans" cxnId="{625C2598-5743-41C7-93EB-ADB4EA6D2361}">
      <dgm:prSet/>
      <dgm:spPr/>
      <dgm:t>
        <a:bodyPr/>
        <a:lstStyle/>
        <a:p>
          <a:endParaRPr lang="zh-CN" altLang="en-US"/>
        </a:p>
      </dgm:t>
    </dgm:pt>
    <dgm:pt modelId="{7AE85805-5F6A-4ABD-BC48-BCCBFB2A0F28}">
      <dgm:prSet/>
      <dgm:spPr/>
      <dgm:t>
        <a:bodyPr/>
        <a:lstStyle/>
        <a:p>
          <a:pPr rtl="0"/>
          <a:r>
            <a:rPr lang="zh-CN" dirty="0" smtClean="0"/>
            <a:t>海量交通数据的处理以及高效合理的交通控制算法研究</a:t>
          </a:r>
          <a:endParaRPr lang="zh-CN" dirty="0"/>
        </a:p>
      </dgm:t>
    </dgm:pt>
    <dgm:pt modelId="{A6583379-404A-448F-8848-D1C1F721EEAB}" type="parTrans" cxnId="{D7FF12F5-1041-4562-BE4D-C817167E2D61}">
      <dgm:prSet/>
      <dgm:spPr/>
      <dgm:t>
        <a:bodyPr/>
        <a:lstStyle/>
        <a:p>
          <a:endParaRPr lang="zh-CN" altLang="en-US"/>
        </a:p>
      </dgm:t>
    </dgm:pt>
    <dgm:pt modelId="{62095501-91F4-4521-8139-6C4BC6296C33}" type="sibTrans" cxnId="{D7FF12F5-1041-4562-BE4D-C817167E2D61}">
      <dgm:prSet/>
      <dgm:spPr/>
      <dgm:t>
        <a:bodyPr/>
        <a:lstStyle/>
        <a:p>
          <a:endParaRPr lang="zh-CN" altLang="en-US"/>
        </a:p>
      </dgm:t>
    </dgm:pt>
    <dgm:pt modelId="{9FBE625C-D19F-48F0-8A35-F2082B5EB4A5}" type="pres">
      <dgm:prSet presAssocID="{394260D7-E46B-433A-9484-559419B84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EBA99-D086-4DCE-909F-3FB87BFAB6D5}" type="pres">
      <dgm:prSet presAssocID="{51B06C94-2654-4EBB-B148-D012380AC3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0964A-CCE3-4354-85C6-6F4F9A14434F}" type="pres">
      <dgm:prSet presAssocID="{79F1BB06-BBA7-4767-939A-1C4960FC810C}" presName="spacer" presStyleCnt="0"/>
      <dgm:spPr/>
    </dgm:pt>
    <dgm:pt modelId="{D5BA37B1-646D-4CDB-94DE-244E901D2814}" type="pres">
      <dgm:prSet presAssocID="{D0B2B7D7-2EC3-4FCC-95BA-032588757D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AC1A6-978E-487B-818E-980E1E69A158}" type="pres">
      <dgm:prSet presAssocID="{D69535FD-ABDA-4E8E-9628-4204EC2AE3CB}" presName="spacer" presStyleCnt="0"/>
      <dgm:spPr/>
    </dgm:pt>
    <dgm:pt modelId="{1D66B33C-B8DE-49FB-8C68-DBB2918A6793}" type="pres">
      <dgm:prSet presAssocID="{7AE85805-5F6A-4ABD-BC48-BCCBFB2A0F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B76369-52E5-4EF5-9168-45D2CA649A05}" srcId="{394260D7-E46B-433A-9484-559419B84564}" destId="{51B06C94-2654-4EBB-B148-D012380AC3C2}" srcOrd="0" destOrd="0" parTransId="{33183E62-80F6-47A5-9044-48ED86EC0D13}" sibTransId="{79F1BB06-BBA7-4767-939A-1C4960FC810C}"/>
    <dgm:cxn modelId="{D7FF12F5-1041-4562-BE4D-C817167E2D61}" srcId="{394260D7-E46B-433A-9484-559419B84564}" destId="{7AE85805-5F6A-4ABD-BC48-BCCBFB2A0F28}" srcOrd="2" destOrd="0" parTransId="{A6583379-404A-448F-8848-D1C1F721EEAB}" sibTransId="{62095501-91F4-4521-8139-6C4BC6296C33}"/>
    <dgm:cxn modelId="{D8C111FD-9D03-483D-B762-E04A634ED033}" type="presOf" srcId="{51B06C94-2654-4EBB-B148-D012380AC3C2}" destId="{6FFEBA99-D086-4DCE-909F-3FB87BFAB6D5}" srcOrd="0" destOrd="0" presId="urn:microsoft.com/office/officeart/2005/8/layout/vList2"/>
    <dgm:cxn modelId="{1FBAF1B3-DCF9-4256-A191-0D1E361AAB35}" type="presOf" srcId="{D0B2B7D7-2EC3-4FCC-95BA-032588757DA6}" destId="{D5BA37B1-646D-4CDB-94DE-244E901D2814}" srcOrd="0" destOrd="0" presId="urn:microsoft.com/office/officeart/2005/8/layout/vList2"/>
    <dgm:cxn modelId="{625C2598-5743-41C7-93EB-ADB4EA6D2361}" srcId="{394260D7-E46B-433A-9484-559419B84564}" destId="{D0B2B7D7-2EC3-4FCC-95BA-032588757DA6}" srcOrd="1" destOrd="0" parTransId="{35B31EC3-779C-4B82-855D-69562BA3FA2A}" sibTransId="{D69535FD-ABDA-4E8E-9628-4204EC2AE3CB}"/>
    <dgm:cxn modelId="{180664B7-1B8E-4582-9903-4164148A475F}" type="presOf" srcId="{394260D7-E46B-433A-9484-559419B84564}" destId="{9FBE625C-D19F-48F0-8A35-F2082B5EB4A5}" srcOrd="0" destOrd="0" presId="urn:microsoft.com/office/officeart/2005/8/layout/vList2"/>
    <dgm:cxn modelId="{CFBC039D-28B8-4BB3-939A-594D9CA7571D}" type="presOf" srcId="{7AE85805-5F6A-4ABD-BC48-BCCBFB2A0F28}" destId="{1D66B33C-B8DE-49FB-8C68-DBB2918A6793}" srcOrd="0" destOrd="0" presId="urn:microsoft.com/office/officeart/2005/8/layout/vList2"/>
    <dgm:cxn modelId="{6A8266E1-467E-4E2F-85C1-FA3E52A94266}" type="presParOf" srcId="{9FBE625C-D19F-48F0-8A35-F2082B5EB4A5}" destId="{6FFEBA99-D086-4DCE-909F-3FB87BFAB6D5}" srcOrd="0" destOrd="0" presId="urn:microsoft.com/office/officeart/2005/8/layout/vList2"/>
    <dgm:cxn modelId="{92F11934-592A-4B80-913E-F4F3B1DADC9D}" type="presParOf" srcId="{9FBE625C-D19F-48F0-8A35-F2082B5EB4A5}" destId="{D0F0964A-CCE3-4354-85C6-6F4F9A14434F}" srcOrd="1" destOrd="0" presId="urn:microsoft.com/office/officeart/2005/8/layout/vList2"/>
    <dgm:cxn modelId="{03A06898-D15B-4484-A467-85C9A8EE7B57}" type="presParOf" srcId="{9FBE625C-D19F-48F0-8A35-F2082B5EB4A5}" destId="{D5BA37B1-646D-4CDB-94DE-244E901D2814}" srcOrd="2" destOrd="0" presId="urn:microsoft.com/office/officeart/2005/8/layout/vList2"/>
    <dgm:cxn modelId="{0D065C7F-B611-482F-B6F2-17365BAC02BC}" type="presParOf" srcId="{9FBE625C-D19F-48F0-8A35-F2082B5EB4A5}" destId="{907AC1A6-978E-487B-818E-980E1E69A158}" srcOrd="3" destOrd="0" presId="urn:microsoft.com/office/officeart/2005/8/layout/vList2"/>
    <dgm:cxn modelId="{F26CFA01-9343-4E69-9185-1F726FA90824}" type="presParOf" srcId="{9FBE625C-D19F-48F0-8A35-F2082B5EB4A5}" destId="{1D66B33C-B8DE-49FB-8C68-DBB2918A6793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CC748CB-039E-4745-A744-5937FD2FD4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A013197-0F86-4871-822D-991F7E179B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B628C-9EDF-4AE8-BBB5-66C3C2C2963B}" type="slidenum">
              <a:rPr lang="zh-CN" altLang="en-US" smtClean="0">
                <a:latin typeface="Arial" pitchFamily="34" charset="0"/>
              </a:rPr>
              <a:pPr/>
              <a:t>27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Company Logo</a:t>
            </a:r>
            <a:endParaRPr lang="en-US" altLang="ko-KR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6710363" y="6078602"/>
            <a:ext cx="2406341" cy="571808"/>
            <a:chOff x="6710363" y="6078602"/>
            <a:chExt cx="2406341" cy="571808"/>
          </a:xfrm>
        </p:grpSpPr>
        <p:pic>
          <p:nvPicPr>
            <p:cNvPr id="16" name="Picture 6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710363" y="6078602"/>
              <a:ext cx="618486" cy="57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7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7323925" y="6079281"/>
              <a:ext cx="1792779" cy="569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ransition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WebServices/SafeDataSubmit.asmx" TargetMode="External"/><Relationship Id="rId3" Type="http://schemas.openxmlformats.org/officeDocument/2006/relationships/hyperlink" Target="http://localhost:8080/WebServices/GetContent.asmx" TargetMode="External"/><Relationship Id="rId7" Type="http://schemas.openxmlformats.org/officeDocument/2006/relationships/hyperlink" Target="http://localhost:8080/WebServices/SafeDataOutput.asmx" TargetMode="External"/><Relationship Id="rId2" Type="http://schemas.openxmlformats.org/officeDocument/2006/relationships/hyperlink" Target="http://localhost:8080/WebServices/ContentGenerator.asm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WebServices/ProviderSearch.asmx" TargetMode="External"/><Relationship Id="rId5" Type="http://schemas.openxmlformats.org/officeDocument/2006/relationships/hyperlink" Target="http://localhost:8080/WebServices/ProviderManager.asmx" TargetMode="External"/><Relationship Id="rId10" Type="http://schemas.openxmlformats.org/officeDocument/2006/relationships/hyperlink" Target="http://localhost:8080/WebServices/Service.asmx" TargetMode="External"/><Relationship Id="rId4" Type="http://schemas.openxmlformats.org/officeDocument/2006/relationships/hyperlink" Target="http://localhost:8080/WebServices/ProviderRegisterService.asmx" TargetMode="External"/><Relationship Id="rId9" Type="http://schemas.openxmlformats.org/officeDocument/2006/relationships/hyperlink" Target="http://localhost:8080/WebServices/SensorDataSubmit.asm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ea typeface="黑体" pitchFamily="49" charset="-122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的车联网应用系统设计与实现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答辩人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邱团准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专业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信号与信息处理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指导老师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傅予力教授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84550" y="6269038"/>
            <a:ext cx="233910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日期</a:t>
            </a:r>
            <a:r>
              <a:rPr lang="zh-CN" altLang="en-US" sz="1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2013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道路安全信息服务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安全信息公告</a:t>
            </a:r>
            <a:endParaRPr lang="en-US" altLang="zh-CN" dirty="0" smtClean="0"/>
          </a:p>
          <a:p>
            <a:r>
              <a:rPr lang="zh-CN" altLang="en-US" dirty="0" smtClean="0"/>
              <a:t>显示周围车辆信息</a:t>
            </a:r>
            <a:endParaRPr lang="en-US" altLang="zh-CN" dirty="0" smtClean="0"/>
          </a:p>
          <a:p>
            <a:r>
              <a:rPr lang="zh-CN" altLang="en-US" dirty="0" smtClean="0"/>
              <a:t>汽车防碰撞</a:t>
            </a:r>
            <a:endParaRPr lang="zh-CN" alt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813560" y="1280160"/>
          <a:ext cx="5532120" cy="5090004"/>
        </p:xfrm>
        <a:graphic>
          <a:graphicData uri="http://schemas.openxmlformats.org/presentationml/2006/ole">
            <p:oleObj spid="_x0000_s41985" name="Visio" r:id="rId4" imgW="5044115" imgH="4645557" progId="Visio.Drawing.11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883602" y="2438400"/>
          <a:ext cx="7437437" cy="4162929"/>
        </p:xfrm>
        <a:graphic>
          <a:graphicData uri="http://schemas.openxmlformats.org/presentationml/2006/ole">
            <p:oleObj spid="_x0000_s41990" name="Visio" r:id="rId5" imgW="2860563" imgH="160070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交通数据服务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交通数据采集</a:t>
            </a:r>
            <a:endParaRPr lang="en-US" altLang="zh-CN" dirty="0" smtClean="0"/>
          </a:p>
          <a:p>
            <a:r>
              <a:rPr lang="zh-CN" altLang="en-US" dirty="0" smtClean="0"/>
              <a:t>交通数据处理</a:t>
            </a:r>
            <a:endParaRPr lang="en-US" altLang="zh-CN" dirty="0" smtClean="0"/>
          </a:p>
          <a:p>
            <a:r>
              <a:rPr lang="zh-CN" altLang="en-US" dirty="0" smtClean="0"/>
              <a:t>交通决策与执行</a:t>
            </a:r>
            <a:endParaRPr lang="zh-CN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35280" y="2910840"/>
          <a:ext cx="4637088" cy="3505200"/>
        </p:xfrm>
        <a:graphic>
          <a:graphicData uri="http://schemas.openxmlformats.org/presentationml/2006/ole">
            <p:oleObj spid="_x0000_s40962" name="Visio" r:id="rId4" imgW="2424069" imgH="1830150" progId="Visio.Drawing.11">
              <p:embed/>
            </p:oleObj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26990" y="3063239"/>
          <a:ext cx="4609086" cy="3215641"/>
        </p:xfrm>
        <a:graphic>
          <a:graphicData uri="http://schemas.openxmlformats.org/presentationml/2006/ole">
            <p:oleObj spid="_x0000_s40964" name="Visio" r:id="rId5" imgW="2455652" imgH="1726765" progId="Visio.Drawing.11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374390" y="2265363"/>
          <a:ext cx="2552700" cy="1797050"/>
        </p:xfrm>
        <a:graphic>
          <a:graphicData uri="http://schemas.openxmlformats.org/presentationml/2006/ole">
            <p:oleObj spid="_x0000_s40966" name="Visio" r:id="rId6" imgW="1360502" imgH="964473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网络信息传输服务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电子公告服务</a:t>
            </a:r>
            <a:endParaRPr lang="en-US" altLang="zh-CN" dirty="0" smtClean="0"/>
          </a:p>
          <a:p>
            <a:r>
              <a:rPr lang="zh-CN" altLang="en-US" dirty="0" smtClean="0"/>
              <a:t>车内</a:t>
            </a:r>
            <a:r>
              <a:rPr lang="en-US" altLang="zh-CN" dirty="0" smtClean="0"/>
              <a:t>WIFI</a:t>
            </a:r>
          </a:p>
          <a:p>
            <a:r>
              <a:rPr lang="zh-CN" altLang="en-US" dirty="0" smtClean="0"/>
              <a:t>车队自组网</a:t>
            </a:r>
            <a:endParaRPr lang="zh-CN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929640" y="2042160"/>
          <a:ext cx="6574320" cy="4206240"/>
        </p:xfrm>
        <a:graphic>
          <a:graphicData uri="http://schemas.openxmlformats.org/presentationml/2006/ole">
            <p:oleObj spid="_x0000_s39937" name="Visio" r:id="rId4" imgW="3778632" imgH="2424273" progId="Visio.Drawing.11">
              <p:embed/>
            </p:oleObj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499359" y="2072640"/>
          <a:ext cx="4536281" cy="3429000"/>
        </p:xfrm>
        <a:graphic>
          <a:graphicData uri="http://schemas.openxmlformats.org/presentationml/2006/ole">
            <p:oleObj spid="_x0000_s39939" name="Visio" r:id="rId5" imgW="2424069" imgH="1830150" progId="Visio.Drawing.11">
              <p:embed/>
            </p:oleObj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154679" y="1158240"/>
          <a:ext cx="4770439" cy="4831080"/>
        </p:xfrm>
        <a:graphic>
          <a:graphicData uri="http://schemas.openxmlformats.org/presentationml/2006/ole">
            <p:oleObj spid="_x0000_s39941" name="Visio" r:id="rId6" imgW="2249687" imgH="227500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通用系统实现分层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066800" y="1325880"/>
          <a:ext cx="6752504" cy="5151120"/>
        </p:xfrm>
        <a:graphic>
          <a:graphicData uri="http://schemas.openxmlformats.org/presentationml/2006/ole">
            <p:oleObj spid="_x0000_s47107" name="Visio" r:id="rId3" imgW="2435946" imgH="1834739" progId="Visio.Drawing.11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系统服务实现分层</a:t>
            </a:r>
            <a:r>
              <a:rPr lang="zh-CN" altLang="en-US" dirty="0" smtClean="0">
                <a:ea typeface="宋体" pitchFamily="2" charset="-122"/>
              </a:rPr>
              <a:t>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58240" y="1386840"/>
          <a:ext cx="6755306" cy="5227320"/>
        </p:xfrm>
        <a:graphic>
          <a:graphicData uri="http://schemas.openxmlformats.org/presentationml/2006/ole">
            <p:oleObj spid="_x0000_s48131" name="Visio" r:id="rId3" imgW="3202848" imgH="2479070" progId="Visio.Drawing.11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7"/>
          <p:cNvSpPr>
            <a:spLocks noChangeArrowheads="1"/>
          </p:cNvSpPr>
          <p:nvPr/>
        </p:nvSpPr>
        <p:spPr bwMode="gray">
          <a:xfrm>
            <a:off x="2555875" y="4345303"/>
            <a:ext cx="4538663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473" name="AutoShape 185"/>
          <p:cNvSpPr>
            <a:spLocks noChangeArrowheads="1"/>
          </p:cNvSpPr>
          <p:nvPr/>
        </p:nvSpPr>
        <p:spPr bwMode="gray">
          <a:xfrm rot="5400000">
            <a:off x="-1549399" y="960752"/>
            <a:ext cx="4430712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4" name="AutoShape 186"/>
          <p:cNvSpPr>
            <a:spLocks noChangeArrowheads="1"/>
          </p:cNvSpPr>
          <p:nvPr/>
        </p:nvSpPr>
        <p:spPr bwMode="ltGray">
          <a:xfrm rot="5400000">
            <a:off x="-1310482" y="1288572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7" name="AutoShape 189"/>
          <p:cNvSpPr>
            <a:spLocks noChangeArrowheads="1"/>
          </p:cNvSpPr>
          <p:nvPr/>
        </p:nvSpPr>
        <p:spPr bwMode="gray">
          <a:xfrm>
            <a:off x="2124075" y="1041715"/>
            <a:ext cx="4826000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1624013" y="1068703"/>
            <a:ext cx="501650" cy="501650"/>
            <a:chOff x="1583" y="1494"/>
            <a:chExt cx="526" cy="526"/>
          </a:xfrm>
        </p:grpSpPr>
        <p:sp>
          <p:nvSpPr>
            <p:cNvPr id="12479" name="Oval 19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0" name="Oval 19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1" name="Oval 19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2" name="Oval 19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3" name="Oval 19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3" name="Text Box 196"/>
          <p:cNvSpPr txBox="1">
            <a:spLocks noChangeArrowheads="1"/>
          </p:cNvSpPr>
          <p:nvPr/>
        </p:nvSpPr>
        <p:spPr bwMode="auto">
          <a:xfrm>
            <a:off x="1700213" y="112744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85" name="Text Box 1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0288" y="1070290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研究背景及意义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87" name="AutoShape 199"/>
          <p:cNvSpPr>
            <a:spLocks noChangeArrowheads="1"/>
          </p:cNvSpPr>
          <p:nvPr/>
        </p:nvSpPr>
        <p:spPr bwMode="gray">
          <a:xfrm>
            <a:off x="2819400" y="1835465"/>
            <a:ext cx="4827588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2327275" y="1851340"/>
            <a:ext cx="501650" cy="501650"/>
            <a:chOff x="1583" y="1494"/>
            <a:chExt cx="526" cy="526"/>
          </a:xfrm>
        </p:grpSpPr>
        <p:sp>
          <p:nvSpPr>
            <p:cNvPr id="12489" name="Oval 20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0" name="Oval 20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1" name="Oval 20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3" name="Oval 20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7" name="Text Box 206"/>
          <p:cNvSpPr txBox="1">
            <a:spLocks noChangeArrowheads="1"/>
          </p:cNvSpPr>
          <p:nvPr/>
        </p:nvSpPr>
        <p:spPr bwMode="auto">
          <a:xfrm>
            <a:off x="2433638" y="1894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95" name="Text Box 20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54338" y="1854515"/>
            <a:ext cx="4060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技术与车联网应用系统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7" name="AutoShape 209"/>
          <p:cNvSpPr>
            <a:spLocks noChangeArrowheads="1"/>
          </p:cNvSpPr>
          <p:nvPr/>
        </p:nvSpPr>
        <p:spPr bwMode="gray">
          <a:xfrm>
            <a:off x="3079750" y="2705415"/>
            <a:ext cx="4826000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2563813" y="2741928"/>
            <a:ext cx="501650" cy="501650"/>
            <a:chOff x="1583" y="1494"/>
            <a:chExt cx="526" cy="526"/>
          </a:xfrm>
        </p:grpSpPr>
        <p:sp>
          <p:nvSpPr>
            <p:cNvPr id="12499" name="Oval 21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0" name="Oval 21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1" name="Oval 21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2" name="Oval 21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1" name="Text Box 216"/>
          <p:cNvSpPr txBox="1">
            <a:spLocks noChangeArrowheads="1"/>
          </p:cNvSpPr>
          <p:nvPr/>
        </p:nvSpPr>
        <p:spPr bwMode="auto">
          <a:xfrm>
            <a:off x="2682875" y="2783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505" name="Text Box 2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5788" y="2784790"/>
            <a:ext cx="291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507" name="AutoShape 219"/>
          <p:cNvSpPr>
            <a:spLocks noChangeArrowheads="1"/>
          </p:cNvSpPr>
          <p:nvPr/>
        </p:nvSpPr>
        <p:spPr bwMode="gray">
          <a:xfrm>
            <a:off x="3011488" y="3535678"/>
            <a:ext cx="4827587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2538413" y="3546790"/>
            <a:ext cx="501650" cy="501650"/>
            <a:chOff x="1583" y="1494"/>
            <a:chExt cx="526" cy="526"/>
          </a:xfrm>
        </p:grpSpPr>
        <p:sp>
          <p:nvSpPr>
            <p:cNvPr id="12509" name="Oval 22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0" name="Oval 22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1" name="Oval 22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2" name="Oval 22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5" name="Text Box 226"/>
          <p:cNvSpPr txBox="1">
            <a:spLocks noChangeArrowheads="1"/>
          </p:cNvSpPr>
          <p:nvPr/>
        </p:nvSpPr>
        <p:spPr bwMode="auto">
          <a:xfrm>
            <a:off x="2624138" y="3580128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6" name="Group 269"/>
          <p:cNvGrpSpPr>
            <a:grpSpLocks/>
          </p:cNvGrpSpPr>
          <p:nvPr/>
        </p:nvGrpSpPr>
        <p:grpSpPr bwMode="auto">
          <a:xfrm>
            <a:off x="2195513" y="4345303"/>
            <a:ext cx="501650" cy="501650"/>
            <a:chOff x="1583" y="1494"/>
            <a:chExt cx="526" cy="526"/>
          </a:xfrm>
        </p:grpSpPr>
        <p:sp>
          <p:nvSpPr>
            <p:cNvPr id="12558" name="Oval 27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59" name="Oval 271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0" name="Oval 272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1" name="Oval 273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25" name="Oval 27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C2C2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574" name="Text Box 28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74988" y="2772090"/>
            <a:ext cx="4697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车联网系统需求分析与服务分层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8" name="TextBox 4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054350" y="3578540"/>
            <a:ext cx="4806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联网应用系统的设计与实现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9" name="Text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43188" y="433101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工作总结及展望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9160" y="4206240"/>
            <a:ext cx="7863840" cy="12649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75360" y="762000"/>
            <a:ext cx="7863840" cy="257556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数据库设计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ADO.NET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完成数据操作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SqlConnection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BaseOperate.GetConnection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获取数据连接，如果连接正常建立并获取，则进入下一步的数据查询，如果连接获取失败，则将抛出异常给上一级调用方进行处理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public void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BaseOperate.ExecuteNonQuery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(string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M_str_sqlstr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无返回结果的数据查询，主要用于更新数据、插入数据记录等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public object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BaseOperate.GetScalar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(string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M_str_sqlstr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获取单一查询对象，当要查询的对象为单一数据时，可以采用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GetScalar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获取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public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DataSet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BaseOperate.GetDataSet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(string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M_str_sqlstr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获取大量数据的情况下，采用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DataSet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类型返回数据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4267200" y="228600"/>
          <a:ext cx="4273506" cy="6522720"/>
        </p:xfrm>
        <a:graphic>
          <a:graphicData uri="http://schemas.openxmlformats.org/presentationml/2006/ole">
            <p:oleObj spid="_x0000_s94209" name="Visio" r:id="rId4" imgW="2887827" imgH="4426641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Web</a:t>
            </a:r>
            <a:r>
              <a:rPr lang="zh-CN" altLang="en-US" dirty="0" smtClean="0">
                <a:ea typeface="宋体" pitchFamily="2" charset="-122"/>
              </a:rPr>
              <a:t>服务设计</a:t>
            </a:r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8120" y="1153160"/>
          <a:ext cx="8793480" cy="5784930"/>
        </p:xfrm>
        <a:graphic>
          <a:graphicData uri="http://schemas.openxmlformats.org/drawingml/2006/table">
            <a:tbl>
              <a:tblPr/>
              <a:tblGrid>
                <a:gridCol w="2072640"/>
                <a:gridCol w="6720840"/>
              </a:tblGrid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2"/>
                        </a:rPr>
                        <a:t>ContentGenerator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http://localhost:8080/WebServices/ContentGenerator.asmx 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数据服务提供商向平台发布数据的服务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114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3"/>
                        </a:rPr>
                        <a:t>GetContent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http://localhost:8080/WebServices/GetContent.asmx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车载单元向中心单元获取发布数据的服务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4"/>
                        </a:rPr>
                        <a:t>ProviderRegisterService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http://localhost:8080/WebServices/ProviderRegisterService.asmx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提供给数据服务提供商的注册服务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5"/>
                        </a:rPr>
                        <a:t>ProviderManager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http://localhost:8080/WebServices/ProviderManager.asmx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服务提供商管理服务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6"/>
                        </a:rPr>
                        <a:t>ProviderSearch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http://localhost:8080/WebServices/ProviderSearch.asmx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数据服务提供商搜索服务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7"/>
                        </a:rPr>
                        <a:t>SafeDataOutput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http://localhost:8080/WebServices/SafeDataOutput.asmx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道路安全信息下发服务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8"/>
                        </a:rPr>
                        <a:t>SafeDataSubmit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http://localhost:8080/WebServices/SafeDataSubmit.asmx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道路安全信息上报服务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539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9"/>
                        </a:rPr>
                        <a:t>SensorDataSubmit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http://localhost:8080/WebServices/SensorDataSubmit.asmx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交通监测信息上报服务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114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  <a:hlinkClick r:id="rId10"/>
                        </a:rPr>
                        <a:t>Service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670" marR="17670" marT="19633" marB="19633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http://localhost:8080/WebServices/Service.asmx 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algn="l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测试服务</a:t>
                      </a:r>
                    </a:p>
                  </a:txBody>
                  <a:tcPr marL="17670" marR="17670" marT="19633" marB="1963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80160"/>
            <a:ext cx="8229600" cy="3934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 </a:t>
            </a:r>
            <a:endParaRPr lang="zh-CN" altLang="en-US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服务器参数：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575560"/>
          <a:ext cx="7406639" cy="2392680"/>
        </p:xfrm>
        <a:graphic>
          <a:graphicData uri="http://schemas.openxmlformats.org/drawingml/2006/table">
            <a:tbl>
              <a:tblPr/>
              <a:tblGrid>
                <a:gridCol w="3579251"/>
                <a:gridCol w="3827388"/>
              </a:tblGrid>
              <a:tr h="47853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CPU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Intel Core i3 M 370 @2.4GHz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3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  <a:cs typeface="Times New Roman"/>
                        </a:rPr>
                        <a:t>内存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2GB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3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  <a:cs typeface="Times New Roman"/>
                        </a:rPr>
                        <a:t>操作系统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Windows Server 2003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3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IIS</a:t>
                      </a:r>
                      <a:r>
                        <a:rPr lang="zh-CN" sz="2000" b="1" kern="100">
                          <a:latin typeface="Times New Roman"/>
                          <a:ea typeface="宋体"/>
                          <a:cs typeface="Times New Roman"/>
                        </a:rPr>
                        <a:t>版本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IIS7.5</a:t>
                      </a:r>
                      <a:endParaRPr lang="zh-CN" sz="20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3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数据库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SQL Server 2005</a:t>
                      </a:r>
                      <a:endParaRPr lang="zh-CN" sz="20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80160"/>
            <a:ext cx="8229600" cy="3934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 </a:t>
            </a:r>
            <a:endParaRPr lang="zh-CN" altLang="en-US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5281" y="1432560"/>
          <a:ext cx="8564879" cy="4945870"/>
        </p:xfrm>
        <a:graphic>
          <a:graphicData uri="http://schemas.openxmlformats.org/drawingml/2006/table">
            <a:tbl>
              <a:tblPr/>
              <a:tblGrid>
                <a:gridCol w="2895599"/>
                <a:gridCol w="3311811"/>
                <a:gridCol w="2357469"/>
              </a:tblGrid>
              <a:tr h="494587">
                <a:tc rowSpan="3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道路安全信息服务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上传安全信息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中心单元接收安全信息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接收安全信息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交通数据服务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上传交通数据信息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9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中心单元接收交通数据信息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rowSpan="4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网络信息传输服务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数据服务提供商注册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数据服务提供商接入内容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配置内容订阅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OBU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获取内容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</a:p>
                  </a:txBody>
                  <a:tcPr marL="64743" marR="647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7"/>
          <p:cNvSpPr>
            <a:spLocks noChangeArrowheads="1"/>
          </p:cNvSpPr>
          <p:nvPr/>
        </p:nvSpPr>
        <p:spPr bwMode="gray">
          <a:xfrm>
            <a:off x="2555875" y="4345303"/>
            <a:ext cx="4538663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473" name="AutoShape 185"/>
          <p:cNvSpPr>
            <a:spLocks noChangeArrowheads="1"/>
          </p:cNvSpPr>
          <p:nvPr/>
        </p:nvSpPr>
        <p:spPr bwMode="gray">
          <a:xfrm rot="5400000">
            <a:off x="-1549399" y="960752"/>
            <a:ext cx="4430712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4" name="AutoShape 186"/>
          <p:cNvSpPr>
            <a:spLocks noChangeArrowheads="1"/>
          </p:cNvSpPr>
          <p:nvPr/>
        </p:nvSpPr>
        <p:spPr bwMode="ltGray">
          <a:xfrm rot="5400000">
            <a:off x="-1310482" y="1288572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7" name="AutoShape 189"/>
          <p:cNvSpPr>
            <a:spLocks noChangeArrowheads="1"/>
          </p:cNvSpPr>
          <p:nvPr/>
        </p:nvSpPr>
        <p:spPr bwMode="gray">
          <a:xfrm>
            <a:off x="2124075" y="1041715"/>
            <a:ext cx="4826000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02" name="Group 190"/>
          <p:cNvGrpSpPr>
            <a:grpSpLocks/>
          </p:cNvGrpSpPr>
          <p:nvPr/>
        </p:nvGrpSpPr>
        <p:grpSpPr bwMode="auto">
          <a:xfrm>
            <a:off x="1624013" y="1068703"/>
            <a:ext cx="501650" cy="501650"/>
            <a:chOff x="1583" y="1494"/>
            <a:chExt cx="526" cy="526"/>
          </a:xfrm>
        </p:grpSpPr>
        <p:sp>
          <p:nvSpPr>
            <p:cNvPr id="12479" name="Oval 19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0" name="Oval 19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1" name="Oval 19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2" name="Oval 19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3" name="Oval 19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3" name="Text Box 196"/>
          <p:cNvSpPr txBox="1">
            <a:spLocks noChangeArrowheads="1"/>
          </p:cNvSpPr>
          <p:nvPr/>
        </p:nvSpPr>
        <p:spPr bwMode="auto">
          <a:xfrm>
            <a:off x="1700213" y="112744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85" name="Text Box 1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0288" y="1070290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研究背景及意义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87" name="AutoShape 199"/>
          <p:cNvSpPr>
            <a:spLocks noChangeArrowheads="1"/>
          </p:cNvSpPr>
          <p:nvPr/>
        </p:nvSpPr>
        <p:spPr bwMode="gray">
          <a:xfrm>
            <a:off x="2819400" y="1835465"/>
            <a:ext cx="4827588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06" name="Group 200"/>
          <p:cNvGrpSpPr>
            <a:grpSpLocks/>
          </p:cNvGrpSpPr>
          <p:nvPr/>
        </p:nvGrpSpPr>
        <p:grpSpPr bwMode="auto">
          <a:xfrm>
            <a:off x="2327275" y="1851340"/>
            <a:ext cx="501650" cy="501650"/>
            <a:chOff x="1583" y="1494"/>
            <a:chExt cx="526" cy="526"/>
          </a:xfrm>
        </p:grpSpPr>
        <p:sp>
          <p:nvSpPr>
            <p:cNvPr id="12489" name="Oval 20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0" name="Oval 20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1" name="Oval 20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3" name="Oval 20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7" name="Text Box 206"/>
          <p:cNvSpPr txBox="1">
            <a:spLocks noChangeArrowheads="1"/>
          </p:cNvSpPr>
          <p:nvPr/>
        </p:nvSpPr>
        <p:spPr bwMode="auto">
          <a:xfrm>
            <a:off x="2433638" y="1894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95" name="Text Box 20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54338" y="1854515"/>
            <a:ext cx="4060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技术与车联网应用系统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7" name="AutoShape 209"/>
          <p:cNvSpPr>
            <a:spLocks noChangeArrowheads="1"/>
          </p:cNvSpPr>
          <p:nvPr/>
        </p:nvSpPr>
        <p:spPr bwMode="gray">
          <a:xfrm>
            <a:off x="3079750" y="2705415"/>
            <a:ext cx="4826000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10" name="Group 210"/>
          <p:cNvGrpSpPr>
            <a:grpSpLocks/>
          </p:cNvGrpSpPr>
          <p:nvPr/>
        </p:nvGrpSpPr>
        <p:grpSpPr bwMode="auto">
          <a:xfrm>
            <a:off x="2563813" y="2741928"/>
            <a:ext cx="501650" cy="501650"/>
            <a:chOff x="1583" y="1494"/>
            <a:chExt cx="526" cy="526"/>
          </a:xfrm>
        </p:grpSpPr>
        <p:sp>
          <p:nvSpPr>
            <p:cNvPr id="12499" name="Oval 21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0" name="Oval 21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1" name="Oval 21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2" name="Oval 21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1" name="Text Box 216"/>
          <p:cNvSpPr txBox="1">
            <a:spLocks noChangeArrowheads="1"/>
          </p:cNvSpPr>
          <p:nvPr/>
        </p:nvSpPr>
        <p:spPr bwMode="auto">
          <a:xfrm>
            <a:off x="2682875" y="2783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505" name="Text Box 2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5788" y="2784790"/>
            <a:ext cx="291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507" name="AutoShape 219"/>
          <p:cNvSpPr>
            <a:spLocks noChangeArrowheads="1"/>
          </p:cNvSpPr>
          <p:nvPr/>
        </p:nvSpPr>
        <p:spPr bwMode="gray">
          <a:xfrm>
            <a:off x="3011488" y="3535678"/>
            <a:ext cx="4827587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114" name="Group 220"/>
          <p:cNvGrpSpPr>
            <a:grpSpLocks/>
          </p:cNvGrpSpPr>
          <p:nvPr/>
        </p:nvGrpSpPr>
        <p:grpSpPr bwMode="auto">
          <a:xfrm>
            <a:off x="2538413" y="3546790"/>
            <a:ext cx="501650" cy="501650"/>
            <a:chOff x="1583" y="1494"/>
            <a:chExt cx="526" cy="526"/>
          </a:xfrm>
        </p:grpSpPr>
        <p:sp>
          <p:nvSpPr>
            <p:cNvPr id="12509" name="Oval 22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0" name="Oval 22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1" name="Oval 22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2" name="Oval 22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5" name="Text Box 226"/>
          <p:cNvSpPr txBox="1">
            <a:spLocks noChangeArrowheads="1"/>
          </p:cNvSpPr>
          <p:nvPr/>
        </p:nvSpPr>
        <p:spPr bwMode="auto">
          <a:xfrm>
            <a:off x="2624138" y="3580128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4116" name="Group 269"/>
          <p:cNvGrpSpPr>
            <a:grpSpLocks/>
          </p:cNvGrpSpPr>
          <p:nvPr/>
        </p:nvGrpSpPr>
        <p:grpSpPr bwMode="auto">
          <a:xfrm>
            <a:off x="2195513" y="4345303"/>
            <a:ext cx="501650" cy="501650"/>
            <a:chOff x="1583" y="1494"/>
            <a:chExt cx="526" cy="526"/>
          </a:xfrm>
        </p:grpSpPr>
        <p:sp>
          <p:nvSpPr>
            <p:cNvPr id="12558" name="Oval 27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59" name="Oval 271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0" name="Oval 272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1" name="Oval 273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25" name="Oval 27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C2C2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574" name="Text Box 28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74988" y="2772090"/>
            <a:ext cx="4697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车联网系统需求分析与服务分层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8" name="TextBox 4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054350" y="3578540"/>
            <a:ext cx="4806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联网应用系统的设计与实现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9" name="Text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43188" y="433101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工作总结及展望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2"/>
          <a:srcRect r="9041" b="37601"/>
          <a:stretch>
            <a:fillRect/>
          </a:stretch>
        </p:blipFill>
        <p:spPr bwMode="auto">
          <a:xfrm>
            <a:off x="300989" y="1524952"/>
            <a:ext cx="8573563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80160"/>
            <a:ext cx="8229600" cy="3934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 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安全信息公告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090" y="1576070"/>
            <a:ext cx="4808220" cy="282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4814" y="2175510"/>
            <a:ext cx="6306185" cy="292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884" y="2443162"/>
            <a:ext cx="4745355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3574" y="3190874"/>
            <a:ext cx="5000103" cy="325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636520" y="1143000"/>
            <a:ext cx="248412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上传安全信息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9120" y="1569720"/>
            <a:ext cx="2819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中心单元查看安全信息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4520" y="2270760"/>
            <a:ext cx="2819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安全情况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4600" y="2941320"/>
            <a:ext cx="2819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收到安全警报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80160"/>
            <a:ext cx="8229600" cy="3934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 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交通数据上报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529" y="1193482"/>
            <a:ext cx="6759755" cy="374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464" y="2349182"/>
            <a:ext cx="8277936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145280" y="1143000"/>
            <a:ext cx="2819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上传检测数据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0240" y="2133600"/>
            <a:ext cx="2819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中心单元查看检测数据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1280160"/>
            <a:ext cx="8229600" cy="393465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 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系统功能测试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电子公告服务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30" y="1248727"/>
            <a:ext cx="4792980" cy="234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5215" y="1830387"/>
            <a:ext cx="5754370" cy="127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9085" y="2152015"/>
            <a:ext cx="4603750" cy="30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632960" y="1203960"/>
            <a:ext cx="332232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中心单元注册服务提供商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5400" y="1737360"/>
            <a:ext cx="332232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服务提供商管理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3560" y="2148840"/>
            <a:ext cx="320040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服务提供商接入内容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4375" y="2678430"/>
            <a:ext cx="5754370" cy="29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821680" y="2727960"/>
            <a:ext cx="307848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订阅服务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27337" y="2827655"/>
            <a:ext cx="4884103" cy="375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050280" y="3215640"/>
            <a:ext cx="2928620" cy="640080"/>
          </a:xfrm>
          <a:prstGeom prst="rect">
            <a:avLst/>
          </a:prstGeom>
          <a:solidFill>
            <a:schemeClr val="bg1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OBU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访问内容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服务性能测试总体情况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681" y="1402080"/>
          <a:ext cx="8961118" cy="4756276"/>
        </p:xfrm>
        <a:graphic>
          <a:graphicData uri="http://schemas.openxmlformats.org/drawingml/2006/table">
            <a:tbl>
              <a:tblPr/>
              <a:tblGrid>
                <a:gridCol w="419323"/>
                <a:gridCol w="6150092"/>
                <a:gridCol w="1087138"/>
                <a:gridCol w="1304565"/>
              </a:tblGrid>
              <a:tr h="9108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ID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服务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平均响应时间（秒）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平均吞吐量（请求</a:t>
                      </a: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715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http://localhost:8080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0.014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420.519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96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http://localhost:8080/WebServices/ProviderSearch.asmx/Search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0.016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399.714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96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http://localhost:8080/WebServices/GetContent.asmx/GetURL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0.015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424.704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743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http://localhost:8080/WebServices/SensorDataSubmit.asmx/Submit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0.021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336.333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7431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http://localhost:8080/WebServices/SafeDataOutput.asmx/GetOutput</a:t>
                      </a:r>
                      <a:endParaRPr kumimoji="0"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0.014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425.000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960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http://localhost:8080/WebServices/SafeDataSubmit.asmx/Submit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0.013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436.154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数据库性能测试总体情况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1510" y="1292815"/>
          <a:ext cx="8077200" cy="5440680"/>
        </p:xfrm>
        <a:graphic>
          <a:graphicData uri="http://schemas.openxmlformats.org/drawingml/2006/table">
            <a:tbl>
              <a:tblPr/>
              <a:tblGrid>
                <a:gridCol w="3947913"/>
                <a:gridCol w="1582550"/>
                <a:gridCol w="2546737"/>
              </a:tblGrid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测试项目（操作记录数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总记录数）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输入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平均响应时间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(ms)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建立数据库连接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1/100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select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1/100000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select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100/100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select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1000/100000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select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插入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1/100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插入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1/100000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插入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1000/0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）循环操作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insert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589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更新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1/100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update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更新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1/100000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update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更新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1000/1000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）循环操作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update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215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更新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1000/100000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）循环操作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update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837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删除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1/100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delete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删除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1/100000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delete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删除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1000/1000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delete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243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1914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删除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1000/100000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delete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694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7"/>
          <p:cNvSpPr>
            <a:spLocks noChangeArrowheads="1"/>
          </p:cNvSpPr>
          <p:nvPr/>
        </p:nvSpPr>
        <p:spPr bwMode="gray">
          <a:xfrm>
            <a:off x="2555875" y="4345303"/>
            <a:ext cx="4538663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473" name="AutoShape 185"/>
          <p:cNvSpPr>
            <a:spLocks noChangeArrowheads="1"/>
          </p:cNvSpPr>
          <p:nvPr/>
        </p:nvSpPr>
        <p:spPr bwMode="gray">
          <a:xfrm rot="5400000">
            <a:off x="-1549399" y="960752"/>
            <a:ext cx="4430712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4" name="AutoShape 186"/>
          <p:cNvSpPr>
            <a:spLocks noChangeArrowheads="1"/>
          </p:cNvSpPr>
          <p:nvPr/>
        </p:nvSpPr>
        <p:spPr bwMode="ltGray">
          <a:xfrm rot="5400000">
            <a:off x="-1310482" y="1288572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7" name="AutoShape 189"/>
          <p:cNvSpPr>
            <a:spLocks noChangeArrowheads="1"/>
          </p:cNvSpPr>
          <p:nvPr/>
        </p:nvSpPr>
        <p:spPr bwMode="gray">
          <a:xfrm>
            <a:off x="2124075" y="1041715"/>
            <a:ext cx="4826000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1624013" y="1068703"/>
            <a:ext cx="501650" cy="501650"/>
            <a:chOff x="1583" y="1494"/>
            <a:chExt cx="526" cy="526"/>
          </a:xfrm>
        </p:grpSpPr>
        <p:sp>
          <p:nvSpPr>
            <p:cNvPr id="12479" name="Oval 19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0" name="Oval 19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1" name="Oval 19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2" name="Oval 19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3" name="Oval 19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3" name="Text Box 196"/>
          <p:cNvSpPr txBox="1">
            <a:spLocks noChangeArrowheads="1"/>
          </p:cNvSpPr>
          <p:nvPr/>
        </p:nvSpPr>
        <p:spPr bwMode="auto">
          <a:xfrm>
            <a:off x="1700213" y="112744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85" name="Text Box 1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0288" y="1070290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研究背景及意义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87" name="AutoShape 199"/>
          <p:cNvSpPr>
            <a:spLocks noChangeArrowheads="1"/>
          </p:cNvSpPr>
          <p:nvPr/>
        </p:nvSpPr>
        <p:spPr bwMode="gray">
          <a:xfrm>
            <a:off x="2819400" y="1835465"/>
            <a:ext cx="4827588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2327275" y="1851340"/>
            <a:ext cx="501650" cy="501650"/>
            <a:chOff x="1583" y="1494"/>
            <a:chExt cx="526" cy="526"/>
          </a:xfrm>
        </p:grpSpPr>
        <p:sp>
          <p:nvSpPr>
            <p:cNvPr id="12489" name="Oval 20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0" name="Oval 20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1" name="Oval 20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3" name="Oval 20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7" name="Text Box 206"/>
          <p:cNvSpPr txBox="1">
            <a:spLocks noChangeArrowheads="1"/>
          </p:cNvSpPr>
          <p:nvPr/>
        </p:nvSpPr>
        <p:spPr bwMode="auto">
          <a:xfrm>
            <a:off x="2433638" y="1894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95" name="Text Box 20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54338" y="1854515"/>
            <a:ext cx="4060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技术与车联网应用系统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7" name="AutoShape 209"/>
          <p:cNvSpPr>
            <a:spLocks noChangeArrowheads="1"/>
          </p:cNvSpPr>
          <p:nvPr/>
        </p:nvSpPr>
        <p:spPr bwMode="gray">
          <a:xfrm>
            <a:off x="3079750" y="2705415"/>
            <a:ext cx="4826000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2563813" y="2741928"/>
            <a:ext cx="501650" cy="501650"/>
            <a:chOff x="1583" y="1494"/>
            <a:chExt cx="526" cy="526"/>
          </a:xfrm>
        </p:grpSpPr>
        <p:sp>
          <p:nvSpPr>
            <p:cNvPr id="12499" name="Oval 21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0" name="Oval 21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1" name="Oval 21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2" name="Oval 21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1" name="Text Box 216"/>
          <p:cNvSpPr txBox="1">
            <a:spLocks noChangeArrowheads="1"/>
          </p:cNvSpPr>
          <p:nvPr/>
        </p:nvSpPr>
        <p:spPr bwMode="auto">
          <a:xfrm>
            <a:off x="2682875" y="2783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505" name="Text Box 2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5788" y="2784790"/>
            <a:ext cx="291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507" name="AutoShape 219"/>
          <p:cNvSpPr>
            <a:spLocks noChangeArrowheads="1"/>
          </p:cNvSpPr>
          <p:nvPr/>
        </p:nvSpPr>
        <p:spPr bwMode="gray">
          <a:xfrm>
            <a:off x="3011488" y="3535678"/>
            <a:ext cx="4827587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2538413" y="3546790"/>
            <a:ext cx="501650" cy="501650"/>
            <a:chOff x="1583" y="1494"/>
            <a:chExt cx="526" cy="526"/>
          </a:xfrm>
        </p:grpSpPr>
        <p:sp>
          <p:nvSpPr>
            <p:cNvPr id="12509" name="Oval 22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0" name="Oval 22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1" name="Oval 22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2" name="Oval 22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5" name="Text Box 226"/>
          <p:cNvSpPr txBox="1">
            <a:spLocks noChangeArrowheads="1"/>
          </p:cNvSpPr>
          <p:nvPr/>
        </p:nvSpPr>
        <p:spPr bwMode="auto">
          <a:xfrm>
            <a:off x="2624138" y="3580128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6" name="Group 269"/>
          <p:cNvGrpSpPr>
            <a:grpSpLocks/>
          </p:cNvGrpSpPr>
          <p:nvPr/>
        </p:nvGrpSpPr>
        <p:grpSpPr bwMode="auto">
          <a:xfrm>
            <a:off x="2195513" y="4345303"/>
            <a:ext cx="501650" cy="501650"/>
            <a:chOff x="1583" y="1494"/>
            <a:chExt cx="526" cy="526"/>
          </a:xfrm>
        </p:grpSpPr>
        <p:sp>
          <p:nvSpPr>
            <p:cNvPr id="12558" name="Oval 27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59" name="Oval 271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0" name="Oval 272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1" name="Oval 273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25" name="Oval 27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C2C2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574" name="Text Box 28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74988" y="2772090"/>
            <a:ext cx="4697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车联网系统需求分析与服务分层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8" name="TextBox 4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054350" y="3578540"/>
            <a:ext cx="4806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联网应用系统的设计与实现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9" name="Text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43188" y="433101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工作总结及展望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75360" y="762000"/>
            <a:ext cx="7863840" cy="345948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本文工作总结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335280" y="1259840"/>
          <a:ext cx="8351520" cy="535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进一步的研究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pitchFamily="2" charset="-122"/>
            </a:endParaRPr>
          </a:p>
          <a:p>
            <a:pPr algn="ctr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谢谢答辩委员会各位老师！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buFont typeface="Wingdings" pitchFamily="2" charset="2"/>
              <a:buNone/>
            </a:pPr>
            <a:endParaRPr lang="en-US" altLang="zh-CN" sz="32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请批评指正！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致谢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车联网是物联网面向</a:t>
            </a:r>
            <a:r>
              <a:rPr lang="en-US" altLang="zh-CN" dirty="0" smtClean="0">
                <a:ea typeface="宋体" pitchFamily="2" charset="-122"/>
              </a:rPr>
              <a:t>ITS</a:t>
            </a:r>
            <a:r>
              <a:rPr lang="zh-CN" altLang="en-US" dirty="0" smtClean="0">
                <a:ea typeface="宋体" pitchFamily="2" charset="-122"/>
              </a:rPr>
              <a:t>领域应用产生的分支，是整个物联网的一个重要组成部分。研究车联网关键技术，开发相应的标准与核心产品，发展车联网及其相关的汽车电子产业，必将产生巨大的经济和社会效益。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车联网应用系统构建于车联网通信网络之上，为行车安全、交通管理、车载娱乐提供了完整的应用载体，将大大推动智能交通的发展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研究背景及意义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3050" y="1418264"/>
            <a:ext cx="5628290" cy="2650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传统车联网应用系统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工程车辆联网监控系统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电子收费系统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ea typeface="宋体" pitchFamily="2" charset="-122"/>
              </a:rPr>
              <a:t>红绿灯调度系统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研究背景及意义</a:t>
            </a:r>
          </a:p>
        </p:txBody>
      </p:sp>
      <p:sp>
        <p:nvSpPr>
          <p:cNvPr id="8" name="右箭头 7"/>
          <p:cNvSpPr/>
          <p:nvPr/>
        </p:nvSpPr>
        <p:spPr>
          <a:xfrm>
            <a:off x="3857817" y="1907628"/>
            <a:ext cx="1539240" cy="8686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935835">
            <a:off x="1000669" y="1991334"/>
            <a:ext cx="3581400" cy="8401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客户端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服务器架构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8981" y="1435083"/>
            <a:ext cx="4179971" cy="22855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扩展性差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维护成本高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异构系统难以共享数据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36796" y="4929352"/>
            <a:ext cx="1539240" cy="86868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37457" y="4325008"/>
            <a:ext cx="4006543" cy="25329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良好的扩展性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易于维护升级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365760" indent="-25603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700" dirty="0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整合保留遗留系统</a:t>
            </a:r>
            <a:endParaRPr lang="en-US" altLang="zh-CN" sz="2700" dirty="0" smtClean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4207184"/>
            <a:ext cx="5628290" cy="2650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新型车联网应用系统的需求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异构系统整合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海量数据共享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车载终端多样化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935835">
            <a:off x="278316" y="4363609"/>
            <a:ext cx="3812669" cy="8951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基于</a:t>
            </a:r>
            <a:r>
              <a:rPr lang="en-US" altLang="zh-CN" sz="2800" dirty="0" smtClean="0">
                <a:solidFill>
                  <a:srgbClr val="FF0000"/>
                </a:solidFill>
              </a:rPr>
              <a:t>SOA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泛浏览器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服务器架构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8" grpId="0" animBg="1"/>
      <p:bldP spid="7" grpId="0" animBg="1"/>
      <p:bldP spid="10" grpId="0"/>
      <p:bldP spid="11" grpId="0" animBg="1"/>
      <p:bldP spid="12" grpId="0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本论文研究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面向服务软件体系架构，研究车联网应用系统功能需求，分析车联网的中心单元节点、车辆节点以及路侧节点功能及实现方式，基于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构建车联网应用系统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研究背景及意义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92480" y="3550920"/>
            <a:ext cx="7223760" cy="2423160"/>
          </a:xfrm>
          <a:prstGeom prst="roundRect">
            <a:avLst/>
          </a:prstGeom>
          <a:gradFill>
            <a:gsLst>
              <a:gs pos="0">
                <a:schemeClr val="bg2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6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6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6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</a:t>
            </a:r>
            <a:endParaRPr lang="en-US" altLang="zh-CN" sz="6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6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车联网应用系统</a:t>
            </a:r>
            <a:endParaRPr lang="zh-CN" altLang="en-US" sz="6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7"/>
          <p:cNvSpPr>
            <a:spLocks noChangeArrowheads="1"/>
          </p:cNvSpPr>
          <p:nvPr/>
        </p:nvSpPr>
        <p:spPr bwMode="gray">
          <a:xfrm>
            <a:off x="2555875" y="4345303"/>
            <a:ext cx="4538663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473" name="AutoShape 185"/>
          <p:cNvSpPr>
            <a:spLocks noChangeArrowheads="1"/>
          </p:cNvSpPr>
          <p:nvPr/>
        </p:nvSpPr>
        <p:spPr bwMode="gray">
          <a:xfrm rot="5400000">
            <a:off x="-1549399" y="960752"/>
            <a:ext cx="4430712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4" name="AutoShape 186"/>
          <p:cNvSpPr>
            <a:spLocks noChangeArrowheads="1"/>
          </p:cNvSpPr>
          <p:nvPr/>
        </p:nvSpPr>
        <p:spPr bwMode="ltGray">
          <a:xfrm rot="5400000">
            <a:off x="-1310482" y="1288572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7" name="AutoShape 189"/>
          <p:cNvSpPr>
            <a:spLocks noChangeArrowheads="1"/>
          </p:cNvSpPr>
          <p:nvPr/>
        </p:nvSpPr>
        <p:spPr bwMode="gray">
          <a:xfrm>
            <a:off x="2124075" y="1041715"/>
            <a:ext cx="4826000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1624013" y="1068703"/>
            <a:ext cx="501650" cy="501650"/>
            <a:chOff x="1583" y="1494"/>
            <a:chExt cx="526" cy="526"/>
          </a:xfrm>
        </p:grpSpPr>
        <p:sp>
          <p:nvSpPr>
            <p:cNvPr id="12479" name="Oval 19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0" name="Oval 19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1" name="Oval 19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2" name="Oval 19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3" name="Oval 19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3" name="Text Box 196"/>
          <p:cNvSpPr txBox="1">
            <a:spLocks noChangeArrowheads="1"/>
          </p:cNvSpPr>
          <p:nvPr/>
        </p:nvSpPr>
        <p:spPr bwMode="auto">
          <a:xfrm>
            <a:off x="1700213" y="112744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85" name="Text Box 1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0288" y="1070290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研究背景及意义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87" name="AutoShape 199"/>
          <p:cNvSpPr>
            <a:spLocks noChangeArrowheads="1"/>
          </p:cNvSpPr>
          <p:nvPr/>
        </p:nvSpPr>
        <p:spPr bwMode="gray">
          <a:xfrm>
            <a:off x="2819400" y="1835465"/>
            <a:ext cx="4827588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2327275" y="1851340"/>
            <a:ext cx="501650" cy="501650"/>
            <a:chOff x="1583" y="1494"/>
            <a:chExt cx="526" cy="526"/>
          </a:xfrm>
        </p:grpSpPr>
        <p:sp>
          <p:nvSpPr>
            <p:cNvPr id="12489" name="Oval 20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0" name="Oval 20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1" name="Oval 20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3" name="Oval 20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7" name="Text Box 206"/>
          <p:cNvSpPr txBox="1">
            <a:spLocks noChangeArrowheads="1"/>
          </p:cNvSpPr>
          <p:nvPr/>
        </p:nvSpPr>
        <p:spPr bwMode="auto">
          <a:xfrm>
            <a:off x="2433638" y="1894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95" name="Text Box 20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54338" y="1854515"/>
            <a:ext cx="4060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技术与车联网应用系统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7" name="AutoShape 209"/>
          <p:cNvSpPr>
            <a:spLocks noChangeArrowheads="1"/>
          </p:cNvSpPr>
          <p:nvPr/>
        </p:nvSpPr>
        <p:spPr bwMode="gray">
          <a:xfrm>
            <a:off x="3079750" y="2705415"/>
            <a:ext cx="4826000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2563813" y="2741928"/>
            <a:ext cx="501650" cy="501650"/>
            <a:chOff x="1583" y="1494"/>
            <a:chExt cx="526" cy="526"/>
          </a:xfrm>
        </p:grpSpPr>
        <p:sp>
          <p:nvSpPr>
            <p:cNvPr id="12499" name="Oval 21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0" name="Oval 21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1" name="Oval 21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2" name="Oval 21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1" name="Text Box 216"/>
          <p:cNvSpPr txBox="1">
            <a:spLocks noChangeArrowheads="1"/>
          </p:cNvSpPr>
          <p:nvPr/>
        </p:nvSpPr>
        <p:spPr bwMode="auto">
          <a:xfrm>
            <a:off x="2682875" y="2783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505" name="Text Box 2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5788" y="2784790"/>
            <a:ext cx="291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507" name="AutoShape 219"/>
          <p:cNvSpPr>
            <a:spLocks noChangeArrowheads="1"/>
          </p:cNvSpPr>
          <p:nvPr/>
        </p:nvSpPr>
        <p:spPr bwMode="gray">
          <a:xfrm>
            <a:off x="3011488" y="3535678"/>
            <a:ext cx="4827587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2538413" y="3546790"/>
            <a:ext cx="501650" cy="501650"/>
            <a:chOff x="1583" y="1494"/>
            <a:chExt cx="526" cy="526"/>
          </a:xfrm>
        </p:grpSpPr>
        <p:sp>
          <p:nvSpPr>
            <p:cNvPr id="12509" name="Oval 22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0" name="Oval 22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1" name="Oval 22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2" name="Oval 22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5" name="Text Box 226"/>
          <p:cNvSpPr txBox="1">
            <a:spLocks noChangeArrowheads="1"/>
          </p:cNvSpPr>
          <p:nvPr/>
        </p:nvSpPr>
        <p:spPr bwMode="auto">
          <a:xfrm>
            <a:off x="2624138" y="3580128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6" name="Group 269"/>
          <p:cNvGrpSpPr>
            <a:grpSpLocks/>
          </p:cNvGrpSpPr>
          <p:nvPr/>
        </p:nvGrpSpPr>
        <p:grpSpPr bwMode="auto">
          <a:xfrm>
            <a:off x="2195513" y="4345303"/>
            <a:ext cx="501650" cy="501650"/>
            <a:chOff x="1583" y="1494"/>
            <a:chExt cx="526" cy="526"/>
          </a:xfrm>
        </p:grpSpPr>
        <p:sp>
          <p:nvSpPr>
            <p:cNvPr id="12558" name="Oval 27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59" name="Oval 271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0" name="Oval 272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1" name="Oval 273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25" name="Oval 27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C2C2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574" name="Text Box 28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74988" y="2772090"/>
            <a:ext cx="4697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车联网系统需求分析与服务分层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8" name="TextBox 4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054350" y="3578540"/>
            <a:ext cx="4806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联网应用系统的设计与实现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9" name="Text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43188" y="433101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工作总结及展望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9160" y="2545080"/>
            <a:ext cx="7863840" cy="292608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75360" y="762000"/>
            <a:ext cx="7863840" cy="9296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SOA</a:t>
            </a:r>
            <a:r>
              <a:rPr lang="zh-CN" altLang="en-US" dirty="0" smtClean="0">
                <a:ea typeface="宋体" pitchFamily="2" charset="-122"/>
              </a:rPr>
              <a:t>技术</a:t>
            </a:r>
          </a:p>
        </p:txBody>
      </p:sp>
      <p:cxnSp>
        <p:nvCxnSpPr>
          <p:cNvPr id="11274" name="直接箭头连接符 14"/>
          <p:cNvCxnSpPr>
            <a:cxnSpLocks noChangeShapeType="1"/>
          </p:cNvCxnSpPr>
          <p:nvPr/>
        </p:nvCxnSpPr>
        <p:spPr bwMode="auto">
          <a:xfrm rot="16200000" flipV="1">
            <a:off x="3963987" y="715963"/>
            <a:ext cx="423863" cy="109538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9680"/>
            <a:ext cx="8229600" cy="462045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是“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Service-Oriented Architecture”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的简称，即面向服务的体系结构，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以服务作为基本组件，它将应用程序的不同功能单元组织成一个个服务，服务之间通过定义良好的接口和契约联系起来。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812800" y="1235075"/>
          <a:ext cx="7646988" cy="5307013"/>
        </p:xfrm>
        <a:graphic>
          <a:graphicData uri="http://schemas.openxmlformats.org/presentationml/2006/ole">
            <p:oleObj spid="_x0000_s52227" name="Visio" r:id="rId4" imgW="3268444" imgH="2368667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896007" y="2112908"/>
            <a:ext cx="5567855" cy="43824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4563" y="1302561"/>
            <a:ext cx="3581400" cy="1593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烟囱型软件系统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不利于扩展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无法重用原有服务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8455" y="2097142"/>
            <a:ext cx="1844565" cy="43824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770670" y="1143000"/>
          <a:ext cx="7760313" cy="5715000"/>
        </p:xfrm>
        <a:graphic>
          <a:graphicData uri="http://schemas.openxmlformats.org/presentationml/2006/ole">
            <p:oleObj spid="_x0000_s52225" name="Visio" r:id="rId5" imgW="3202309" imgH="2551682" progId="Visio.Drawing.11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5501640" y="662481"/>
            <a:ext cx="3581400" cy="1593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面向服务软件系统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可复用、可组合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车联网系统网络结构</a:t>
            </a:r>
          </a:p>
        </p:txBody>
      </p:sp>
      <p:cxnSp>
        <p:nvCxnSpPr>
          <p:cNvPr id="11274" name="直接箭头连接符 14"/>
          <p:cNvCxnSpPr>
            <a:cxnSpLocks noChangeShapeType="1"/>
          </p:cNvCxnSpPr>
          <p:nvPr/>
        </p:nvCxnSpPr>
        <p:spPr bwMode="auto">
          <a:xfrm rot="16200000" flipV="1">
            <a:off x="3963987" y="715963"/>
            <a:ext cx="423863" cy="109538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1021080" y="1200260"/>
          <a:ext cx="6705600" cy="5566299"/>
        </p:xfrm>
        <a:graphic>
          <a:graphicData uri="http://schemas.openxmlformats.org/presentationml/2006/ole">
            <p:oleObj spid="_x0000_s91137" name="Visio" r:id="rId4" imgW="3927100" imgH="3253779" progId="Visio.Drawing.11">
              <p:embed/>
            </p:oleObj>
          </a:graphicData>
        </a:graphic>
      </p:graphicFrame>
      <p:sp>
        <p:nvSpPr>
          <p:cNvPr id="9" name="椭圆 8"/>
          <p:cNvSpPr/>
          <p:nvPr/>
        </p:nvSpPr>
        <p:spPr>
          <a:xfrm>
            <a:off x="4053840" y="1280160"/>
            <a:ext cx="960120" cy="14782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191000" y="2941320"/>
            <a:ext cx="960120" cy="14782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126480" y="2514600"/>
            <a:ext cx="1432560" cy="3611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3000" y="1234440"/>
            <a:ext cx="1981200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车载单元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2360" y="4419600"/>
            <a:ext cx="1981200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路侧单元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03720" y="2103120"/>
            <a:ext cx="1981200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中心单元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7"/>
          <p:cNvSpPr>
            <a:spLocks noChangeArrowheads="1"/>
          </p:cNvSpPr>
          <p:nvPr/>
        </p:nvSpPr>
        <p:spPr bwMode="gray">
          <a:xfrm>
            <a:off x="2555875" y="4345303"/>
            <a:ext cx="4538663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473" name="AutoShape 185"/>
          <p:cNvSpPr>
            <a:spLocks noChangeArrowheads="1"/>
          </p:cNvSpPr>
          <p:nvPr/>
        </p:nvSpPr>
        <p:spPr bwMode="gray">
          <a:xfrm rot="5400000">
            <a:off x="-1549399" y="960752"/>
            <a:ext cx="4430712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4" name="AutoShape 186"/>
          <p:cNvSpPr>
            <a:spLocks noChangeArrowheads="1"/>
          </p:cNvSpPr>
          <p:nvPr/>
        </p:nvSpPr>
        <p:spPr bwMode="ltGray">
          <a:xfrm rot="5400000">
            <a:off x="-1310482" y="1288572"/>
            <a:ext cx="3768725" cy="3767138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99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477" name="AutoShape 189"/>
          <p:cNvSpPr>
            <a:spLocks noChangeArrowheads="1"/>
          </p:cNvSpPr>
          <p:nvPr/>
        </p:nvSpPr>
        <p:spPr bwMode="gray">
          <a:xfrm>
            <a:off x="2124075" y="1041715"/>
            <a:ext cx="4826000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1624013" y="1068703"/>
            <a:ext cx="501650" cy="501650"/>
            <a:chOff x="1583" y="1494"/>
            <a:chExt cx="526" cy="526"/>
          </a:xfrm>
        </p:grpSpPr>
        <p:sp>
          <p:nvSpPr>
            <p:cNvPr id="12479" name="Oval 19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0" name="Oval 19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1" name="Oval 19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2" name="Oval 19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83" name="Oval 19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3" name="Text Box 196"/>
          <p:cNvSpPr txBox="1">
            <a:spLocks noChangeArrowheads="1"/>
          </p:cNvSpPr>
          <p:nvPr/>
        </p:nvSpPr>
        <p:spPr bwMode="auto">
          <a:xfrm>
            <a:off x="1700213" y="1127440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485" name="Text Box 1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0288" y="1070290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研究背景及意义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87" name="AutoShape 199"/>
          <p:cNvSpPr>
            <a:spLocks noChangeArrowheads="1"/>
          </p:cNvSpPr>
          <p:nvPr/>
        </p:nvSpPr>
        <p:spPr bwMode="gray">
          <a:xfrm>
            <a:off x="2819400" y="1835465"/>
            <a:ext cx="4827588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2327275" y="1851340"/>
            <a:ext cx="501650" cy="501650"/>
            <a:chOff x="1583" y="1494"/>
            <a:chExt cx="526" cy="526"/>
          </a:xfrm>
        </p:grpSpPr>
        <p:sp>
          <p:nvSpPr>
            <p:cNvPr id="12489" name="Oval 20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0" name="Oval 20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1" name="Oval 20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2" name="Oval 20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93" name="Oval 20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07" name="Text Box 206"/>
          <p:cNvSpPr txBox="1">
            <a:spLocks noChangeArrowheads="1"/>
          </p:cNvSpPr>
          <p:nvPr/>
        </p:nvSpPr>
        <p:spPr bwMode="auto">
          <a:xfrm>
            <a:off x="2433638" y="1894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495" name="Text Box 20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954338" y="1854515"/>
            <a:ext cx="4060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SOA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技术与车联网应用系统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497" name="AutoShape 209"/>
          <p:cNvSpPr>
            <a:spLocks noChangeArrowheads="1"/>
          </p:cNvSpPr>
          <p:nvPr/>
        </p:nvSpPr>
        <p:spPr bwMode="gray">
          <a:xfrm>
            <a:off x="3079750" y="2705415"/>
            <a:ext cx="4826000" cy="52863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4" name="Group 210"/>
          <p:cNvGrpSpPr>
            <a:grpSpLocks/>
          </p:cNvGrpSpPr>
          <p:nvPr/>
        </p:nvGrpSpPr>
        <p:grpSpPr bwMode="auto">
          <a:xfrm>
            <a:off x="2563813" y="2741928"/>
            <a:ext cx="501650" cy="501650"/>
            <a:chOff x="1583" y="1494"/>
            <a:chExt cx="526" cy="526"/>
          </a:xfrm>
        </p:grpSpPr>
        <p:sp>
          <p:nvSpPr>
            <p:cNvPr id="12499" name="Oval 21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0" name="Oval 21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1" name="Oval 21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2" name="Oval 21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03" name="Oval 21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1" name="Text Box 216"/>
          <p:cNvSpPr txBox="1">
            <a:spLocks noChangeArrowheads="1"/>
          </p:cNvSpPr>
          <p:nvPr/>
        </p:nvSpPr>
        <p:spPr bwMode="auto">
          <a:xfrm>
            <a:off x="2682875" y="2783203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505" name="Text Box 21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5788" y="2784790"/>
            <a:ext cx="291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2507" name="AutoShape 219"/>
          <p:cNvSpPr>
            <a:spLocks noChangeArrowheads="1"/>
          </p:cNvSpPr>
          <p:nvPr/>
        </p:nvSpPr>
        <p:spPr bwMode="gray">
          <a:xfrm>
            <a:off x="3011488" y="3535678"/>
            <a:ext cx="4827587" cy="5302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0CCFF"/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2538413" y="3546790"/>
            <a:ext cx="501650" cy="501650"/>
            <a:chOff x="1583" y="1494"/>
            <a:chExt cx="526" cy="526"/>
          </a:xfrm>
        </p:grpSpPr>
        <p:sp>
          <p:nvSpPr>
            <p:cNvPr id="12509" name="Oval 22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0" name="Oval 222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1" name="Oval 223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2" name="Oval 224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13" name="Oval 225"/>
            <p:cNvSpPr>
              <a:spLocks noChangeArrowheads="1"/>
            </p:cNvSpPr>
            <p:nvPr/>
          </p:nvSpPr>
          <p:spPr bwMode="gray">
            <a:xfrm>
              <a:off x="1660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00">
                    <a:gamma/>
                    <a:shade val="76078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115" name="Text Box 226"/>
          <p:cNvSpPr txBox="1">
            <a:spLocks noChangeArrowheads="1"/>
          </p:cNvSpPr>
          <p:nvPr/>
        </p:nvSpPr>
        <p:spPr bwMode="auto">
          <a:xfrm>
            <a:off x="2624138" y="3580128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6" name="Group 269"/>
          <p:cNvGrpSpPr>
            <a:grpSpLocks/>
          </p:cNvGrpSpPr>
          <p:nvPr/>
        </p:nvGrpSpPr>
        <p:grpSpPr bwMode="auto">
          <a:xfrm>
            <a:off x="2195513" y="4345303"/>
            <a:ext cx="501650" cy="501650"/>
            <a:chOff x="1583" y="1494"/>
            <a:chExt cx="526" cy="526"/>
          </a:xfrm>
        </p:grpSpPr>
        <p:sp>
          <p:nvSpPr>
            <p:cNvPr id="12558" name="Oval 27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59" name="Oval 271"/>
            <p:cNvSpPr>
              <a:spLocks noChangeArrowheads="1"/>
            </p:cNvSpPr>
            <p:nvPr/>
          </p:nvSpPr>
          <p:spPr bwMode="gray">
            <a:xfrm>
              <a:off x="1635" y="1547"/>
              <a:ext cx="424" cy="424"/>
            </a:xfrm>
            <a:prstGeom prst="ellipse">
              <a:avLst/>
            </a:prstGeom>
            <a:gradFill rotWithShape="1">
              <a:gsLst>
                <a:gs pos="0">
                  <a:srgbClr val="10E470"/>
                </a:gs>
                <a:gs pos="100000">
                  <a:srgbClr val="10E470">
                    <a:gamma/>
                    <a:shade val="57255"/>
                    <a:invGamma/>
                  </a:srgb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0" name="Oval 272"/>
            <p:cNvSpPr>
              <a:spLocks noChangeArrowheads="1"/>
            </p:cNvSpPr>
            <p:nvPr/>
          </p:nvSpPr>
          <p:spPr bwMode="gray">
            <a:xfrm>
              <a:off x="1641" y="1557"/>
              <a:ext cx="406" cy="40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85001"/>
                  </a:srgbClr>
                </a:gs>
                <a:gs pos="100000">
                  <a:srgbClr val="FFFF00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561" name="Oval 273"/>
            <p:cNvSpPr>
              <a:spLocks noChangeArrowheads="1"/>
            </p:cNvSpPr>
            <p:nvPr/>
          </p:nvSpPr>
          <p:spPr bwMode="gray">
            <a:xfrm>
              <a:off x="1651" y="1582"/>
              <a:ext cx="266" cy="266"/>
            </a:xfrm>
            <a:prstGeom prst="ellipse">
              <a:avLst/>
            </a:prstGeom>
            <a:gradFill rotWithShape="1">
              <a:gsLst>
                <a:gs pos="0">
                  <a:srgbClr val="E9940B">
                    <a:gamma/>
                    <a:tint val="0"/>
                    <a:invGamma/>
                  </a:srgbClr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25" name="Oval 27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C2C2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8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574" name="Text Box 28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074988" y="2772090"/>
            <a:ext cx="4697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车联网系统需求分析与服务分层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8" name="TextBox 4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054350" y="3578540"/>
            <a:ext cx="4806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车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联网应用系统的设计与实现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19" name="Text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43188" y="433101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工作总结及展望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9160" y="3398520"/>
            <a:ext cx="7863840" cy="20726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75360" y="762000"/>
            <a:ext cx="7863840" cy="16916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8.2|1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|0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4.3|16.9|5|10.6|4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6.3|0|1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|0.2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3862</TotalTime>
  <Words>1224</Words>
  <Application>Microsoft Office PowerPoint</Application>
  <PresentationFormat>全屏显示(4:3)</PresentationFormat>
  <Paragraphs>298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聚合</vt:lpstr>
      <vt:lpstr>Visio</vt:lpstr>
      <vt:lpstr>基于SOA的车联网应用系统设计与实现</vt:lpstr>
      <vt:lpstr>幻灯片 2</vt:lpstr>
      <vt:lpstr>研究背景及意义</vt:lpstr>
      <vt:lpstr>研究背景及意义</vt:lpstr>
      <vt:lpstr>研究背景及意义</vt:lpstr>
      <vt:lpstr>幻灯片 6</vt:lpstr>
      <vt:lpstr>SOA技术</vt:lpstr>
      <vt:lpstr>车联网系统网络结构</vt:lpstr>
      <vt:lpstr>幻灯片 9</vt:lpstr>
      <vt:lpstr>道路安全信息服务</vt:lpstr>
      <vt:lpstr>交通数据服务</vt:lpstr>
      <vt:lpstr>网络信息传输服务</vt:lpstr>
      <vt:lpstr>通用系统实现分层</vt:lpstr>
      <vt:lpstr>系统服务实现分层设计</vt:lpstr>
      <vt:lpstr>幻灯片 15</vt:lpstr>
      <vt:lpstr>数据库设计</vt:lpstr>
      <vt:lpstr>Web服务设计</vt:lpstr>
      <vt:lpstr>系统功能测试</vt:lpstr>
      <vt:lpstr>系统功能测试</vt:lpstr>
      <vt:lpstr>系统功能测试</vt:lpstr>
      <vt:lpstr>系统功能测试——安全信息公告</vt:lpstr>
      <vt:lpstr>系统功能测试——交通数据上报</vt:lpstr>
      <vt:lpstr>系统功能测试——电子公告服务</vt:lpstr>
      <vt:lpstr>Web服务性能测试总体情况</vt:lpstr>
      <vt:lpstr>数据库性能测试总体情况</vt:lpstr>
      <vt:lpstr>幻灯片 26</vt:lpstr>
      <vt:lpstr>本文工作总结</vt:lpstr>
      <vt:lpstr>进一步的研究</vt:lpstr>
      <vt:lpstr>致谢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吴忠毅</dc:creator>
  <cp:lastModifiedBy>qiu</cp:lastModifiedBy>
  <cp:revision>489</cp:revision>
  <dcterms:created xsi:type="dcterms:W3CDTF">2010-02-20T14:55:55Z</dcterms:created>
  <dcterms:modified xsi:type="dcterms:W3CDTF">2013-05-31T16:39:09Z</dcterms:modified>
</cp:coreProperties>
</file>