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sldIdLst>
    <p:sldId id="256" r:id="rId2"/>
    <p:sldId id="259" r:id="rId3"/>
    <p:sldId id="345" r:id="rId4"/>
    <p:sldId id="346" r:id="rId5"/>
    <p:sldId id="347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48" r:id="rId14"/>
    <p:sldId id="349" r:id="rId15"/>
    <p:sldId id="350" r:id="rId16"/>
    <p:sldId id="372" r:id="rId17"/>
    <p:sldId id="352" r:id="rId18"/>
    <p:sldId id="354" r:id="rId19"/>
    <p:sldId id="355" r:id="rId20"/>
    <p:sldId id="353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6" r:id="rId31"/>
    <p:sldId id="367" r:id="rId32"/>
    <p:sldId id="370" r:id="rId33"/>
    <p:sldId id="365" r:id="rId34"/>
    <p:sldId id="368" r:id="rId35"/>
    <p:sldId id="371" r:id="rId36"/>
    <p:sldId id="369" r:id="rId37"/>
    <p:sldId id="29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96" autoAdjust="0"/>
  </p:normalViewPr>
  <p:slideViewPr>
    <p:cSldViewPr>
      <p:cViewPr varScale="1">
        <p:scale>
          <a:sx n="73" d="100"/>
          <a:sy n="73" d="100"/>
        </p:scale>
        <p:origin x="17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875BCB1D-3617-4A0A-860D-EC16E3802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(t)</a:t>
            </a:r>
            <a:r>
              <a:rPr lang="zh-CN" altLang="en-US" dirty="0" smtClean="0">
                <a:sym typeface="Symbol"/>
              </a:rPr>
              <a:t>的变化函数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52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sym typeface="Symbol" panose="05050102010706020507" pitchFamily="18" charset="2"/>
              </a:rPr>
              <a:t>，测试（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开发）质量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zh-CN" dirty="0" smtClean="0">
                <a:sym typeface="Symbol" panose="05050102010706020507" pitchFamily="18" charset="2"/>
              </a:rPr>
              <a:t></a:t>
            </a:r>
            <a:r>
              <a:rPr lang="zh-CN" altLang="en-US" dirty="0" smtClean="0">
                <a:sym typeface="Symbol" panose="05050102010706020507" pitchFamily="18" charset="2"/>
              </a:rPr>
              <a:t>，测试质量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70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初始值：</a:t>
            </a:r>
            <a:r>
              <a:rPr lang="zh-CN" altLang="en-US" smtClean="0">
                <a:sym typeface="Symbol" pitchFamily="18" charset="2"/>
              </a:rPr>
              <a:t></a:t>
            </a:r>
            <a:r>
              <a:rPr lang="en-US" altLang="zh-CN" smtClean="0">
                <a:sym typeface="Symbol" pitchFamily="18" charset="2"/>
              </a:rPr>
              <a:t>(0) = 0</a:t>
            </a:r>
            <a:endParaRPr 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966F0-FA30-45C4-AE4D-28F87C90955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1220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218FE-C5EC-426F-998F-F0E2D7078C03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/>
              <a:t>Single Failure Model</a:t>
            </a:r>
          </a:p>
        </p:txBody>
      </p:sp>
    </p:spTree>
    <p:extLst>
      <p:ext uri="{BB962C8B-B14F-4D97-AF65-F5344CB8AC3E}">
        <p14:creationId xmlns:p14="http://schemas.microsoft.com/office/powerpoint/2010/main" val="335469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52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MTTF = 1/</a:t>
            </a:r>
            <a:r>
              <a:rPr lang="en-US" altLang="zh-CN" dirty="0" smtClean="0">
                <a:sym typeface="Symbol" panose="05050102010706020507" pitchFamily="18" charset="2"/>
              </a:rPr>
              <a:t>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58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11594-B1E1-45C3-9A24-BA9C5D3E788B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/>
              <a:t>Class: finite failures</a:t>
            </a:r>
          </a:p>
          <a:p>
            <a:pPr eaLnBrk="1" hangingPunct="1"/>
            <a:r>
              <a:rPr lang="en-US" altLang="zh-CN" b="1" i="1" dirty="0" smtClean="0">
                <a:sym typeface="Symbol"/>
              </a:rPr>
              <a:t>(t)</a:t>
            </a:r>
            <a:r>
              <a:rPr lang="zh-CN" altLang="en-US" b="1" dirty="0" smtClean="0">
                <a:sym typeface="Symbol"/>
              </a:rPr>
              <a:t>公式形式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9829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D914A-1167-4156-B94E-0BB6425D3A9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/>
              <a:t>Category (</a:t>
            </a:r>
            <a:r>
              <a:rPr lang="en-US" altLang="zh-CN" b="1" smtClean="0">
                <a:solidFill>
                  <a:schemeClr val="folHlink"/>
                </a:solidFill>
              </a:rPr>
              <a:t>Family</a:t>
            </a:r>
            <a:r>
              <a:rPr lang="en-US" altLang="zh-CN" b="1" smtClean="0"/>
              <a:t>): infinite failures</a:t>
            </a:r>
          </a:p>
        </p:txBody>
      </p:sp>
    </p:spTree>
    <p:extLst>
      <p:ext uri="{BB962C8B-B14F-4D97-AF65-F5344CB8AC3E}">
        <p14:creationId xmlns:p14="http://schemas.microsoft.com/office/powerpoint/2010/main" val="210749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软件失效过程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F9A4C-6C3A-4315-9853-2CDF31BF2772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634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v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sym typeface="Symbol" panose="05050102010706020507" pitchFamily="18" charset="2"/>
              </a:rPr>
              <a:t>，开发质量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sym typeface="Symbol" panose="05050102010706020507" pitchFamily="18" charset="2"/>
              </a:rPr>
              <a:t>，测试质量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41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初始值：</a:t>
            </a:r>
            <a:r>
              <a:rPr lang="zh-CN" altLang="en-US" smtClean="0">
                <a:sym typeface="Symbol" pitchFamily="18" charset="2"/>
              </a:rPr>
              <a:t></a:t>
            </a:r>
            <a:r>
              <a:rPr lang="en-US" altLang="zh-CN" smtClean="0">
                <a:sym typeface="Symbol" pitchFamily="18" charset="2"/>
              </a:rPr>
              <a:t>(0) = 0</a:t>
            </a:r>
            <a:endParaRPr 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BF649-C4DA-441A-964D-086F9D5E09A3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2383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80-20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CB1D-3617-4A0A-860D-EC16E3802A2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8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EBF4-4261-44C1-88E0-176BDEDBD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59A0D-1430-414D-8ACF-B00BA067E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EBF15-3F37-4326-8DE7-F4E76B19C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BC74-9646-4D0F-8F2B-F9D097F8E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43A02-48CC-44A4-A0D3-F85151006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106D-2F6C-4EE6-8721-AD32F6B4F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4DA65-CD03-48EB-8725-D9CEA6B40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2CE7-0077-4742-A7F1-36F4CDFDE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8AA9-41C4-4894-A254-006799DFE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1733D-A0D7-4F8A-AE27-CDB40721D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97BCF-F98F-4C94-8074-3EB6CDEB3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B6CCF-EBB6-4F08-9963-CC2D14341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tow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R0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39CDE2C9-0DE2-4CBE-9109-C347304EC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1210" name="图片 10" descr="校徽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65DA88-9CEB-46DD-8032-9BD8D182705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5400" smtClean="0"/>
              <a:t>Software Reliability and Quality Control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Gu</a:t>
            </a:r>
            <a:r>
              <a:rPr lang="en-US" altLang="zh-CN" sz="4000" dirty="0" smtClean="0"/>
              <a:t> Qing</a:t>
            </a:r>
          </a:p>
          <a:p>
            <a:pPr eaLnBrk="1" hangingPunct="1"/>
            <a:r>
              <a:rPr lang="en-US" altLang="zh-CN" sz="2800" dirty="0" smtClean="0"/>
              <a:t>Nanjing University</a:t>
            </a:r>
          </a:p>
          <a:p>
            <a:pPr eaLnBrk="1" hangingPunct="1"/>
            <a:fld id="{92ADF47B-047D-4296-855B-129737F2F317}" type="datetime2">
              <a:rPr lang="zh-CN" altLang="en-US" sz="2800" smtClean="0"/>
              <a:pPr eaLnBrk="1" hangingPunct="1"/>
              <a:t>2020年3月30日</a:t>
            </a:fld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D31FE-4A51-4BD5-B460-E3E411DB34D2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Failure Specification</a:t>
            </a:r>
            <a:endParaRPr lang="en-US" altLang="zh-CN" smtClean="0">
              <a:ea typeface="MS PGothic" pitchFamily="34" charset="-128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 </a:t>
            </a:r>
            <a:r>
              <a:rPr lang="en-US" altLang="zh-CN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Process</a:t>
            </a:r>
          </a:p>
          <a:p>
            <a:pPr eaLnBrk="1" hangingPunct="1">
              <a:defRPr/>
            </a:pPr>
            <a:r>
              <a:rPr lang="en-US" altLang="zh-CN" smtClean="0">
                <a:solidFill>
                  <a:schemeClr val="folHlink"/>
                </a:solidFill>
              </a:rPr>
              <a:t>Time of failure</a:t>
            </a:r>
          </a:p>
          <a:p>
            <a:pPr eaLnBrk="1" hangingPunct="1">
              <a:defRPr/>
            </a:pPr>
            <a:r>
              <a:rPr lang="en-US" altLang="zh-CN" smtClean="0">
                <a:solidFill>
                  <a:schemeClr val="folHlink"/>
                </a:solidFill>
              </a:rPr>
              <a:t>Time interval between failures</a:t>
            </a:r>
          </a:p>
          <a:p>
            <a:pPr lvl="1" eaLnBrk="1" hangingPunct="1">
              <a:defRPr/>
            </a:pPr>
            <a:r>
              <a:rPr lang="en-US" altLang="zh-CN" smtClean="0"/>
              <a:t>Mean Time to Failure</a:t>
            </a:r>
          </a:p>
          <a:p>
            <a:pPr eaLnBrk="1" hangingPunct="1">
              <a:defRPr/>
            </a:pPr>
            <a:r>
              <a:rPr lang="en-US" altLang="zh-CN" smtClean="0">
                <a:solidFill>
                  <a:schemeClr val="folHlink"/>
                </a:solidFill>
              </a:rPr>
              <a:t>Cumulative failure up to a given time</a:t>
            </a:r>
          </a:p>
          <a:p>
            <a:pPr lvl="1" eaLnBrk="1" hangingPunct="1">
              <a:defRPr/>
            </a:pPr>
            <a:r>
              <a:rPr lang="en-US" altLang="zh-CN" smtClean="0"/>
              <a:t>Cumulative Failure Function</a:t>
            </a:r>
            <a:endParaRPr lang="en-US" altLang="zh-CN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mtClean="0">
                <a:solidFill>
                  <a:schemeClr val="folHlink"/>
                </a:solidFill>
              </a:rPr>
              <a:t>Failures experienced in a time interval</a:t>
            </a:r>
          </a:p>
          <a:p>
            <a:pPr lvl="1" eaLnBrk="1" hangingPunct="1">
              <a:defRPr/>
            </a:pPr>
            <a:r>
              <a:rPr lang="en-US" altLang="ja-JP" smtClean="0">
                <a:ea typeface="MS PGothic" pitchFamily="34" charset="-128"/>
              </a:rPr>
              <a:t>Failure Intensity</a:t>
            </a:r>
            <a:endParaRPr lang="en-US" altLang="zh-CN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37BC7-418D-4A8E-B4D3-67ADCF4121D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Categorization (1)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>
                <a:solidFill>
                  <a:schemeClr val="folHlink"/>
                </a:solidFill>
              </a:rPr>
              <a:t>Time between failure models</a:t>
            </a:r>
          </a:p>
          <a:p>
            <a:pPr lvl="1" eaLnBrk="1" hangingPunct="1"/>
            <a:r>
              <a:rPr lang="en-GB" altLang="zh-CN" smtClean="0"/>
              <a:t>Jelinski-Moranda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Exponential Failure Model)</a:t>
            </a:r>
            <a:endParaRPr lang="en-GB" altLang="zh-CN" smtClean="0"/>
          </a:p>
          <a:p>
            <a:pPr lvl="1" eaLnBrk="1" hangingPunct="1"/>
            <a:r>
              <a:rPr lang="en-GB" altLang="zh-CN" smtClean="0">
                <a:solidFill>
                  <a:schemeClr val="hlink"/>
                </a:solidFill>
              </a:rPr>
              <a:t>Musa-Basic</a:t>
            </a:r>
            <a:r>
              <a:rPr lang="en-GB" altLang="zh-CN" smtClean="0"/>
              <a:t>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Exponential Failure</a:t>
            </a:r>
            <a:r>
              <a:rPr lang="en-GB" altLang="zh-CN" smtClean="0">
                <a:solidFill>
                  <a:srgbClr val="800000"/>
                </a:solidFill>
              </a:rPr>
              <a:t> </a:t>
            </a:r>
            <a:r>
              <a:rPr lang="en-CA" altLang="zh-CN" smtClean="0">
                <a:solidFill>
                  <a:srgbClr val="800000"/>
                </a:solidFill>
              </a:rPr>
              <a:t>Model</a:t>
            </a:r>
            <a:r>
              <a:rPr lang="en-GB" altLang="zh-CN" smtClean="0">
                <a:solidFill>
                  <a:srgbClr val="800000"/>
                </a:solidFill>
              </a:rPr>
              <a:t>)</a:t>
            </a:r>
            <a:endParaRPr lang="en-GB" altLang="zh-CN" smtClean="0"/>
          </a:p>
          <a:p>
            <a:pPr lvl="1" eaLnBrk="1" hangingPunct="1"/>
            <a:r>
              <a:rPr lang="en-GB" altLang="zh-CN" smtClean="0"/>
              <a:t>NHPP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Exponential Failure</a:t>
            </a:r>
            <a:r>
              <a:rPr lang="en-GB" altLang="zh-CN" smtClean="0">
                <a:solidFill>
                  <a:srgbClr val="800000"/>
                </a:solidFill>
              </a:rPr>
              <a:t> </a:t>
            </a:r>
            <a:r>
              <a:rPr lang="en-CA" altLang="zh-CN" smtClean="0">
                <a:solidFill>
                  <a:srgbClr val="800000"/>
                </a:solidFill>
              </a:rPr>
              <a:t>Model</a:t>
            </a:r>
            <a:r>
              <a:rPr lang="en-GB" altLang="zh-CN" smtClean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GB" altLang="zh-CN" smtClean="0"/>
              <a:t>Geometric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Infinite Failure</a:t>
            </a:r>
            <a:r>
              <a:rPr lang="en-GB" altLang="zh-CN" smtClean="0">
                <a:solidFill>
                  <a:srgbClr val="800000"/>
                </a:solidFill>
              </a:rPr>
              <a:t> </a:t>
            </a:r>
            <a:r>
              <a:rPr lang="en-CA" altLang="zh-CN" smtClean="0">
                <a:solidFill>
                  <a:srgbClr val="800000"/>
                </a:solidFill>
              </a:rPr>
              <a:t>Model</a:t>
            </a:r>
            <a:r>
              <a:rPr lang="en-GB" altLang="zh-CN" smtClean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GB" altLang="zh-CN" smtClean="0">
                <a:solidFill>
                  <a:schemeClr val="hlink"/>
                </a:solidFill>
              </a:rPr>
              <a:t>Musa-Okumoto</a:t>
            </a:r>
            <a:r>
              <a:rPr lang="en-GB" altLang="zh-CN" smtClean="0"/>
              <a:t>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Infinite Failure</a:t>
            </a:r>
            <a:r>
              <a:rPr lang="en-GB" altLang="zh-CN" smtClean="0">
                <a:solidFill>
                  <a:srgbClr val="800000"/>
                </a:solidFill>
              </a:rPr>
              <a:t> </a:t>
            </a:r>
            <a:r>
              <a:rPr lang="en-CA" altLang="zh-CN" smtClean="0">
                <a:solidFill>
                  <a:srgbClr val="800000"/>
                </a:solidFill>
              </a:rPr>
              <a:t>Model</a:t>
            </a:r>
            <a:r>
              <a:rPr lang="en-GB" altLang="zh-CN" smtClean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GB" altLang="zh-CN" smtClean="0"/>
              <a:t>Littlewood-Verrall </a:t>
            </a:r>
            <a:r>
              <a:rPr lang="en-GB" altLang="zh-CN" smtClean="0">
                <a:solidFill>
                  <a:srgbClr val="800000"/>
                </a:solidFill>
              </a:rPr>
              <a:t>(</a:t>
            </a:r>
            <a:r>
              <a:rPr lang="en-CA" altLang="zh-CN" smtClean="0">
                <a:solidFill>
                  <a:srgbClr val="800000"/>
                </a:solidFill>
              </a:rPr>
              <a:t>Bayesian Model</a:t>
            </a:r>
            <a:r>
              <a:rPr lang="en-GB" altLang="zh-CN" smtClean="0">
                <a:solidFill>
                  <a:srgbClr val="800000"/>
                </a:solidFill>
              </a:rPr>
              <a:t>)</a:t>
            </a:r>
            <a:endParaRPr lang="en-US" altLang="zh-CN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A453D-02AA-4A5D-B210-08164434EB9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Categorization (2)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folHlink"/>
                </a:solidFill>
              </a:rPr>
              <a:t>Failure count models</a:t>
            </a:r>
          </a:p>
          <a:p>
            <a:pPr lvl="1" eaLnBrk="1" hangingPunct="1"/>
            <a:r>
              <a:rPr lang="en-GB" altLang="zh-CN" dirty="0" smtClean="0"/>
              <a:t>Generalized Poisson</a:t>
            </a:r>
          </a:p>
          <a:p>
            <a:pPr lvl="1" eaLnBrk="1" hangingPunct="1"/>
            <a:r>
              <a:rPr lang="en-GB" altLang="zh-CN" dirty="0" err="1" smtClean="0"/>
              <a:t>Shick</a:t>
            </a:r>
            <a:r>
              <a:rPr lang="en-GB" altLang="zh-CN" dirty="0" smtClean="0"/>
              <a:t>-Wolverton</a:t>
            </a:r>
          </a:p>
          <a:p>
            <a:pPr lvl="1" eaLnBrk="1" hangingPunct="1"/>
            <a:r>
              <a:rPr lang="en-GB" altLang="zh-CN" dirty="0" smtClean="0"/>
              <a:t>Yamada S-shaped </a:t>
            </a:r>
            <a:r>
              <a:rPr lang="en-GB" altLang="zh-CN" dirty="0" smtClean="0">
                <a:solidFill>
                  <a:srgbClr val="800000"/>
                </a:solidFill>
              </a:rPr>
              <a:t>(Weibull and Gamma)</a:t>
            </a:r>
          </a:p>
          <a:p>
            <a:pPr lvl="1" eaLnBrk="1" hangingPunct="1"/>
            <a:r>
              <a:rPr lang="en-GB" altLang="zh-CN" dirty="0" smtClean="0"/>
              <a:t>ENHPP </a:t>
            </a:r>
            <a:r>
              <a:rPr lang="en-GB" altLang="zh-CN" dirty="0" smtClean="0">
                <a:solidFill>
                  <a:srgbClr val="800000"/>
                </a:solidFill>
              </a:rPr>
              <a:t>(</a:t>
            </a:r>
            <a:r>
              <a:rPr lang="en-CA" altLang="zh-CN" dirty="0" smtClean="0">
                <a:solidFill>
                  <a:srgbClr val="800000"/>
                </a:solidFill>
              </a:rPr>
              <a:t>Exponential Failure</a:t>
            </a:r>
            <a:r>
              <a:rPr lang="en-GB" altLang="zh-CN" dirty="0" smtClean="0">
                <a:solidFill>
                  <a:srgbClr val="800000"/>
                </a:solidFill>
              </a:rPr>
              <a:t> </a:t>
            </a:r>
            <a:r>
              <a:rPr lang="en-CA" altLang="zh-CN" dirty="0" smtClean="0">
                <a:solidFill>
                  <a:srgbClr val="800000"/>
                </a:solidFill>
              </a:rPr>
              <a:t>Model</a:t>
            </a:r>
            <a:r>
              <a:rPr lang="en-GB" altLang="zh-CN" dirty="0" smtClean="0">
                <a:solidFill>
                  <a:srgbClr val="800000"/>
                </a:solidFill>
              </a:rPr>
              <a:t>)</a:t>
            </a:r>
            <a:endParaRPr lang="en-GB" altLang="zh-CN" dirty="0" smtClean="0"/>
          </a:p>
          <a:p>
            <a:pPr lvl="1" eaLnBrk="1" hangingPunct="1"/>
            <a:r>
              <a:rPr lang="en-GB" altLang="zh-CN" dirty="0" err="1" smtClean="0"/>
              <a:t>Schneidewind</a:t>
            </a:r>
            <a:r>
              <a:rPr lang="en-GB" altLang="zh-CN" dirty="0" smtClean="0"/>
              <a:t> </a:t>
            </a:r>
            <a:r>
              <a:rPr lang="en-GB" altLang="zh-CN" dirty="0" smtClean="0">
                <a:solidFill>
                  <a:srgbClr val="800000"/>
                </a:solidFill>
              </a:rPr>
              <a:t>(</a:t>
            </a:r>
            <a:r>
              <a:rPr lang="en-CA" altLang="zh-CN" dirty="0" smtClean="0">
                <a:solidFill>
                  <a:srgbClr val="800000"/>
                </a:solidFill>
              </a:rPr>
              <a:t>Exponential Failure</a:t>
            </a:r>
            <a:r>
              <a:rPr lang="en-GB" altLang="zh-CN" dirty="0" smtClean="0">
                <a:solidFill>
                  <a:srgbClr val="800000"/>
                </a:solidFill>
              </a:rPr>
              <a:t> </a:t>
            </a:r>
            <a:r>
              <a:rPr lang="en-CA" altLang="zh-CN" dirty="0" smtClean="0">
                <a:solidFill>
                  <a:srgbClr val="800000"/>
                </a:solidFill>
              </a:rPr>
              <a:t>Model</a:t>
            </a:r>
            <a:r>
              <a:rPr lang="en-GB" altLang="zh-CN" dirty="0" smtClean="0">
                <a:solidFill>
                  <a:srgbClr val="800000"/>
                </a:solidFill>
              </a:rPr>
              <a:t>)</a:t>
            </a:r>
            <a:endParaRPr lang="en-US" altLang="zh-CN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D27C1-55AF-456C-944D-981C05A3AD1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Reliability Growth Models</a:t>
            </a:r>
            <a:endParaRPr lang="en-US" altLang="zh-CN" dirty="0" smtClean="0">
              <a:ea typeface="MS PGothic" pitchFamily="34" charset="-128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 </a:t>
            </a:r>
            <a:r>
              <a:rPr lang="en-US" altLang="zh-CN" smtClean="0">
                <a:ea typeface="MS PGothic" pitchFamily="34" charset="-128"/>
              </a:rPr>
              <a:t>c</a:t>
            </a:r>
            <a:r>
              <a:rPr lang="en-US" altLang="ja-JP" smtClean="0">
                <a:ea typeface="MS PGothic" pitchFamily="34" charset="-128"/>
              </a:rPr>
              <a:t>ommon software reliability growth models</a:t>
            </a:r>
            <a:endParaRPr lang="en-US" altLang="zh-CN" smtClean="0">
              <a:ea typeface="MS PGothic" pitchFamily="34" charset="-128"/>
            </a:endParaRP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  <a:ea typeface="MS PGothic" pitchFamily="34" charset="-128"/>
              </a:rPr>
              <a:t>Basic Exponential model</a:t>
            </a:r>
            <a:r>
              <a:rPr lang="en-US" altLang="zh-CN" smtClean="0">
                <a:ea typeface="MS PGothic" pitchFamily="34" charset="-128"/>
              </a:rPr>
              <a:t> (</a:t>
            </a:r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BE</a:t>
            </a:r>
            <a:r>
              <a:rPr lang="en-US" altLang="zh-CN" smtClean="0">
                <a:ea typeface="MS PGothic" pitchFamily="34" charset="-128"/>
              </a:rPr>
              <a:t>)</a:t>
            </a: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  <a:ea typeface="MS PGothic" pitchFamily="34" charset="-128"/>
              </a:rPr>
              <a:t>Logarithmic Poisson model</a:t>
            </a:r>
            <a:r>
              <a:rPr lang="en-US" altLang="zh-CN" smtClean="0">
                <a:ea typeface="MS PGothic" pitchFamily="34" charset="-128"/>
              </a:rPr>
              <a:t> (</a:t>
            </a:r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LP</a:t>
            </a:r>
            <a:r>
              <a:rPr lang="en-US" altLang="zh-CN" smtClean="0">
                <a:ea typeface="MS PGothic" pitchFamily="34" charset="-128"/>
              </a:rPr>
              <a:t>)</a:t>
            </a:r>
          </a:p>
          <a:p>
            <a:pPr eaLnBrk="1" hangingPunct="1"/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BE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ja-JP" smtClean="0">
                <a:ea typeface="MS PGothic" pitchFamily="34" charset="-128"/>
              </a:rPr>
              <a:t>assumes </a:t>
            </a:r>
            <a:r>
              <a:rPr lang="en-US" altLang="ja-JP" smtClean="0">
                <a:solidFill>
                  <a:schemeClr val="hlink"/>
                </a:solidFill>
                <a:ea typeface="MS PGothic" pitchFamily="34" charset="-128"/>
              </a:rPr>
              <a:t>finite failures</a:t>
            </a:r>
            <a:r>
              <a:rPr lang="en-US" altLang="ja-JP" smtClean="0">
                <a:ea typeface="MS PGothic" pitchFamily="34" charset="-128"/>
              </a:rPr>
              <a:t> (</a:t>
            </a:r>
            <a:r>
              <a:rPr lang="el-GR" altLang="ja-JP" b="1" i="1" smtClean="0">
                <a:latin typeface="Times New Roman" pitchFamily="18" charset="0"/>
                <a:ea typeface="MS PMincho" pitchFamily="18" charset="-128"/>
                <a:cs typeface="Tahoma" pitchFamily="34" charset="0"/>
                <a:sym typeface="Symbol" pitchFamily="18" charset="2"/>
              </a:rPr>
              <a:t></a:t>
            </a:r>
            <a:r>
              <a:rPr lang="en-US" altLang="zh-CN" b="1" i="1" baseline="-25000" smtClean="0">
                <a:latin typeface="Times New Roman" pitchFamily="18" charset="0"/>
                <a:ea typeface="MS PMincho" pitchFamily="18" charset="-128"/>
                <a:cs typeface="Tahoma" pitchFamily="34" charset="0"/>
                <a:sym typeface="Symbol" pitchFamily="18" charset="2"/>
              </a:rPr>
              <a:t>0</a:t>
            </a:r>
            <a:r>
              <a:rPr lang="en-US" altLang="ja-JP" smtClean="0">
                <a:ea typeface="MS PGothic" pitchFamily="34" charset="-128"/>
              </a:rPr>
              <a:t>) in infinite time</a:t>
            </a:r>
            <a:r>
              <a:rPr lang="en-US" altLang="zh-CN" smtClean="0">
                <a:ea typeface="MS PGothic" pitchFamily="34" charset="-128"/>
              </a:rPr>
              <a:t> of use</a:t>
            </a:r>
          </a:p>
          <a:p>
            <a:pPr lvl="1" eaLnBrk="1" hangingPunct="1"/>
            <a:r>
              <a:rPr lang="en-US" altLang="zh-CN" smtClean="0">
                <a:ea typeface="MS PGothic" pitchFamily="34" charset="-128"/>
              </a:rPr>
              <a:t>“Removing faults” will not introduce new faults</a:t>
            </a:r>
          </a:p>
          <a:p>
            <a:pPr eaLnBrk="1" hangingPunct="1"/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LP</a:t>
            </a:r>
            <a:r>
              <a:rPr lang="en-US" altLang="zh-CN" smtClean="0">
                <a:ea typeface="MS PGothic" pitchFamily="34" charset="-128"/>
              </a:rPr>
              <a:t> </a:t>
            </a:r>
            <a:r>
              <a:rPr lang="en-US" altLang="ja-JP" smtClean="0">
                <a:ea typeface="MS PGothic" pitchFamily="34" charset="-128"/>
              </a:rPr>
              <a:t>assumes </a:t>
            </a:r>
            <a:r>
              <a:rPr lang="en-US" altLang="ja-JP" smtClean="0">
                <a:solidFill>
                  <a:schemeClr val="hlink"/>
                </a:solidFill>
                <a:ea typeface="MS PGothic" pitchFamily="34" charset="-128"/>
              </a:rPr>
              <a:t>infinite failures</a:t>
            </a:r>
            <a:endParaRPr lang="en-US" altLang="zh-CN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/>
            <a:r>
              <a:rPr lang="en-US" altLang="zh-CN" smtClean="0">
                <a:ea typeface="MS PGothic" pitchFamily="34" charset="-128"/>
              </a:rPr>
              <a:t>“Removing faults” will introduce new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27F53F-3F63-43BB-9368-296553DEE02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Validity of the Models</a:t>
            </a:r>
            <a:endParaRPr lang="en-US" altLang="zh-CN" smtClean="0">
              <a:ea typeface="MS PGothic" pitchFamily="34" charset="-128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352925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ja-JP" sz="2400" dirty="0" smtClean="0">
                <a:ea typeface="MS PGothic" pitchFamily="34" charset="-128"/>
              </a:rPr>
              <a:t>Software systems are </a:t>
            </a:r>
            <a:r>
              <a:rPr lang="en-US" altLang="ja-JP" sz="2400" dirty="0" smtClean="0">
                <a:solidFill>
                  <a:schemeClr val="hlink"/>
                </a:solidFill>
                <a:ea typeface="MS PGothic" pitchFamily="34" charset="-128"/>
              </a:rPr>
              <a:t>changed</a:t>
            </a:r>
            <a:r>
              <a:rPr lang="en-US" altLang="ja-JP" sz="2400" dirty="0" smtClean="0">
                <a:ea typeface="MS PGothic" pitchFamily="34" charset="-128"/>
              </a:rPr>
              <a:t> (updated) many times during their life cycle</a:t>
            </a:r>
            <a:endParaRPr lang="en-US" altLang="zh-CN" sz="2400" dirty="0" smtClean="0">
              <a:ea typeface="MS PGothic" pitchFamily="34" charset="-128"/>
            </a:endParaRPr>
          </a:p>
          <a:p>
            <a:pPr lvl="2" eaLnBrk="1" hangingPunct="1">
              <a:lnSpc>
                <a:spcPct val="110000"/>
              </a:lnSpc>
              <a:defRPr/>
            </a:pPr>
            <a:endParaRPr lang="en-US" altLang="zh-CN" sz="1600" dirty="0" smtClean="0">
              <a:ea typeface="MS PGothic" pitchFamily="34" charset="-128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ja-JP" sz="2400" dirty="0" smtClean="0">
                <a:ea typeface="MS PGothic" pitchFamily="34" charset="-128"/>
              </a:rPr>
              <a:t>Reliability </a:t>
            </a:r>
            <a:r>
              <a:rPr lang="en-US" altLang="zh-CN" sz="2400" dirty="0" smtClean="0">
                <a:ea typeface="MS PGothic" pitchFamily="34" charset="-128"/>
              </a:rPr>
              <a:t>g</a:t>
            </a:r>
            <a:r>
              <a:rPr lang="en-US" altLang="ja-JP" sz="2400" dirty="0" smtClean="0">
                <a:ea typeface="MS PGothic" pitchFamily="34" charset="-128"/>
              </a:rPr>
              <a:t>rowth </a:t>
            </a:r>
            <a:r>
              <a:rPr lang="en-US" altLang="zh-CN" sz="2400" dirty="0" smtClean="0">
                <a:ea typeface="MS PGothic" pitchFamily="34" charset="-128"/>
              </a:rPr>
              <a:t>m</a:t>
            </a:r>
            <a:r>
              <a:rPr lang="en-US" altLang="ja-JP" sz="2400" dirty="0" smtClean="0">
                <a:ea typeface="MS PGothic" pitchFamily="34" charset="-128"/>
              </a:rPr>
              <a:t>odels</a:t>
            </a:r>
            <a:r>
              <a:rPr lang="en-US" altLang="zh-CN" sz="2400" dirty="0" smtClean="0">
                <a:ea typeface="MS PGothic" pitchFamily="34" charset="-128"/>
              </a:rPr>
              <a:t> assume each change will improve reliability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ea typeface="MS PGothic" pitchFamily="34" charset="-128"/>
              </a:rPr>
              <a:t>So t</a:t>
            </a:r>
            <a:r>
              <a:rPr lang="en-US" altLang="ja-JP" sz="2400" dirty="0" smtClean="0">
                <a:ea typeface="MS PGothic" pitchFamily="34" charset="-128"/>
              </a:rPr>
              <a:t>he models work for </a:t>
            </a:r>
            <a:r>
              <a:rPr lang="en-US" altLang="ja-JP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one revision period</a:t>
            </a:r>
            <a:r>
              <a:rPr lang="en-US" altLang="ja-JP" sz="2400" dirty="0" smtClean="0">
                <a:ea typeface="MS PGothic" pitchFamily="34" charset="-128"/>
              </a:rPr>
              <a:t> rather than the whole life cycle</a:t>
            </a:r>
            <a:endParaRPr lang="en-US" altLang="zh-CN" sz="2400" dirty="0" smtClean="0">
              <a:ea typeface="MS PGothic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54" y="1844824"/>
            <a:ext cx="4572396" cy="3535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0E3C6-DDA8-40D4-AD34-CC761CE9557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Model </a:t>
            </a:r>
            <a:r>
              <a:rPr lang="en-US" altLang="ja-JP" smtClean="0">
                <a:ea typeface="MS PGothic" pitchFamily="34" charset="-128"/>
              </a:rPr>
              <a:t>Parameters</a:t>
            </a:r>
            <a:endParaRPr lang="en-US" altLang="zh-CN" smtClean="0">
              <a:ea typeface="MS PGothic" pitchFamily="34" charset="-128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folHlink"/>
                </a:solidFill>
                <a:ea typeface="MS PGothic" pitchFamily="34" charset="-128"/>
              </a:rPr>
              <a:t>Execution time: </a:t>
            </a:r>
            <a:r>
              <a:rPr lang="en-US" altLang="zh-CN" sz="2800" b="1" i="1" dirty="0" smtClean="0">
                <a:solidFill>
                  <a:schemeClr val="fol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t</a:t>
            </a:r>
            <a:endParaRPr lang="en-US" altLang="zh-CN" sz="2800" b="1" i="1" dirty="0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lvl="1" eaLnBrk="1" hangingPunct="1"/>
            <a:r>
              <a:rPr lang="en-US" altLang="zh-CN" sz="2400" dirty="0">
                <a:ea typeface="MS PGothic" pitchFamily="34" charset="-128"/>
              </a:rPr>
              <a:t>T</a:t>
            </a:r>
            <a:r>
              <a:rPr lang="en-US" altLang="ja-JP" sz="2400" dirty="0">
                <a:ea typeface="MS PGothic" pitchFamily="34" charset="-128"/>
              </a:rPr>
              <a:t>ime since the </a:t>
            </a:r>
            <a:r>
              <a:rPr lang="en-US" altLang="zh-CN" sz="2400" dirty="0">
                <a:ea typeface="MS PGothic" pitchFamily="34" charset="-128"/>
              </a:rPr>
              <a:t>software</a:t>
            </a:r>
            <a:r>
              <a:rPr lang="en-US" altLang="ja-JP" sz="2400" dirty="0">
                <a:ea typeface="MS PGothic" pitchFamily="34" charset="-128"/>
              </a:rPr>
              <a:t> is running</a:t>
            </a:r>
            <a:endParaRPr lang="en-US" altLang="zh-CN" sz="2400" dirty="0">
              <a:ea typeface="MS PGothic" pitchFamily="34" charset="-128"/>
            </a:endParaRPr>
          </a:p>
          <a:p>
            <a:pPr lvl="1" eaLnBrk="1" hangingPunct="1"/>
            <a:r>
              <a:rPr lang="en-US" altLang="ja-JP" sz="2400" dirty="0">
                <a:solidFill>
                  <a:schemeClr val="hlink"/>
                </a:solidFill>
                <a:ea typeface="MS PGothic" pitchFamily="34" charset="-128"/>
              </a:rPr>
              <a:t>Execution time</a:t>
            </a:r>
            <a:r>
              <a:rPr lang="en-US" altLang="zh-CN" sz="2400" dirty="0">
                <a:ea typeface="MS PGothic" pitchFamily="34" charset="-128"/>
              </a:rPr>
              <a:t>,</a:t>
            </a:r>
            <a:r>
              <a:rPr lang="en-US" altLang="ja-JP" sz="2400" dirty="0">
                <a:ea typeface="MS PGothic" pitchFamily="34" charset="-128"/>
              </a:rPr>
              <a:t> may be different from calendar time</a:t>
            </a:r>
            <a:endParaRPr lang="en-US" altLang="zh-CN" sz="2400" dirty="0">
              <a:ea typeface="MS PGothic" pitchFamily="34" charset="-128"/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</a:rPr>
              <a:t>Failure intensity: </a:t>
            </a:r>
            <a:r>
              <a:rPr lang="en-US" altLang="zh-CN" sz="2800" b="1" i="1" dirty="0" smtClean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(t)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</a:rPr>
              <a:t>N</a:t>
            </a:r>
            <a:r>
              <a:rPr lang="en-US" altLang="ja-JP" sz="2400" dirty="0" smtClean="0">
                <a:ea typeface="MS PGothic" pitchFamily="34" charset="-128"/>
              </a:rPr>
              <a:t>umber of failures per natural or time unit</a:t>
            </a:r>
            <a:endParaRPr lang="en-US" altLang="zh-CN" sz="2400" dirty="0" smtClean="0">
              <a:ea typeface="MS PGothic" pitchFamily="34" charset="-128"/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  <a:ea typeface="MS PGothic" pitchFamily="34" charset="-128"/>
              </a:rPr>
              <a:t>Mean cumulative failures: </a:t>
            </a:r>
            <a:r>
              <a:rPr lang="en-US" altLang="zh-CN" sz="2800" b="1" i="1" dirty="0" smtClean="0">
                <a:solidFill>
                  <a:schemeClr val="fol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(t)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</a:rPr>
              <a:t>M</a:t>
            </a:r>
            <a:r>
              <a:rPr lang="en-US" altLang="ja-JP" sz="2400" dirty="0" smtClean="0">
                <a:ea typeface="MS PGothic" pitchFamily="34" charset="-128"/>
              </a:rPr>
              <a:t>ean failures experienced</a:t>
            </a:r>
            <a:r>
              <a:rPr lang="en-US" altLang="zh-CN" sz="2400" dirty="0" smtClean="0">
                <a:ea typeface="MS PGothic" pitchFamily="34" charset="-128"/>
              </a:rPr>
              <a:t> in time duration up to time point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</a:rPr>
              <a:t>t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</a:rPr>
              <a:t>i.e. from start time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t</a:t>
            </a:r>
            <a:r>
              <a:rPr lang="en-US" altLang="zh-CN" sz="2400" b="1" i="1" baseline="-25000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0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, expected number of failures in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[t</a:t>
            </a:r>
            <a:r>
              <a:rPr lang="en-US" altLang="zh-CN" sz="2400" b="1" i="1" baseline="-25000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, t]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BE7DE-2B2C-4801-86E0-4200BF074E2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Basic Exponential model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Assumptions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Detections of failures are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independent</a:t>
            </a:r>
            <a:r>
              <a:rPr lang="en-US" altLang="zh-CN" sz="2800" dirty="0" smtClean="0"/>
              <a:t> of one another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Software failures are observed, i.e. the total number of failures has </a:t>
            </a:r>
            <a:r>
              <a:rPr lang="en-US" altLang="zh-CN" sz="2800" dirty="0" smtClean="0">
                <a:solidFill>
                  <a:schemeClr val="hlink"/>
                </a:solidFill>
              </a:rPr>
              <a:t>an upper bound</a:t>
            </a:r>
          </a:p>
          <a:p>
            <a:pPr lvl="1" eaLnBrk="1" hangingPunct="1">
              <a:lnSpc>
                <a:spcPct val="110000"/>
              </a:lnSpc>
            </a:pPr>
            <a:r>
              <a:rPr lang="en-CA" altLang="zh-CN" sz="2400" dirty="0" smtClean="0">
                <a:solidFill>
                  <a:schemeClr val="folHlink"/>
                </a:solidFill>
              </a:rPr>
              <a:t>Perfect debugging</a:t>
            </a:r>
            <a:r>
              <a:rPr lang="en-CA" altLang="zh-CN" sz="2400" dirty="0" smtClean="0"/>
              <a:t> is assumed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The execution times (measured in CPU time) between failures are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exponentially distributed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The hazard/failure rate is </a:t>
            </a:r>
            <a:r>
              <a:rPr lang="en-US" altLang="zh-CN" sz="2800" dirty="0" smtClean="0">
                <a:solidFill>
                  <a:schemeClr val="hlink"/>
                </a:solidFill>
              </a:rPr>
              <a:t>proportional to the number of faults</a:t>
            </a:r>
            <a:r>
              <a:rPr lang="en-US" altLang="zh-CN" sz="2800" dirty="0" smtClean="0"/>
              <a:t> remaining in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E98DD-7E77-4C41-9E16-437BA19FD0E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Exponential model (1)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352925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solidFill>
                  <a:schemeClr val="hlink"/>
                </a:solidFill>
                <a:ea typeface="MS PGothic" pitchFamily="34" charset="-128"/>
              </a:rPr>
              <a:t>Failure intensity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ja-JP" sz="2400" dirty="0" smtClean="0">
                <a:ea typeface="MS PGothic" pitchFamily="34" charset="-128"/>
              </a:rPr>
              <a:t>) versus </a:t>
            </a:r>
            <a:r>
              <a:rPr lang="en-US" altLang="ja-JP" sz="2400" dirty="0" smtClean="0">
                <a:solidFill>
                  <a:schemeClr val="folHlink"/>
                </a:solidFill>
                <a:ea typeface="MS PGothic" pitchFamily="34" charset="-128"/>
              </a:rPr>
              <a:t>failures experienced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</a:t>
            </a:r>
            <a:r>
              <a:rPr lang="en-US" altLang="ja-JP" sz="2400" dirty="0" smtClean="0">
                <a:ea typeface="MS PGothic" pitchFamily="34" charset="-128"/>
              </a:rPr>
              <a:t>)</a:t>
            </a:r>
            <a:endParaRPr lang="en-US" altLang="zh-CN" sz="2400" dirty="0" smtClean="0">
              <a:ea typeface="MS PGothic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ea typeface="MS PGothic" pitchFamily="34" charset="-128"/>
              </a:rPr>
              <a:t>All failures occurred are removed perfectly and immediately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dirty="0" smtClean="0">
              <a:ea typeface="MS PGothic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 dirty="0" smtClean="0">
              <a:ea typeface="MS PGothic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 dirty="0" smtClean="0">
              <a:ea typeface="MS PGothic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ea typeface="MS PGothic" pitchFamily="34" charset="-128"/>
              </a:rPr>
              <a:t>Slop of failure intensity: </a:t>
            </a:r>
            <a:r>
              <a:rPr lang="en-US" altLang="zh-CN" sz="2000" b="1" i="1" dirty="0" smtClean="0">
                <a:latin typeface="Times New Roman" pitchFamily="18" charset="0"/>
                <a:ea typeface="MS PMincho" pitchFamily="18" charset="-128"/>
              </a:rPr>
              <a:t>d</a:t>
            </a:r>
            <a:r>
              <a:rPr lang="en-US" altLang="ja-JP" sz="2000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</a:t>
            </a:r>
            <a:r>
              <a:rPr lang="en-US" altLang="zh-CN" sz="2000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/d</a:t>
            </a:r>
            <a:r>
              <a:rPr lang="en-US" altLang="ja-JP" sz="2000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</a:t>
            </a:r>
            <a:endParaRPr lang="en-US" altLang="zh-CN" sz="2000" b="1" i="1" dirty="0" smtClean="0">
              <a:latin typeface="Times New Roman" pitchFamily="18" charset="0"/>
              <a:ea typeface="MS PMincho" pitchFamily="18" charset="-128"/>
              <a:sym typeface="Symbol" pitchFamily="18" charset="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86871" y="1196975"/>
            <a:ext cx="3889585" cy="2863995"/>
            <a:chOff x="4786871" y="1196975"/>
            <a:chExt cx="3889585" cy="2863995"/>
          </a:xfrm>
        </p:grpSpPr>
        <p:grpSp>
          <p:nvGrpSpPr>
            <p:cNvPr id="8" name="组合 7"/>
            <p:cNvGrpSpPr/>
            <p:nvPr/>
          </p:nvGrpSpPr>
          <p:grpSpPr>
            <a:xfrm>
              <a:off x="4786871" y="1196975"/>
              <a:ext cx="3889585" cy="2863995"/>
              <a:chOff x="4786871" y="1196975"/>
              <a:chExt cx="3889585" cy="2863995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6871" y="1268760"/>
                <a:ext cx="3889585" cy="2792210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5004048" y="1196975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i="1" dirty="0">
                    <a:latin typeface="Times New Roman" pitchFamily="18" charset="0"/>
                    <a:ea typeface="MS PMincho" pitchFamily="18" charset="-128"/>
                    <a:cs typeface="Times New Roman" pitchFamily="18" charset="0"/>
                    <a:sym typeface="Symbol" pitchFamily="18" charset="2"/>
                  </a:rPr>
                  <a:t></a:t>
                </a:r>
                <a:endParaRPr lang="zh-CN" altLang="en-US" sz="16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41120" y="3618404"/>
                <a:ext cx="3032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i="1" dirty="0">
                    <a:latin typeface="Times New Roman" pitchFamily="18" charset="0"/>
                    <a:ea typeface="MS PMincho" pitchFamily="18" charset="-128"/>
                    <a:sym typeface="Symbol" pitchFamily="18" charset="2"/>
                  </a:rPr>
                  <a:t></a:t>
                </a:r>
                <a:endParaRPr lang="zh-CN" altLang="en-US" sz="1600" dirty="0"/>
              </a:p>
            </p:txBody>
          </p:sp>
        </p:grp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8027988" y="2133600"/>
              <a:ext cx="63023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latin typeface="Times New Roman" pitchFamily="18" charset="0"/>
                  <a:sym typeface="Symbol" pitchFamily="18" charset="2"/>
                </a:rPr>
                <a:t></a:t>
              </a:r>
              <a:r>
                <a:rPr lang="en-US" altLang="zh-CN" sz="1200" i="1" baseline="-25000" dirty="0">
                  <a:latin typeface="Times New Roman" pitchFamily="18" charset="0"/>
                  <a:sym typeface="Symbol" pitchFamily="18" charset="2"/>
                </a:rPr>
                <a:t>0</a:t>
              </a:r>
              <a:r>
                <a:rPr lang="en-US" altLang="zh-CN" sz="1200" i="1" dirty="0">
                  <a:latin typeface="Times New Roman" pitchFamily="18" charset="0"/>
                  <a:sym typeface="Symbol" pitchFamily="18" charset="2"/>
                </a:rPr>
                <a:t>=100</a:t>
              </a:r>
              <a:endParaRPr lang="en-US" altLang="zh-CN" sz="1200" i="1" baseline="-250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86870" y="3954542"/>
            <a:ext cx="3889585" cy="2840938"/>
            <a:chOff x="4786870" y="3954542"/>
            <a:chExt cx="3889585" cy="2840938"/>
          </a:xfrm>
        </p:grpSpPr>
        <p:grpSp>
          <p:nvGrpSpPr>
            <p:cNvPr id="9" name="组合 8"/>
            <p:cNvGrpSpPr/>
            <p:nvPr/>
          </p:nvGrpSpPr>
          <p:grpSpPr>
            <a:xfrm>
              <a:off x="4786870" y="3954542"/>
              <a:ext cx="3889585" cy="2840938"/>
              <a:chOff x="4786870" y="3954542"/>
              <a:chExt cx="3889585" cy="2840938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6870" y="4039849"/>
                <a:ext cx="3889585" cy="275563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5004048" y="3954542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i="1" dirty="0">
                    <a:latin typeface="Times New Roman" pitchFamily="18" charset="0"/>
                    <a:ea typeface="MS PMincho" pitchFamily="18" charset="-128"/>
                    <a:cs typeface="Times New Roman" pitchFamily="18" charset="0"/>
                    <a:sym typeface="Symbol" pitchFamily="18" charset="2"/>
                  </a:rPr>
                  <a:t></a:t>
                </a:r>
                <a:endParaRPr lang="zh-CN" altLang="en-US" sz="16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941120" y="6368048"/>
                <a:ext cx="3032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i="1" dirty="0">
                    <a:latin typeface="Times New Roman" pitchFamily="18" charset="0"/>
                    <a:ea typeface="MS PMincho" pitchFamily="18" charset="-128"/>
                    <a:sym typeface="Symbol" pitchFamily="18" charset="2"/>
                  </a:rPr>
                  <a:t></a:t>
                </a:r>
                <a:endParaRPr lang="zh-CN" altLang="en-US" sz="1600" dirty="0"/>
              </a:p>
            </p:txBody>
          </p:sp>
        </p:grp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8027988" y="4882555"/>
              <a:ext cx="5588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1200" i="1" baseline="-25000" dirty="0">
                  <a:latin typeface="Times New Roman" pitchFamily="18" charset="0"/>
                  <a:sym typeface="Symbol" pitchFamily="18" charset="2"/>
                </a:rPr>
                <a:t>0</a:t>
              </a:r>
              <a:r>
                <a:rPr lang="en-US" altLang="zh-CN" sz="1200" i="1" dirty="0">
                  <a:latin typeface="Times New Roman" pitchFamily="18" charset="0"/>
                  <a:sym typeface="Symbol" pitchFamily="18" charset="2"/>
                </a:rPr>
                <a:t>=10</a:t>
              </a:r>
              <a:endParaRPr lang="en-US" altLang="zh-CN" sz="1200" i="1" baseline="-250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3" y="3387074"/>
            <a:ext cx="3042168" cy="146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3" y="5241125"/>
            <a:ext cx="1066892" cy="682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B2944-AE91-4609-A7A9-4E696526814B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Exponential model (2)</a:t>
            </a:r>
          </a:p>
        </p:txBody>
      </p:sp>
      <p:sp>
        <p:nvSpPr>
          <p:cNvPr id="358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352925" cy="489585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hlink"/>
                </a:solidFill>
                <a:ea typeface="MS PGothic" pitchFamily="34" charset="-128"/>
              </a:rPr>
              <a:t>F</a:t>
            </a:r>
            <a:r>
              <a:rPr lang="en-US" altLang="ja-JP" sz="2400" smtClean="0">
                <a:solidFill>
                  <a:schemeClr val="hlink"/>
                </a:solidFill>
                <a:ea typeface="MS PGothic" pitchFamily="34" charset="-128"/>
              </a:rPr>
              <a:t>ailures experienced</a:t>
            </a:r>
            <a:r>
              <a:rPr lang="en-US" altLang="ja-JP" sz="2400" smtClean="0">
                <a:ea typeface="MS PGothic" pitchFamily="34" charset="-128"/>
              </a:rPr>
              <a:t> (</a:t>
            </a:r>
            <a:r>
              <a:rPr lang="en-US" altLang="ja-JP" sz="2400" b="1" i="1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ja-JP" sz="2400" smtClean="0">
                <a:ea typeface="MS PGothic" pitchFamily="34" charset="-128"/>
              </a:rPr>
              <a:t>) versus </a:t>
            </a:r>
            <a:r>
              <a:rPr lang="en-US" altLang="ja-JP" sz="2400" smtClean="0">
                <a:solidFill>
                  <a:schemeClr val="folHlink"/>
                </a:solidFill>
                <a:ea typeface="MS PGothic" pitchFamily="34" charset="-128"/>
              </a:rPr>
              <a:t>execution time</a:t>
            </a:r>
            <a:r>
              <a:rPr lang="en-US" altLang="ja-JP" sz="2400" smtClean="0">
                <a:ea typeface="MS PGothic" pitchFamily="34" charset="-128"/>
              </a:rPr>
              <a:t> (</a:t>
            </a:r>
            <a:r>
              <a:rPr lang="en-US" altLang="ja-JP" sz="2400" b="1" i="1" smtClean="0">
                <a:ea typeface="MS PMincho" pitchFamily="18" charset="-128"/>
                <a:sym typeface="Symbol" pitchFamily="18" charset="2"/>
              </a:rPr>
              <a:t></a:t>
            </a:r>
            <a:r>
              <a:rPr lang="en-US" altLang="ja-JP" sz="2400" smtClean="0">
                <a:ea typeface="MS PGothic" pitchFamily="34" charset="-128"/>
              </a:rPr>
              <a:t>)</a:t>
            </a:r>
            <a:endParaRPr lang="en-US" altLang="zh-CN" sz="2400" smtClean="0">
              <a:ea typeface="MS PGothic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348880"/>
            <a:ext cx="2383743" cy="2054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4619310"/>
            <a:ext cx="2066723" cy="5669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88024" y="1196975"/>
            <a:ext cx="3676207" cy="2853971"/>
            <a:chOff x="4783581" y="1196975"/>
            <a:chExt cx="3676207" cy="28539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581" y="1270929"/>
              <a:ext cx="3676207" cy="278001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004048" y="1196975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 smtClean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753056" y="3617525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 smtClean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4225" y="3972569"/>
            <a:ext cx="3676207" cy="2823488"/>
            <a:chOff x="4784225" y="3972569"/>
            <a:chExt cx="3676207" cy="28234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25" y="4046523"/>
              <a:ext cx="3676207" cy="274953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004048" y="3972569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 smtClean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40352" y="6372153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 smtClean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A08C7-9D46-481A-BB0D-A8E12B9D641B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Exponential model (3)</a:t>
            </a:r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hlink"/>
                </a:solidFill>
                <a:ea typeface="MS PGothic" pitchFamily="34" charset="-128"/>
              </a:rPr>
              <a:t>Failure intensity</a:t>
            </a:r>
            <a:r>
              <a:rPr lang="en-US" altLang="ja-JP" dirty="0" smtClean="0">
                <a:ea typeface="MS PGothic" pitchFamily="34" charset="-128"/>
              </a:rPr>
              <a:t> (</a:t>
            </a:r>
            <a:r>
              <a:rPr lang="en-US" altLang="ja-JP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ja-JP" dirty="0" smtClean="0">
                <a:ea typeface="MS PGothic" pitchFamily="34" charset="-128"/>
              </a:rPr>
              <a:t>) versus </a:t>
            </a:r>
            <a:r>
              <a:rPr lang="en-US" altLang="ja-JP" dirty="0" smtClean="0">
                <a:solidFill>
                  <a:schemeClr val="folHlink"/>
                </a:solidFill>
                <a:ea typeface="MS PGothic" pitchFamily="34" charset="-128"/>
              </a:rPr>
              <a:t>execution time</a:t>
            </a:r>
            <a:r>
              <a:rPr lang="en-US" altLang="ja-JP" dirty="0" smtClean="0">
                <a:ea typeface="MS PGothic" pitchFamily="34" charset="-128"/>
              </a:rPr>
              <a:t> (</a:t>
            </a:r>
            <a:r>
              <a:rPr lang="en-US" altLang="ja-JP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</a:t>
            </a:r>
            <a:r>
              <a:rPr lang="en-US" altLang="ja-JP" dirty="0" smtClean="0">
                <a:ea typeface="MS PGothic" pitchFamily="34" charset="-128"/>
              </a:rPr>
              <a:t>)</a:t>
            </a:r>
            <a:endParaRPr lang="en-US" altLang="zh-CN" dirty="0" smtClean="0">
              <a:ea typeface="MS PGothic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28624"/>
            <a:ext cx="1944793" cy="166435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830124" y="1196752"/>
            <a:ext cx="3603048" cy="2818036"/>
            <a:chOff x="4830124" y="1196752"/>
            <a:chExt cx="3603048" cy="28180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124" y="1289640"/>
              <a:ext cx="3603048" cy="272514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95204" y="119675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740352" y="3637928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30124" y="3938176"/>
            <a:ext cx="3603048" cy="2801760"/>
            <a:chOff x="4830124" y="3938176"/>
            <a:chExt cx="3603048" cy="28017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124" y="4014788"/>
              <a:ext cx="3603048" cy="272514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995204" y="393817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681942" y="6363076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69E8D-FF71-4DFA-BFBD-34787DA4A34F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Chapter 2. Software Reliability Models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zh-CN" dirty="0" smtClean="0"/>
              <a:t>Randomness and Probability</a:t>
            </a:r>
          </a:p>
          <a:p>
            <a:pPr eaLnBrk="1" hangingPunct="1"/>
            <a:r>
              <a:rPr lang="en-CA" altLang="zh-CN" dirty="0" smtClean="0"/>
              <a:t>Basic Reliability Models</a:t>
            </a:r>
          </a:p>
          <a:p>
            <a:pPr eaLnBrk="1" hangingPunct="1"/>
            <a:r>
              <a:rPr lang="en-CA" altLang="zh-CN" dirty="0" smtClean="0">
                <a:solidFill>
                  <a:srgbClr val="FF0000"/>
                </a:solidFill>
              </a:rPr>
              <a:t>Reliability Growth Models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850B5-CC68-4D3F-AE3C-F8FD06243B93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Basic Exponential model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folHlink"/>
                </a:solidFill>
                <a:ea typeface="MS PGothic" pitchFamily="34" charset="-128"/>
              </a:rPr>
              <a:t>Assume that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MS PGothic" pitchFamily="34" charset="-128"/>
              </a:rPr>
              <a:t>A program has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</a:rPr>
              <a:t>100</a:t>
            </a:r>
            <a:r>
              <a:rPr lang="en-US" altLang="zh-CN" sz="2400" dirty="0" smtClean="0">
                <a:ea typeface="MS PGothic" pitchFamily="34" charset="-128"/>
              </a:rPr>
              <a:t> failures in infinite time (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</a:t>
            </a:r>
            <a:r>
              <a:rPr lang="en-US" altLang="zh-CN" sz="2400" b="1" i="1" baseline="-25000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0</a:t>
            </a:r>
            <a:r>
              <a:rPr lang="en-US" altLang="zh-CN" sz="2400" dirty="0" smtClean="0">
                <a:ea typeface="MS PGothic" pitchFamily="34" charset="-128"/>
              </a:rPr>
              <a:t>), initial failure intensity is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</a:rPr>
              <a:t>10</a:t>
            </a:r>
            <a:r>
              <a:rPr lang="en-US" altLang="zh-CN" sz="2400" dirty="0" smtClean="0">
                <a:ea typeface="MS PGothic" pitchFamily="34" charset="-128"/>
              </a:rPr>
              <a:t> failures per execution hour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 smtClean="0">
                <a:ea typeface="MS PGothic" pitchFamily="34" charset="-128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MS PGothic" pitchFamily="34" charset="-128"/>
              </a:rPr>
              <a:t>After </a:t>
            </a:r>
            <a:r>
              <a:rPr lang="en-US" altLang="zh-CN" sz="28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50</a:t>
            </a:r>
            <a:r>
              <a:rPr lang="en-US" altLang="zh-CN" sz="2800" dirty="0" smtClean="0">
                <a:solidFill>
                  <a:schemeClr val="hlink"/>
                </a:solidFill>
                <a:ea typeface="MS PGothic" pitchFamily="34" charset="-128"/>
              </a:rPr>
              <a:t> failures</a:t>
            </a:r>
            <a:r>
              <a:rPr lang="en-US" altLang="zh-CN" sz="2800" dirty="0" smtClean="0">
                <a:ea typeface="MS PGothic" pitchFamily="34" charset="-128"/>
              </a:rPr>
              <a:t> experienced and removed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400" dirty="0" smtClean="0"/>
          </a:p>
          <a:p>
            <a:pPr lvl="2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After </a:t>
            </a:r>
            <a:r>
              <a:rPr lang="en-US" altLang="zh-CN" sz="28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10</a:t>
            </a:r>
            <a:r>
              <a:rPr lang="en-US" altLang="zh-CN" sz="2800" dirty="0" smtClean="0">
                <a:solidFill>
                  <a:schemeClr val="hlink"/>
                </a:solidFill>
              </a:rPr>
              <a:t> execution hours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3435786"/>
            <a:ext cx="5608806" cy="7132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4797152"/>
            <a:ext cx="6730567" cy="11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24A0B5-4FDE-4222-9615-64E6F7D2A77E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Logarithmic Poisson Model (1)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Software has highly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non-uniform operational profiles</a:t>
            </a:r>
          </a:p>
          <a:p>
            <a:pPr lvl="1" eaLnBrk="1" hangingPunct="1"/>
            <a:r>
              <a:rPr lang="en-US" altLang="zh-CN" sz="2000" dirty="0" smtClean="0"/>
              <a:t>Some functions are executed much more frequently than others</a:t>
            </a:r>
          </a:p>
          <a:p>
            <a:pPr eaLnBrk="1" hangingPunct="1"/>
            <a:r>
              <a:rPr lang="en-US" altLang="zh-CN" sz="2400" dirty="0">
                <a:solidFill>
                  <a:schemeClr val="folHlink"/>
                </a:solidFill>
              </a:rPr>
              <a:t>Average level of experience and motivation</a:t>
            </a:r>
            <a:r>
              <a:rPr lang="en-US" altLang="zh-CN" sz="2400" dirty="0"/>
              <a:t> of failure resolution personnel may drop</a:t>
            </a:r>
          </a:p>
          <a:p>
            <a:pPr lvl="1" eaLnBrk="1" hangingPunct="1"/>
            <a:r>
              <a:rPr lang="en-US" altLang="zh-CN" sz="2000" dirty="0"/>
              <a:t>Experienced personnel may move to other projects</a:t>
            </a:r>
          </a:p>
          <a:p>
            <a:pPr lvl="1" eaLnBrk="1" hangingPunct="1"/>
            <a:r>
              <a:rPr lang="en-US" altLang="zh-CN" sz="2000" dirty="0"/>
              <a:t>Test personnel may feel less of the sense of “code ownership”</a:t>
            </a:r>
          </a:p>
          <a:p>
            <a:pPr eaLnBrk="1" hangingPunct="1"/>
            <a:r>
              <a:rPr lang="en-US" altLang="zh-CN" sz="2400" dirty="0" smtClean="0"/>
              <a:t>It becomes </a:t>
            </a:r>
            <a:r>
              <a:rPr lang="en-US" altLang="zh-CN" sz="2400" dirty="0" smtClean="0">
                <a:solidFill>
                  <a:schemeClr val="hlink"/>
                </a:solidFill>
              </a:rPr>
              <a:t>more and more difficult to find faults</a:t>
            </a:r>
            <a:r>
              <a:rPr lang="en-US" altLang="zh-CN" sz="2400" dirty="0" smtClean="0"/>
              <a:t> that are causing the failures associated with less frequent runs</a:t>
            </a:r>
          </a:p>
          <a:p>
            <a:pPr eaLnBrk="1" hangingPunct="1"/>
            <a:r>
              <a:rPr lang="en-US" altLang="zh-CN" sz="2400" dirty="0" smtClean="0"/>
              <a:t>For a given failure, associated fault may be only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partly removed</a:t>
            </a:r>
          </a:p>
          <a:p>
            <a:pPr lvl="1" eaLnBrk="1" hangingPunct="1"/>
            <a:r>
              <a:rPr lang="en-US" altLang="zh-CN" sz="2000" dirty="0" smtClean="0"/>
              <a:t>Leaving smaller fraction harder to detect</a:t>
            </a:r>
          </a:p>
          <a:p>
            <a:pPr eaLnBrk="1" hangingPunct="1"/>
            <a:r>
              <a:rPr lang="en-US" altLang="zh-CN" sz="2400" dirty="0" smtClean="0"/>
              <a:t>The process of fault removal may </a:t>
            </a:r>
            <a:r>
              <a:rPr lang="en-US" altLang="zh-CN" sz="2400" dirty="0" smtClean="0">
                <a:solidFill>
                  <a:schemeClr val="hlink"/>
                </a:solidFill>
              </a:rPr>
              <a:t>introduce new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20888"/>
            <a:ext cx="4340728" cy="3609145"/>
          </a:xfrm>
          <a:prstGeom prst="rect">
            <a:avLst/>
          </a:prstGeom>
        </p:spPr>
      </p:pic>
      <p:sp>
        <p:nvSpPr>
          <p:cNvPr id="3891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16E18-3505-4EA1-B540-549E2A78458A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Logarithmic Poisson Model (2)</a:t>
            </a:r>
          </a:p>
        </p:txBody>
      </p:sp>
      <p:sp>
        <p:nvSpPr>
          <p:cNvPr id="3892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352925" cy="15843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Hazard rate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400" b="1" i="1" baseline="-25000" dirty="0" smtClean="0">
                <a:latin typeface="Times New Roman" pitchFamily="18" charset="0"/>
              </a:rPr>
              <a:t>k</a:t>
            </a:r>
            <a:r>
              <a:rPr lang="en-US" altLang="zh-CN" sz="2400" dirty="0" smtClean="0"/>
              <a:t> of </a:t>
            </a:r>
            <a:r>
              <a:rPr lang="en-US" altLang="zh-CN" sz="2400" dirty="0" smtClean="0">
                <a:solidFill>
                  <a:schemeClr val="hlink"/>
                </a:solidFill>
              </a:rPr>
              <a:t>fault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k</a:t>
            </a:r>
          </a:p>
          <a:p>
            <a:pPr lvl="1" eaLnBrk="1" hangingPunct="1"/>
            <a:r>
              <a:rPr lang="en-US" altLang="zh-CN" sz="2000" dirty="0" smtClean="0"/>
              <a:t>May follow a power-law distribution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12875"/>
            <a:ext cx="4392613" cy="12954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folHlink"/>
                </a:solidFill>
              </a:rPr>
              <a:t>Failure intensity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Faults found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lvl="1" eaLnBrk="1" hangingPunct="1"/>
            <a:r>
              <a:rPr lang="en-US" altLang="zh-CN" sz="2000" dirty="0" smtClean="0">
                <a:cs typeface="Times New Roman" pitchFamily="18" charset="0"/>
                <a:sym typeface="Symbol" pitchFamily="18" charset="2"/>
              </a:rPr>
              <a:t>Instead of</a:t>
            </a:r>
            <a:endParaRPr lang="el-GR" altLang="zh-CN" sz="2000" dirty="0" smtClean="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6" y="2414510"/>
            <a:ext cx="4359018" cy="3621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7" y="2198610"/>
            <a:ext cx="1133954" cy="396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2009562"/>
            <a:ext cx="1012024" cy="65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86" y="3012328"/>
            <a:ext cx="1146147" cy="585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4452E-DEFC-4D05-AA88-C0208C6297B6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99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Logarithmic Poisson Model (1)</a:t>
            </a:r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208463" cy="4895850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chemeClr val="hlink"/>
                </a:solidFill>
                <a:ea typeface="MS PGothic" pitchFamily="34" charset="-128"/>
              </a:rPr>
              <a:t>Failure intensity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ja-JP" sz="2400" dirty="0" smtClean="0">
                <a:ea typeface="MS PGothic" pitchFamily="34" charset="-128"/>
              </a:rPr>
              <a:t>) versus </a:t>
            </a:r>
            <a:r>
              <a:rPr lang="en-US" altLang="ja-JP" sz="2400" dirty="0" smtClean="0">
                <a:solidFill>
                  <a:schemeClr val="folHlink"/>
                </a:solidFill>
                <a:ea typeface="MS PGothic" pitchFamily="34" charset="-128"/>
              </a:rPr>
              <a:t>failures experienced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</a:t>
            </a:r>
            <a:r>
              <a:rPr lang="en-US" altLang="ja-JP" sz="2400" dirty="0" smtClean="0">
                <a:ea typeface="MS PGothic" pitchFamily="34" charset="-128"/>
              </a:rPr>
              <a:t>)</a:t>
            </a:r>
            <a:endParaRPr lang="en-US" altLang="zh-CN" sz="2400" dirty="0" smtClean="0">
              <a:ea typeface="MS PGothic" pitchFamily="34" charset="-128"/>
            </a:endParaRPr>
          </a:p>
          <a:p>
            <a:pPr lvl="1" eaLnBrk="1" hangingPunct="1"/>
            <a:r>
              <a:rPr lang="en-US" altLang="zh-CN" sz="2000" dirty="0" smtClean="0">
                <a:ea typeface="MS PGothic" pitchFamily="34" charset="-128"/>
              </a:rPr>
              <a:t>Introduce failure intensity decay parameter </a:t>
            </a: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</a:t>
            </a:r>
            <a:r>
              <a:rPr lang="en-US" altLang="zh-CN" sz="2000" dirty="0" smtClean="0">
                <a:ea typeface="MS PGothic" pitchFamily="34" charset="-128"/>
                <a:sym typeface="Symbol" pitchFamily="18" charset="2"/>
              </a:rPr>
              <a:t>, no </a:t>
            </a: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</a:t>
            </a:r>
            <a:r>
              <a:rPr lang="en-US" altLang="zh-CN" sz="2000" b="1" i="1" baseline="-25000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0</a:t>
            </a:r>
          </a:p>
          <a:p>
            <a:pPr eaLnBrk="1" hangingPunct="1"/>
            <a:endParaRPr lang="en-US" altLang="zh-CN" sz="2400" dirty="0" smtClean="0">
              <a:ea typeface="MS PGothic" pitchFamily="34" charset="-128"/>
              <a:sym typeface="Symbol" pitchFamily="18" charset="2"/>
            </a:endParaRPr>
          </a:p>
          <a:p>
            <a:pPr eaLnBrk="1" hangingPunct="1"/>
            <a:endParaRPr lang="en-US" altLang="zh-CN" sz="2400" dirty="0" smtClean="0">
              <a:ea typeface="MS PGothic" pitchFamily="34" charset="-128"/>
              <a:sym typeface="Symbol" pitchFamily="18" charset="2"/>
            </a:endParaRPr>
          </a:p>
          <a:p>
            <a:pPr lvl="1" eaLnBrk="1" hangingPunct="1"/>
            <a:r>
              <a:rPr lang="en-US" altLang="zh-CN" sz="2000" dirty="0" smtClean="0">
                <a:ea typeface="MS PGothic" pitchFamily="34" charset="-128"/>
                <a:sym typeface="Symbol" pitchFamily="18" charset="2"/>
              </a:rPr>
              <a:t>Slop of failure intensity: </a:t>
            </a: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d/d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2996952"/>
            <a:ext cx="2017951" cy="5608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4457750"/>
            <a:ext cx="3078747" cy="95105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005815" y="1124744"/>
            <a:ext cx="3529890" cy="2771827"/>
            <a:chOff x="5005815" y="1124744"/>
            <a:chExt cx="3529890" cy="27718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815" y="1226292"/>
              <a:ext cx="3529890" cy="267027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48064" y="112474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869112" y="3473213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05815" y="3811767"/>
            <a:ext cx="3529890" cy="2752006"/>
            <a:chOff x="5005815" y="3811767"/>
            <a:chExt cx="3529890" cy="27520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815" y="3893494"/>
              <a:ext cx="3529890" cy="267027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148064" y="3811767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869112" y="6139448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25831-41B2-4084-AE1F-66C75603FCA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Logarithmic Poisson Model (2)</a:t>
            </a:r>
          </a:p>
        </p:txBody>
      </p:sp>
      <p:sp>
        <p:nvSpPr>
          <p:cNvPr id="409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hlink"/>
                </a:solidFill>
                <a:ea typeface="MS PGothic" pitchFamily="34" charset="-128"/>
              </a:rPr>
              <a:t>F</a:t>
            </a:r>
            <a:r>
              <a:rPr lang="en-US" altLang="ja-JP" sz="2400" dirty="0" smtClean="0">
                <a:solidFill>
                  <a:schemeClr val="hlink"/>
                </a:solidFill>
                <a:ea typeface="MS PGothic" pitchFamily="34" charset="-128"/>
              </a:rPr>
              <a:t>ailures experienced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ja-JP" sz="2400" dirty="0" smtClean="0">
                <a:ea typeface="MS PGothic" pitchFamily="34" charset="-128"/>
              </a:rPr>
              <a:t>) versus </a:t>
            </a:r>
            <a:r>
              <a:rPr lang="en-US" altLang="ja-JP" sz="2400" dirty="0" smtClean="0">
                <a:solidFill>
                  <a:schemeClr val="folHlink"/>
                </a:solidFill>
                <a:ea typeface="MS PGothic" pitchFamily="34" charset="-128"/>
              </a:rPr>
              <a:t>execution time</a:t>
            </a:r>
            <a:r>
              <a:rPr lang="en-US" altLang="ja-JP" sz="2400" dirty="0" smtClean="0">
                <a:ea typeface="MS PGothic" pitchFamily="34" charset="-128"/>
              </a:rPr>
              <a:t> (</a:t>
            </a:r>
            <a:r>
              <a:rPr lang="en-US" altLang="ja-JP" sz="2400" b="1" i="1" dirty="0" smtClean="0">
                <a:ea typeface="MS PMincho" pitchFamily="18" charset="-128"/>
                <a:sym typeface="Symbol" pitchFamily="18" charset="2"/>
              </a:rPr>
              <a:t></a:t>
            </a:r>
            <a:r>
              <a:rPr lang="en-US" altLang="ja-JP" sz="2400" dirty="0" smtClean="0">
                <a:ea typeface="MS PGothic" pitchFamily="34" charset="-128"/>
              </a:rPr>
              <a:t>)</a:t>
            </a:r>
            <a:endParaRPr lang="en-US" altLang="zh-CN" sz="2400" dirty="0" smtClean="0">
              <a:ea typeface="MS PGothic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410415"/>
            <a:ext cx="2164268" cy="175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4613332"/>
            <a:ext cx="2773920" cy="7315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85302" y="1196975"/>
            <a:ext cx="3603048" cy="2822444"/>
            <a:chOff x="4785302" y="1196975"/>
            <a:chExt cx="3603048" cy="28224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302" y="1294271"/>
              <a:ext cx="3603048" cy="272514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004048" y="1196975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68344" y="3627466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85302" y="3922123"/>
            <a:ext cx="3603048" cy="2822444"/>
            <a:chOff x="4785302" y="3922123"/>
            <a:chExt cx="3603048" cy="28224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302" y="4019419"/>
              <a:ext cx="3603048" cy="272514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004048" y="3922123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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68344" y="6330806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80AE3-EA6E-45CF-89F9-E005AF4B2E4B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Logarithmic Poisson Model (3)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hlink"/>
                </a:solidFill>
                <a:ea typeface="MS PGothic" pitchFamily="34" charset="-128"/>
              </a:rPr>
              <a:t>Failure intensity</a:t>
            </a:r>
            <a:r>
              <a:rPr lang="en-US" altLang="ja-JP" dirty="0" smtClean="0">
                <a:ea typeface="MS PGothic" pitchFamily="34" charset="-128"/>
              </a:rPr>
              <a:t> (</a:t>
            </a:r>
            <a:r>
              <a:rPr lang="en-US" altLang="ja-JP" b="1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ja-JP" dirty="0" smtClean="0">
                <a:ea typeface="MS PGothic" pitchFamily="34" charset="-128"/>
              </a:rPr>
              <a:t>) versus </a:t>
            </a:r>
            <a:r>
              <a:rPr lang="en-US" altLang="ja-JP" dirty="0" smtClean="0">
                <a:solidFill>
                  <a:schemeClr val="folHlink"/>
                </a:solidFill>
                <a:ea typeface="MS PGothic" pitchFamily="34" charset="-128"/>
              </a:rPr>
              <a:t>execution time</a:t>
            </a:r>
            <a:r>
              <a:rPr lang="en-US" altLang="ja-JP" dirty="0" smtClean="0">
                <a:ea typeface="MS PGothic" pitchFamily="34" charset="-128"/>
              </a:rPr>
              <a:t> (</a:t>
            </a:r>
            <a:r>
              <a:rPr lang="en-US" altLang="ja-JP" b="1" i="1" dirty="0" smtClean="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</a:t>
            </a:r>
            <a:r>
              <a:rPr lang="en-US" altLang="ja-JP" dirty="0" smtClean="0">
                <a:ea typeface="MS PGothic" pitchFamily="34" charset="-128"/>
              </a:rPr>
              <a:t>)</a:t>
            </a:r>
            <a:endParaRPr lang="en-US" altLang="zh-CN" dirty="0" smtClean="0">
              <a:ea typeface="MS PGothic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52417"/>
            <a:ext cx="2121592" cy="18167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807967" y="1196975"/>
            <a:ext cx="3651821" cy="2852738"/>
            <a:chOff x="4807967" y="1196975"/>
            <a:chExt cx="3651821" cy="28527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967" y="1281889"/>
              <a:ext cx="3651821" cy="276782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75039" y="119697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740352" y="3666510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07967" y="3964799"/>
            <a:ext cx="3651821" cy="2852738"/>
            <a:chOff x="4807967" y="3964799"/>
            <a:chExt cx="3651821" cy="285273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967" y="4049713"/>
              <a:ext cx="3651821" cy="27678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975039" y="396479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cs typeface="Times New Roman" pitchFamily="18" charset="0"/>
                  <a:sym typeface="Symbol" pitchFamily="18" charset="2"/>
                </a:rPr>
                <a:t>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740352" y="6394620"/>
              <a:ext cx="2744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i="1" dirty="0">
                  <a:latin typeface="Times New Roman" pitchFamily="18" charset="0"/>
                  <a:ea typeface="MS PMincho" pitchFamily="18" charset="-128"/>
                  <a:sym typeface="Symbol" pitchFamily="18" charset="2"/>
                </a:rPr>
                <a:t>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E9B36-2141-456E-B4F5-844DED158FB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Example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Logarithmic Poisson Model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chemeClr val="folHlink"/>
                </a:solidFill>
                <a:ea typeface="MS PGothic" pitchFamily="34" charset="-128"/>
              </a:rPr>
              <a:t>Assume that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MS PGothic" pitchFamily="34" charset="-128"/>
              </a:rPr>
              <a:t>The program’s initial failure intensity is 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</a:rPr>
              <a:t>10</a:t>
            </a:r>
            <a:r>
              <a:rPr lang="en-US" altLang="zh-CN" sz="2400" smtClean="0">
                <a:ea typeface="MS PGothic" pitchFamily="34" charset="-128"/>
              </a:rPr>
              <a:t> failures per execution hour (</a:t>
            </a:r>
            <a:r>
              <a:rPr lang="en-US" altLang="ja-JP" sz="2400" b="1" i="1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smtClean="0">
                <a:latin typeface="Times New Roman" pitchFamily="18" charset="0"/>
                <a:ea typeface="MS PMincho" pitchFamily="18" charset="-128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smtClean="0">
                <a:ea typeface="MS PGothic" pitchFamily="34" charset="-128"/>
              </a:rPr>
              <a:t>), failure intensity decay parameter (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</a:t>
            </a:r>
            <a:r>
              <a:rPr lang="en-US" altLang="zh-CN" sz="2400" smtClean="0">
                <a:ea typeface="MS PGothic" pitchFamily="34" charset="-128"/>
              </a:rPr>
              <a:t>) is 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</a:rPr>
              <a:t>0.02</a:t>
            </a:r>
            <a:r>
              <a:rPr lang="en-US" altLang="zh-CN" sz="2400" smtClean="0">
                <a:ea typeface="MS PGothic" pitchFamily="34" charset="-128"/>
              </a:rPr>
              <a:t> per failure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ea typeface="MS PGothic" pitchFamily="34" charset="-128"/>
              </a:rPr>
              <a:t>After </a:t>
            </a:r>
            <a:r>
              <a:rPr lang="en-US" altLang="zh-CN" sz="2800" b="1" i="1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50</a:t>
            </a:r>
            <a:r>
              <a:rPr lang="en-US" altLang="zh-CN" sz="2800" smtClean="0">
                <a:solidFill>
                  <a:schemeClr val="hlink"/>
                </a:solidFill>
                <a:ea typeface="MS PGothic" pitchFamily="34" charset="-128"/>
              </a:rPr>
              <a:t> failures</a:t>
            </a:r>
            <a:r>
              <a:rPr lang="en-US" altLang="zh-CN" sz="2800" smtClean="0">
                <a:ea typeface="MS PGothic" pitchFamily="34" charset="-128"/>
              </a:rPr>
              <a:t> experienced and removed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2000" smtClean="0"/>
          </a:p>
          <a:p>
            <a:pPr lvl="2" eaLnBrk="1" hangingPunct="1">
              <a:lnSpc>
                <a:spcPct val="110000"/>
              </a:lnSpc>
            </a:pPr>
            <a:endParaRPr lang="en-US" altLang="zh-CN" sz="2000" smtClean="0"/>
          </a:p>
          <a:p>
            <a:pPr eaLnBrk="1" hangingPunct="1">
              <a:lnSpc>
                <a:spcPct val="60000"/>
              </a:lnSpc>
            </a:pPr>
            <a:r>
              <a:rPr lang="en-US" altLang="zh-CN" sz="2800" smtClean="0"/>
              <a:t>After </a:t>
            </a:r>
            <a:r>
              <a:rPr lang="en-US" altLang="zh-CN" sz="2800" b="1" i="1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10</a:t>
            </a:r>
            <a:r>
              <a:rPr lang="en-US" altLang="zh-CN" sz="2800" smtClean="0">
                <a:solidFill>
                  <a:schemeClr val="hlink"/>
                </a:solidFill>
              </a:rPr>
              <a:t> execution hours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3890932"/>
            <a:ext cx="5218628" cy="377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4908311"/>
            <a:ext cx="6913463" cy="129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FDEFC-10D8-4DFE-99AC-914A5B6F61AC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40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(1)</a:t>
            </a:r>
          </a:p>
        </p:txBody>
      </p:sp>
      <p:sp>
        <p:nvSpPr>
          <p:cNvPr id="440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12875"/>
            <a:ext cx="4537075" cy="4895850"/>
          </a:xfrm>
          <a:noFill/>
        </p:spPr>
        <p:txBody>
          <a:bodyPr lIns="18000" rIns="18000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Basic Exponential model (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BE</a:t>
            </a:r>
            <a:r>
              <a:rPr lang="en-US" altLang="zh-CN" sz="2400" smtClean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Initial failure intensity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Total failures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Logarithmic Poisson model (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LP</a:t>
            </a:r>
            <a:r>
              <a:rPr lang="en-US" altLang="zh-CN" sz="2400" smtClean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Initial failure intensity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Failure intensity decay parameter</a:t>
            </a: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5076825" y="1708150"/>
            <a:ext cx="3743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0">
                <a:solidFill>
                  <a:schemeClr val="hlink"/>
                </a:solidFill>
              </a:rPr>
              <a:t>Failure intensity</a:t>
            </a:r>
            <a:r>
              <a:rPr lang="en-US" altLang="ja-JP" b="0"/>
              <a:t> (</a:t>
            </a:r>
            <a:r>
              <a:rPr lang="en-US" altLang="ja-JP" i="1">
                <a:sym typeface="Symbol" pitchFamily="18" charset="2"/>
              </a:rPr>
              <a:t></a:t>
            </a:r>
            <a:r>
              <a:rPr lang="en-US" altLang="ja-JP" b="0"/>
              <a:t>) versus </a:t>
            </a:r>
            <a:r>
              <a:rPr lang="en-US" altLang="ja-JP" b="0">
                <a:solidFill>
                  <a:schemeClr val="folHlink"/>
                </a:solidFill>
              </a:rPr>
              <a:t>failures experienced </a:t>
            </a:r>
            <a:r>
              <a:rPr lang="en-US" altLang="ja-JP" b="0"/>
              <a:t>(</a:t>
            </a:r>
            <a:r>
              <a:rPr lang="en-US" altLang="ja-JP" i="1">
                <a:sym typeface="Symbol" pitchFamily="18" charset="2"/>
              </a:rPr>
              <a:t></a:t>
            </a:r>
            <a:r>
              <a:rPr lang="en-US" altLang="ja-JP" b="0"/>
              <a:t>)</a:t>
            </a:r>
            <a:endParaRPr lang="en-US" altLang="zh-CN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6" y="2543952"/>
            <a:ext cx="4102964" cy="31092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8" y="2320765"/>
            <a:ext cx="2950720" cy="377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3" y="3193176"/>
            <a:ext cx="1804572" cy="377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5" y="4561316"/>
            <a:ext cx="2950720" cy="384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5" y="5459406"/>
            <a:ext cx="2213040" cy="33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E0926-D464-4728-93AE-B71F38E48475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(2)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539750" y="1557338"/>
            <a:ext cx="369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hlink"/>
                </a:solidFill>
              </a:rPr>
              <a:t>F</a:t>
            </a:r>
            <a:r>
              <a:rPr lang="en-US" altLang="ja-JP" b="0">
                <a:solidFill>
                  <a:schemeClr val="hlink"/>
                </a:solidFill>
              </a:rPr>
              <a:t>ailures experienced</a:t>
            </a:r>
            <a:r>
              <a:rPr lang="en-US" altLang="ja-JP" b="0"/>
              <a:t> (</a:t>
            </a:r>
            <a:r>
              <a:rPr lang="en-US" altLang="ja-JP" i="1">
                <a:sym typeface="Symbol" pitchFamily="18" charset="2"/>
              </a:rPr>
              <a:t></a:t>
            </a:r>
            <a:r>
              <a:rPr lang="en-US" altLang="ja-JP" b="0"/>
              <a:t>) versus </a:t>
            </a:r>
            <a:r>
              <a:rPr lang="en-US" altLang="ja-JP" b="0">
                <a:solidFill>
                  <a:schemeClr val="folHlink"/>
                </a:solidFill>
              </a:rPr>
              <a:t>execution time</a:t>
            </a:r>
            <a:r>
              <a:rPr lang="en-US" altLang="ja-JP" b="0"/>
              <a:t> (</a:t>
            </a:r>
            <a:r>
              <a:rPr lang="en-US" altLang="ja-JP" i="1">
                <a:sym typeface="Symbol" pitchFamily="18" charset="2"/>
              </a:rPr>
              <a:t></a:t>
            </a:r>
            <a:r>
              <a:rPr lang="en-US" altLang="ja-JP" b="0"/>
              <a:t>)</a:t>
            </a:r>
            <a:endParaRPr lang="en-US" altLang="zh-CN" b="0"/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5148263" y="1557338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0">
                <a:solidFill>
                  <a:schemeClr val="hlink"/>
                </a:solidFill>
              </a:rPr>
              <a:t>Failure intensity</a:t>
            </a:r>
            <a:r>
              <a:rPr lang="en-US" altLang="ja-JP" b="0"/>
              <a:t> (</a:t>
            </a:r>
            <a:r>
              <a:rPr lang="en-US" altLang="ja-JP" i="1">
                <a:sym typeface="Symbol" pitchFamily="18" charset="2"/>
              </a:rPr>
              <a:t></a:t>
            </a:r>
            <a:r>
              <a:rPr lang="en-US" altLang="ja-JP" b="0"/>
              <a:t>) versus </a:t>
            </a:r>
            <a:r>
              <a:rPr lang="en-US" altLang="ja-JP" b="0">
                <a:solidFill>
                  <a:schemeClr val="folHlink"/>
                </a:solidFill>
              </a:rPr>
              <a:t>execution time</a:t>
            </a:r>
            <a:r>
              <a:rPr lang="en-US" altLang="ja-JP" b="0"/>
              <a:t> (</a:t>
            </a:r>
            <a:r>
              <a:rPr lang="en-US" altLang="ja-JP" i="1">
                <a:sym typeface="Symbol" pitchFamily="18" charset="2"/>
              </a:rPr>
              <a:t></a:t>
            </a:r>
            <a:r>
              <a:rPr lang="en-US" altLang="ja-JP" b="0"/>
              <a:t>)</a:t>
            </a:r>
            <a:endParaRPr lang="en-US" altLang="zh-CN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2420938"/>
            <a:ext cx="4395597" cy="33287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5" y="2420938"/>
            <a:ext cx="4389500" cy="3328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D316CA-722A-4B67-A1FB-BE0867DE2997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(3)</a:t>
            </a:r>
          </a:p>
        </p:txBody>
      </p:sp>
      <p:graphicFrame>
        <p:nvGraphicFramePr>
          <p:cNvPr id="367688" name="Group 72"/>
          <p:cNvGraphicFramePr>
            <a:graphicFrameLocks noGrp="1"/>
          </p:cNvGraphicFramePr>
          <p:nvPr/>
        </p:nvGraphicFramePr>
        <p:xfrm>
          <a:off x="900113" y="1628775"/>
          <a:ext cx="7632700" cy="339408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Parameter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 =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(hour)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 = 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(failures)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 =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(hours)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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(hours)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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=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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= 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failure intensity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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3.68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0.000454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failures occurred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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=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 = 0.02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failure intensity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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3.68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3.33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0.476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failures occurred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EE3B1-C590-4D7C-8B21-23E329553AA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 </a:t>
            </a:r>
            <a:r>
              <a:rPr lang="en-CA" altLang="zh-CN" dirty="0" smtClean="0"/>
              <a:t>Reliability Growth Models</a:t>
            </a:r>
            <a:endParaRPr lang="en-US" altLang="zh-CN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Reliability Growth Models</a:t>
            </a:r>
            <a:endParaRPr lang="en-US" altLang="zh-CN" smtClean="0">
              <a:ea typeface="MS PGothic" pitchFamily="34" charset="-128"/>
            </a:endParaRP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  <a:ea typeface="MS PGothic" pitchFamily="34" charset="-128"/>
              </a:rPr>
              <a:t>Basic Exponential model</a:t>
            </a:r>
            <a:r>
              <a:rPr lang="en-US" altLang="zh-CN" smtClean="0">
                <a:ea typeface="MS PGothic" pitchFamily="34" charset="-128"/>
              </a:rPr>
              <a:t> (</a:t>
            </a:r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BE</a:t>
            </a:r>
            <a:r>
              <a:rPr lang="en-US" altLang="zh-CN" smtClean="0">
                <a:ea typeface="MS PGothic" pitchFamily="34" charset="-128"/>
              </a:rPr>
              <a:t>)</a:t>
            </a:r>
          </a:p>
          <a:p>
            <a:pPr lvl="1" eaLnBrk="1" hangingPunct="1"/>
            <a:r>
              <a:rPr lang="en-US" altLang="zh-CN" smtClean="0">
                <a:solidFill>
                  <a:schemeClr val="folHlink"/>
                </a:solidFill>
                <a:ea typeface="MS PGothic" pitchFamily="34" charset="-128"/>
              </a:rPr>
              <a:t>Logarithmic Poisson model</a:t>
            </a:r>
            <a:r>
              <a:rPr lang="en-US" altLang="zh-CN" smtClean="0">
                <a:ea typeface="MS PGothic" pitchFamily="34" charset="-128"/>
              </a:rPr>
              <a:t> (</a:t>
            </a:r>
            <a:r>
              <a:rPr lang="en-US" altLang="zh-CN" smtClean="0">
                <a:latin typeface="Comic Sans MS" pitchFamily="66" charset="0"/>
                <a:ea typeface="MS PGothic" pitchFamily="34" charset="-128"/>
              </a:rPr>
              <a:t>LP</a:t>
            </a:r>
            <a:r>
              <a:rPr lang="en-US" altLang="zh-CN" smtClean="0">
                <a:ea typeface="MS PGothic" pitchFamily="34" charset="-128"/>
              </a:rPr>
              <a:t>)</a:t>
            </a:r>
          </a:p>
          <a:p>
            <a:pPr eaLnBrk="1" hangingPunct="1"/>
            <a:endParaRPr lang="en-US" altLang="zh-CN" smtClean="0">
              <a:ea typeface="MS PGothic" pitchFamily="34" charset="-128"/>
            </a:endParaRPr>
          </a:p>
          <a:p>
            <a:pPr eaLnBrk="1" hangingPunct="1"/>
            <a:r>
              <a:rPr lang="en-US" altLang="zh-CN" smtClean="0">
                <a:ea typeface="MS PGothic" pitchFamily="34" charset="-128"/>
              </a:rPr>
              <a:t>Apply the model</a:t>
            </a:r>
          </a:p>
          <a:p>
            <a:pPr lvl="1" eaLnBrk="1" hangingPunct="1"/>
            <a:r>
              <a:rPr lang="en-US" altLang="zh-CN" smtClean="0">
                <a:ea typeface="MS PGothic" pitchFamily="34" charset="-128"/>
              </a:rPr>
              <a:t>Time to reach </a:t>
            </a:r>
            <a:r>
              <a:rPr lang="en-US" altLang="zh-CN" smtClean="0">
                <a:solidFill>
                  <a:schemeClr val="hlink"/>
                </a:solidFill>
                <a:ea typeface="MS PGothic" pitchFamily="34" charset="-128"/>
              </a:rPr>
              <a:t>target failure intensity</a:t>
            </a:r>
            <a:r>
              <a:rPr lang="en-US" altLang="zh-CN" smtClean="0">
                <a:ea typeface="MS PGothic" pitchFamily="34" charset="-128"/>
              </a:rPr>
              <a:t> (</a:t>
            </a:r>
            <a:r>
              <a:rPr lang="en-US" altLang="zh-CN" b="1" i="1" smtClean="0">
                <a:latin typeface="Times New Roman" pitchFamily="18" charset="0"/>
                <a:ea typeface="MS PGothic" pitchFamily="34" charset="-128"/>
              </a:rPr>
              <a:t>FIO</a:t>
            </a:r>
            <a:r>
              <a:rPr lang="en-US" altLang="zh-CN" smtClean="0">
                <a:ea typeface="MS PGothic" pitchFamily="34" charset="-128"/>
              </a:rPr>
              <a:t>)</a:t>
            </a:r>
          </a:p>
          <a:p>
            <a:pPr lvl="1" eaLnBrk="1" hangingPunct="1"/>
            <a:r>
              <a:rPr lang="en-US" altLang="zh-CN" smtClean="0">
                <a:ea typeface="MS PGothic" pitchFamily="34" charset="-128"/>
              </a:rPr>
              <a:t>Means execution time or experienced failure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142689-4176-4B2D-B5A6-3DD546BF1ED4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Reliability after Release (1)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 smtClean="0"/>
              <a:t>Recall the </a:t>
            </a:r>
            <a:r>
              <a:rPr lang="en-US" altLang="zh-CN" dirty="0" smtClean="0">
                <a:solidFill>
                  <a:schemeClr val="folHlink"/>
                </a:solidFill>
              </a:rPr>
              <a:t>Basic Reliability Model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/>
              <a:t>Failure intensity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(t)</a:t>
            </a:r>
            <a:r>
              <a:rPr lang="en-US" altLang="zh-CN" dirty="0" smtClean="0"/>
              <a:t> is fixed, i.e.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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/>
              <a:t>Reliability: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/>
              <a:t>Mean Time to Failure: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/>
              <a:t>Hazard Rate: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96952"/>
            <a:ext cx="1511939" cy="518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00" y="3501008"/>
            <a:ext cx="1798476" cy="9449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84568"/>
            <a:ext cx="1219306" cy="542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3F2E41-A251-4746-BBF4-19B25E24FB3D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Reliability after Release (2)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Example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The software has failure intensity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=0.001</a:t>
            </a:r>
            <a:r>
              <a:rPr lang="en-US" altLang="zh-CN" sz="2400" smtClean="0">
                <a:sym typeface="Symbol" pitchFamily="18" charset="2"/>
              </a:rPr>
              <a:t>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failures</a:t>
            </a:r>
            <a:r>
              <a:rPr lang="en-US" altLang="zh-CN" sz="2400" smtClean="0">
                <a:sym typeface="Symbol" pitchFamily="18" charset="2"/>
              </a:rPr>
              <a:t>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per exec_hour</a:t>
            </a:r>
            <a:r>
              <a:rPr lang="en-US" altLang="zh-CN" sz="2400" smtClean="0">
                <a:sym typeface="Symbol" pitchFamily="18" charset="2"/>
              </a:rPr>
              <a:t>, then: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Mean Time to Failure</a:t>
            </a:r>
            <a:r>
              <a:rPr lang="en-US" altLang="zh-CN" sz="2800" smtClean="0"/>
              <a:t> is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The probability of </a:t>
            </a:r>
            <a:r>
              <a:rPr lang="en-US" altLang="zh-CN" sz="2800" smtClean="0">
                <a:solidFill>
                  <a:schemeClr val="hlink"/>
                </a:solidFill>
              </a:rPr>
              <a:t>reliable execution for </a:t>
            </a:r>
            <a:r>
              <a:rPr lang="en-US" altLang="zh-CN" sz="2800" b="1" i="1" smtClean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 smtClean="0">
                <a:solidFill>
                  <a:schemeClr val="hlink"/>
                </a:solidFill>
              </a:rPr>
              <a:t> hour</a:t>
            </a:r>
            <a:r>
              <a:rPr lang="en-US" altLang="zh-CN" sz="2800" smtClean="0"/>
              <a:t> is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The probability of </a:t>
            </a:r>
            <a:r>
              <a:rPr lang="en-US" altLang="zh-CN" sz="2800" smtClean="0">
                <a:solidFill>
                  <a:schemeClr val="folHlink"/>
                </a:solidFill>
              </a:rPr>
              <a:t>reliable execution for </a:t>
            </a:r>
            <a:r>
              <a:rPr lang="en-US" altLang="zh-CN" sz="2800" b="1" i="1" smtClean="0">
                <a:solidFill>
                  <a:schemeClr val="folHlink"/>
                </a:solidFill>
                <a:latin typeface="Times New Roman" pitchFamily="18" charset="0"/>
              </a:rPr>
              <a:t>80</a:t>
            </a:r>
            <a:r>
              <a:rPr lang="en-US" altLang="zh-CN" sz="2800" smtClean="0">
                <a:solidFill>
                  <a:schemeClr val="folHlink"/>
                </a:solidFill>
              </a:rPr>
              <a:t> hours</a:t>
            </a:r>
            <a:r>
              <a:rPr lang="en-US" altLang="zh-CN" sz="2800" smtClean="0"/>
              <a:t> is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3214091"/>
            <a:ext cx="4170025" cy="792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4509120"/>
            <a:ext cx="3724979" cy="4938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5560946"/>
            <a:ext cx="3822523" cy="49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0CA32-165C-47C5-9FDF-0E0112BE189F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Mean Time to Failure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MTTF</a:t>
            </a:r>
            <a:r>
              <a:rPr lang="en-US" altLang="zh-CN" smtClean="0"/>
              <a:t> for Windows 2000 Professional is </a:t>
            </a:r>
            <a:r>
              <a:rPr lang="en-US" altLang="zh-CN" b="1" i="1" smtClean="0">
                <a:latin typeface="Times New Roman" pitchFamily="18" charset="0"/>
              </a:rPr>
              <a:t>2893</a:t>
            </a:r>
            <a:r>
              <a:rPr lang="en-US" altLang="zh-CN" smtClean="0"/>
              <a:t> hours or </a:t>
            </a:r>
            <a:r>
              <a:rPr lang="en-US" altLang="zh-CN" b="1" i="1" smtClean="0">
                <a:latin typeface="Times New Roman" pitchFamily="18" charset="0"/>
              </a:rPr>
              <a:t>72</a:t>
            </a:r>
            <a:r>
              <a:rPr lang="en-US" altLang="zh-CN" smtClean="0"/>
              <a:t> 40-hour workweeks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CN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MTTF</a:t>
            </a:r>
            <a:r>
              <a:rPr lang="en-US" altLang="zh-CN" smtClean="0"/>
              <a:t> for Windows NT Workstation is </a:t>
            </a:r>
            <a:r>
              <a:rPr lang="en-US" altLang="zh-CN" b="1" i="1" smtClean="0">
                <a:latin typeface="Times New Roman" pitchFamily="18" charset="0"/>
              </a:rPr>
              <a:t>919</a:t>
            </a:r>
            <a:r>
              <a:rPr lang="en-US" altLang="zh-CN" smtClean="0"/>
              <a:t> hours or </a:t>
            </a:r>
            <a:r>
              <a:rPr lang="en-US" altLang="zh-CN" b="1" i="1" smtClean="0">
                <a:latin typeface="Times New Roman" pitchFamily="18" charset="0"/>
              </a:rPr>
              <a:t>23</a:t>
            </a:r>
            <a:r>
              <a:rPr lang="en-US" altLang="zh-CN" smtClean="0"/>
              <a:t> workweeks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CN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MTTF</a:t>
            </a:r>
            <a:r>
              <a:rPr lang="en-US" altLang="zh-CN" smtClean="0"/>
              <a:t> for Windows 98 is </a:t>
            </a:r>
            <a:r>
              <a:rPr lang="en-US" altLang="zh-CN" b="1" i="1" smtClean="0">
                <a:latin typeface="Times New Roman" pitchFamily="18" charset="0"/>
              </a:rPr>
              <a:t>216</a:t>
            </a:r>
            <a:r>
              <a:rPr lang="en-US" altLang="zh-CN" smtClean="0"/>
              <a:t> hours or </a:t>
            </a:r>
            <a:r>
              <a:rPr lang="en-US" altLang="zh-CN" b="1" i="1" smtClean="0">
                <a:latin typeface="Times New Roman" pitchFamily="18" charset="0"/>
              </a:rPr>
              <a:t>5</a:t>
            </a:r>
            <a:r>
              <a:rPr lang="en-US" altLang="zh-CN" smtClean="0"/>
              <a:t> workweeks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19B2E-B43F-4AA6-9B13-6A62D781C38E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481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the Models (1)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Set the </a:t>
            </a:r>
            <a:r>
              <a:rPr lang="en-US" altLang="zh-CN" sz="2400" smtClean="0">
                <a:solidFill>
                  <a:schemeClr val="hlink"/>
                </a:solidFill>
              </a:rPr>
              <a:t>failure intensity objective </a:t>
            </a:r>
            <a:r>
              <a:rPr lang="en-US" altLang="zh-CN" sz="2400" b="1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F</a:t>
            </a:r>
            <a:endParaRPr lang="en-US" altLang="zh-CN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Given current failure intensity </a:t>
            </a:r>
            <a:r>
              <a:rPr lang="en-US" altLang="zh-CN" sz="2000" b="1" i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i="1" baseline="-25000" smtClean="0">
                <a:latin typeface="Times New Roman" pitchFamily="18" charset="0"/>
                <a:sym typeface="Symbol" pitchFamily="18" charset="2"/>
              </a:rPr>
              <a:t>P</a:t>
            </a:r>
            <a:endParaRPr lang="en-US" altLang="zh-CN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What is the additional expected </a:t>
            </a:r>
            <a:r>
              <a:rPr lang="en-US" altLang="zh-CN" sz="2000" smtClean="0">
                <a:solidFill>
                  <a:schemeClr val="hlink"/>
                </a:solidFill>
              </a:rPr>
              <a:t>number of failures</a:t>
            </a:r>
            <a:r>
              <a:rPr lang="en-US" altLang="zh-CN" sz="2000" smtClean="0"/>
              <a:t> </a:t>
            </a:r>
            <a:r>
              <a:rPr lang="en-US" altLang="zh-CN" sz="2000" b="1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</a:t>
            </a:r>
            <a:r>
              <a:rPr lang="en-US" altLang="zh-CN" sz="2000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Basic Exponential model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Logarithmic Poisson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1268760"/>
            <a:ext cx="3670110" cy="29202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1" y="3861048"/>
            <a:ext cx="3737172" cy="2969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863648"/>
            <a:ext cx="2450804" cy="9083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9" y="5157192"/>
            <a:ext cx="1798476" cy="908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83514-D3AF-4997-9B26-71E2901D6AD8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the Models (2)</a:t>
            </a: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Set the </a:t>
            </a:r>
            <a:r>
              <a:rPr lang="en-US" altLang="zh-CN" sz="2400" smtClean="0">
                <a:solidFill>
                  <a:schemeClr val="hlink"/>
                </a:solidFill>
              </a:rPr>
              <a:t>failure intensity objective </a:t>
            </a:r>
            <a:r>
              <a:rPr lang="en-US" altLang="zh-CN" sz="2400" b="1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F</a:t>
            </a:r>
            <a:endParaRPr lang="en-US" altLang="zh-CN" sz="240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CN" sz="2000" smtClean="0"/>
              <a:t>Given current failure intensity </a:t>
            </a:r>
            <a:r>
              <a:rPr lang="en-US" altLang="zh-CN" sz="2000" b="1" i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i="1" baseline="-25000" smtClean="0">
                <a:latin typeface="Times New Roman" pitchFamily="18" charset="0"/>
                <a:sym typeface="Symbol" pitchFamily="18" charset="2"/>
              </a:rPr>
              <a:t>P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What is the additional expected </a:t>
            </a:r>
            <a:r>
              <a:rPr lang="en-US" altLang="zh-CN" sz="2000" smtClean="0">
                <a:solidFill>
                  <a:schemeClr val="hlink"/>
                </a:solidFill>
              </a:rPr>
              <a:t>execution time </a:t>
            </a:r>
            <a:r>
              <a:rPr lang="en-US" altLang="zh-CN" sz="2000" b="1" i="1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</a:t>
            </a:r>
            <a:r>
              <a:rPr lang="en-US" altLang="zh-CN" sz="2000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?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Basic Exponential model</a:t>
            </a:r>
          </a:p>
          <a:p>
            <a:pPr eaLnBrk="1" hangingPunct="1"/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/>
            <a:endParaRPr lang="en-US" altLang="zh-CN" sz="24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Logarithmic Poisson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54584"/>
            <a:ext cx="4243184" cy="3371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3888769"/>
            <a:ext cx="1902117" cy="9083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5341492"/>
            <a:ext cx="2475191" cy="987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2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A9912D-1F33-4012-98FE-EB26F7182D3D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the Models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Example (1)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 smtClean="0"/>
              <a:t>The software: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/>
              <a:t>Initial failure intensity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 smtClean="0"/>
              <a:t>) is </a:t>
            </a:r>
            <a:r>
              <a:rPr lang="en-US" altLang="zh-CN" sz="2400" b="1" i="1" dirty="0" smtClean="0">
                <a:latin typeface="Times New Roman" pitchFamily="18" charset="0"/>
              </a:rPr>
              <a:t>10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failures per </a:t>
            </a:r>
            <a:r>
              <a:rPr lang="en-US" altLang="zh-CN" sz="2400" b="1" i="1" dirty="0" err="1" smtClean="0">
                <a:latin typeface="Times New Roman" pitchFamily="18" charset="0"/>
              </a:rPr>
              <a:t>exec_hour</a:t>
            </a:r>
            <a:endParaRPr lang="en-US" altLang="zh-CN" sz="2400" b="1" i="1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BE</a:t>
            </a:r>
            <a:r>
              <a:rPr lang="en-US" altLang="zh-CN" sz="2400" dirty="0" smtClean="0"/>
              <a:t>: Total failure in infinite time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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 smtClean="0"/>
              <a:t>) is </a:t>
            </a:r>
            <a:r>
              <a:rPr lang="en-US" altLang="zh-CN" sz="2400" b="1" i="1" dirty="0" smtClean="0">
                <a:latin typeface="Times New Roman" pitchFamily="18" charset="0"/>
              </a:rPr>
              <a:t>100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failures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LP</a:t>
            </a:r>
            <a:r>
              <a:rPr lang="en-US" altLang="zh-CN" sz="2400" dirty="0" smtClean="0"/>
              <a:t>: Failure intensity decay parameter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400" dirty="0" smtClean="0"/>
              <a:t>) is </a:t>
            </a:r>
            <a:r>
              <a:rPr lang="en-US" altLang="zh-CN" sz="2400" b="1" i="1" dirty="0" smtClean="0">
                <a:latin typeface="Times New Roman" pitchFamily="18" charset="0"/>
              </a:rPr>
              <a:t>0.02 per failure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hlink"/>
                </a:solidFill>
              </a:rPr>
              <a:t>Objective</a:t>
            </a:r>
            <a:r>
              <a:rPr lang="en-US" altLang="zh-CN" sz="2800" dirty="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/>
              <a:t>Current failure intensity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sym typeface="Symbol" pitchFamily="18" charset="2"/>
              </a:rPr>
              <a:t>) is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failures per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exec_hour</a:t>
            </a:r>
            <a:endParaRPr lang="en-US" altLang="zh-CN" sz="2400" b="1" i="1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ym typeface="Symbol" pitchFamily="18" charset="2"/>
              </a:rPr>
              <a:t>Objective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 smtClean="0">
                <a:sym typeface="Symbol" pitchFamily="18" charset="2"/>
              </a:rPr>
              <a:t>) is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0.001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failures per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exec_hour</a:t>
            </a:r>
            <a:endParaRPr lang="en-US" altLang="zh-CN" sz="2400" b="1" i="1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5BE364-4FBB-46A5-A5CF-207DC06C51CB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5018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the Models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Example (2)</a:t>
            </a:r>
          </a:p>
        </p:txBody>
      </p:sp>
      <p:sp>
        <p:nvSpPr>
          <p:cNvPr id="37479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208463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hlink"/>
                </a:solidFill>
              </a:rPr>
              <a:t>Basic Exponential model</a:t>
            </a:r>
          </a:p>
          <a:p>
            <a:pPr eaLnBrk="1" hangingPunct="1"/>
            <a:r>
              <a:rPr lang="en-US" altLang="zh-CN" dirty="0" smtClean="0"/>
              <a:t>Additional failures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Additional execution time</a:t>
            </a:r>
          </a:p>
        </p:txBody>
      </p:sp>
      <p:sp>
        <p:nvSpPr>
          <p:cNvPr id="374795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12875"/>
            <a:ext cx="4279900" cy="4895850"/>
          </a:xfrm>
          <a:noFill/>
        </p:spPr>
        <p:txBody>
          <a:bodyPr rIns="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hlink"/>
                </a:solidFill>
              </a:rPr>
              <a:t>Logarithmic Poisson model</a:t>
            </a:r>
          </a:p>
          <a:p>
            <a:pPr eaLnBrk="1" hangingPunct="1"/>
            <a:r>
              <a:rPr lang="en-US" altLang="zh-CN" dirty="0" smtClean="0"/>
              <a:t>Additional failures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Additional execution time</a:t>
            </a:r>
          </a:p>
        </p:txBody>
      </p: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2124075" y="2133600"/>
            <a:ext cx="42084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zh-CN" sz="2800" b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44146"/>
            <a:ext cx="3718882" cy="10912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5" y="4665437"/>
            <a:ext cx="3164098" cy="1140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22" y="2444146"/>
            <a:ext cx="3182388" cy="1152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1210"/>
            <a:ext cx="4109060" cy="120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4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FD3C43-4C28-407C-ABB9-9B7280999880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folHlink"/>
                </a:solidFill>
              </a:rPr>
              <a:t>Randomness and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Probability concepts, </a:t>
            </a:r>
            <a:r>
              <a:rPr lang="en-CA" altLang="zh-CN" dirty="0" smtClean="0"/>
              <a:t>Probability distributions, Poisson process 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folHlink"/>
                </a:solidFill>
              </a:rPr>
              <a:t>Basic Reliability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 smtClean="0"/>
              <a:t>Reliability model classifications, Static </a:t>
            </a:r>
            <a:r>
              <a:rPr lang="en-US" altLang="zh-CN" dirty="0" smtClean="0"/>
              <a:t>exponential failure model (Homogeneous Poisson process)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Advanced Reliability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Basic Exponential model, Logarithmic Poisson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6A779-86F2-45E1-A12F-95796CF9917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Reliability Growth</a:t>
            </a:r>
            <a:endParaRPr lang="en-US" altLang="zh-CN" smtClean="0">
              <a:ea typeface="MS PGothic" pitchFamily="34" charset="-128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80010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During software development, faults will be fixed, leading to a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lower probability</a:t>
            </a:r>
            <a:r>
              <a:rPr lang="en-US" altLang="zh-CN" sz="2800" dirty="0" smtClean="0"/>
              <a:t> of failure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Reliability growth</a:t>
            </a:r>
            <a:r>
              <a:rPr lang="en-US" altLang="zh-CN" sz="2800" dirty="0" smtClean="0"/>
              <a:t>: longer time to failure </a:t>
            </a:r>
            <a:r>
              <a:rPr lang="en-US" altLang="zh-CN" sz="2800" b="1" i="1" dirty="0" err="1" smtClean="0">
                <a:latin typeface="Times New Roman" pitchFamily="18" charset="0"/>
              </a:rPr>
              <a:t>Δt</a:t>
            </a:r>
            <a:r>
              <a:rPr lang="en-US" altLang="zh-CN" sz="2800" b="1" i="1" baseline="-25000" dirty="0" err="1" smtClean="0">
                <a:latin typeface="Times New Roman" pitchFamily="18" charset="0"/>
              </a:rPr>
              <a:t>i</a:t>
            </a:r>
            <a:r>
              <a:rPr lang="en-US" altLang="zh-CN" sz="2800" b="1" i="1" dirty="0" smtClean="0">
                <a:latin typeface="Times New Roman" pitchFamily="18" charset="0"/>
              </a:rPr>
              <a:t> = t</a:t>
            </a:r>
            <a:r>
              <a:rPr lang="en-US" altLang="zh-CN" sz="2800" b="1" i="1" baseline="-25000" dirty="0" smtClean="0">
                <a:latin typeface="Times New Roman" pitchFamily="18" charset="0"/>
              </a:rPr>
              <a:t>i</a:t>
            </a:r>
            <a:r>
              <a:rPr lang="en-US" altLang="zh-CN" sz="2800" b="1" i="1" dirty="0" smtClean="0">
                <a:latin typeface="Times New Roman" pitchFamily="18" charset="0"/>
              </a:rPr>
              <a:t>–t</a:t>
            </a:r>
            <a:r>
              <a:rPr lang="en-US" altLang="zh-CN" sz="2800" b="1" i="1" baseline="-25000" dirty="0" smtClean="0">
                <a:latin typeface="Times New Roman" pitchFamily="18" charset="0"/>
              </a:rPr>
              <a:t>i–1</a:t>
            </a:r>
            <a:r>
              <a:rPr lang="en-US" altLang="zh-CN" sz="2800" dirty="0" smtClean="0"/>
              <a:t> after a repair, or </a:t>
            </a:r>
            <a:r>
              <a:rPr lang="en-CA" sz="2800" dirty="0" smtClean="0"/>
              <a:t>failure rate decreased over time</a:t>
            </a:r>
            <a:endParaRPr lang="en-US" altLang="zh-CN" sz="2800" dirty="0" smtClean="0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212976"/>
            <a:ext cx="4199479" cy="3552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C1F22-2189-47F3-8BB7-2AE7E06F6F1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Illustration of </a:t>
            </a:r>
            <a:r>
              <a:rPr lang="en-US" altLang="ja-JP" smtClean="0">
                <a:ea typeface="MS PGothic" pitchFamily="34" charset="-128"/>
              </a:rPr>
              <a:t>Reliability Growth</a:t>
            </a:r>
            <a:endParaRPr lang="en-US" altLang="zh-CN" smtClean="0">
              <a:ea typeface="MS PGothic" pitchFamily="34" charset="-128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22403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Expected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time to next failure</a:t>
            </a:r>
            <a:r>
              <a:rPr lang="en-US" altLang="zh-CN" sz="2400" dirty="0" smtClean="0"/>
              <a:t> is longer, or</a:t>
            </a:r>
          </a:p>
          <a:p>
            <a:pPr eaLnBrk="1" hangingPunct="1"/>
            <a:r>
              <a:rPr lang="en-US" altLang="zh-CN" sz="2400" dirty="0" smtClean="0"/>
              <a:t>Expected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number of failures</a:t>
            </a:r>
            <a:r>
              <a:rPr lang="en-US" altLang="zh-CN" sz="2400" dirty="0" smtClean="0"/>
              <a:t> during certain time period (failure intensity) is fewer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2812"/>
            <a:ext cx="6987120" cy="2736304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4510201"/>
            <a:ext cx="1872208" cy="214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37D247-3278-4DE3-98DE-957BAE3570A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Model Classification</a:t>
            </a:r>
            <a:endParaRPr lang="en-US" altLang="zh-CN" smtClean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Time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Calendar or execution time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Category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Number of failures is finite or infinite</a:t>
            </a:r>
          </a:p>
          <a:p>
            <a:pPr lvl="3" eaLnBrk="1" hangingPunct="1">
              <a:lnSpc>
                <a:spcPct val="80000"/>
              </a:lnSpc>
            </a:pPr>
            <a:endParaRPr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Distributions</a:t>
            </a:r>
            <a:r>
              <a:rPr lang="en-US" altLang="zh-CN" sz="2400" dirty="0" smtClean="0"/>
              <a:t> of the number of failures experienced by the time specified</a:t>
            </a:r>
          </a:p>
          <a:p>
            <a:pPr lvl="3"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Functional form of the failure intensity over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Functional form of the failure intensity in terms of the expected number of failures experienced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14AB3-F0F4-4030-8ECA-A2E2EB67DDF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dirty="0" smtClean="0"/>
              <a:t>Various Reliability Models (1)</a:t>
            </a:r>
            <a:endParaRPr lang="en-US" altLang="zh-CN" dirty="0" smtClean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Exponential Failure Class Models</a:t>
            </a:r>
          </a:p>
          <a:p>
            <a:pPr lvl="1" eaLnBrk="1" hangingPunct="1">
              <a:defRPr/>
            </a:pPr>
            <a:r>
              <a:rPr lang="en-CA" dirty="0" err="1" smtClean="0"/>
              <a:t>Jelinski-Moranda</a:t>
            </a:r>
            <a:r>
              <a:rPr lang="en-CA" dirty="0" smtClean="0"/>
              <a:t> model (JM)</a:t>
            </a:r>
          </a:p>
          <a:p>
            <a:pPr lvl="1" eaLnBrk="1" hangingPunct="1">
              <a:defRPr/>
            </a:pPr>
            <a:r>
              <a:rPr lang="en-CA" dirty="0" smtClean="0"/>
              <a:t>Nonhomogeneous Poisson Process model (NHPP)</a:t>
            </a:r>
          </a:p>
          <a:p>
            <a:pPr lvl="1" eaLnBrk="1" hangingPunct="1">
              <a:defRPr/>
            </a:pPr>
            <a:r>
              <a:rPr lang="en-CA" dirty="0" err="1" smtClean="0"/>
              <a:t>Schneidewind</a:t>
            </a:r>
            <a:r>
              <a:rPr lang="en-CA" dirty="0" smtClean="0"/>
              <a:t> model</a:t>
            </a:r>
          </a:p>
          <a:p>
            <a:pPr lvl="1" eaLnBrk="1" hangingPunct="1">
              <a:defRPr/>
            </a:pPr>
            <a:r>
              <a:rPr lang="en-CA" dirty="0" smtClean="0">
                <a:solidFill>
                  <a:schemeClr val="hlink"/>
                </a:solidFill>
              </a:rPr>
              <a:t>Musa’s Basic Execution Time model (BE)</a:t>
            </a:r>
          </a:p>
          <a:p>
            <a:pPr lvl="1" eaLnBrk="1" hangingPunct="1">
              <a:defRPr/>
            </a:pPr>
            <a:r>
              <a:rPr lang="en-CA" dirty="0" err="1" smtClean="0"/>
              <a:t>Hyperexponential</a:t>
            </a:r>
            <a:r>
              <a:rPr lang="en-CA" dirty="0" smtClean="0"/>
              <a:t> model (HE)</a:t>
            </a:r>
            <a:endParaRPr lang="en-CA" altLang="zh-CN" dirty="0" smtClean="0"/>
          </a:p>
          <a:p>
            <a:pPr lvl="1" eaLnBrk="1" hangingPunct="1">
              <a:defRPr/>
            </a:pPr>
            <a:r>
              <a:rPr lang="en-CA" altLang="zh-CN" dirty="0" smtClean="0"/>
              <a:t>Many others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C87CC9-3F68-43B6-965F-D5BB5B9B8B5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Various Reliability Models (2)</a:t>
            </a:r>
            <a:endParaRPr lang="en-US" altLang="zh-CN" smtClean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Weibull</a:t>
            </a:r>
            <a:r>
              <a:rPr lang="en-CA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Gamma Failure Class Models</a:t>
            </a:r>
          </a:p>
          <a:p>
            <a:pPr lvl="1" eaLnBrk="1" hangingPunct="1">
              <a:defRPr/>
            </a:pPr>
            <a:r>
              <a:rPr lang="en-CA" dirty="0" err="1" smtClean="0"/>
              <a:t>Weibull</a:t>
            </a:r>
            <a:r>
              <a:rPr lang="en-CA" dirty="0" smtClean="0"/>
              <a:t> model (WM)</a:t>
            </a:r>
          </a:p>
          <a:p>
            <a:pPr lvl="1" eaLnBrk="1" hangingPunct="1">
              <a:defRPr/>
            </a:pPr>
            <a:r>
              <a:rPr lang="en-CA" dirty="0" smtClean="0"/>
              <a:t>S-shaped Reliability Growth model (SRG)</a:t>
            </a:r>
            <a:endParaRPr lang="en-CA" altLang="zh-CN" dirty="0" smtClean="0"/>
          </a:p>
          <a:p>
            <a:pPr lvl="1"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Infinite Failure Category Models</a:t>
            </a:r>
          </a:p>
          <a:p>
            <a:pPr lvl="1" eaLnBrk="1" hangingPunct="1">
              <a:defRPr/>
            </a:pPr>
            <a:r>
              <a:rPr lang="en-CA" dirty="0" smtClean="0"/>
              <a:t>Duane’s model</a:t>
            </a:r>
          </a:p>
          <a:p>
            <a:pPr lvl="1" eaLnBrk="1" hangingPunct="1">
              <a:defRPr/>
            </a:pPr>
            <a:r>
              <a:rPr lang="en-CA" dirty="0" smtClean="0"/>
              <a:t>Geometric model</a:t>
            </a:r>
          </a:p>
          <a:p>
            <a:pPr lvl="1" eaLnBrk="1" hangingPunct="1">
              <a:defRPr/>
            </a:pPr>
            <a:r>
              <a:rPr lang="en-CA" dirty="0" smtClean="0">
                <a:solidFill>
                  <a:schemeClr val="hlink"/>
                </a:solidFill>
              </a:rPr>
              <a:t>Musa-</a:t>
            </a:r>
            <a:r>
              <a:rPr lang="en-CA" dirty="0" err="1" smtClean="0">
                <a:solidFill>
                  <a:schemeClr val="hlink"/>
                </a:solidFill>
              </a:rPr>
              <a:t>Okumoto</a:t>
            </a:r>
            <a:r>
              <a:rPr lang="en-CA" dirty="0" smtClean="0">
                <a:solidFill>
                  <a:schemeClr val="hlink"/>
                </a:solidFill>
              </a:rPr>
              <a:t> Logarithmic Poisson model (LP)</a:t>
            </a:r>
            <a:endParaRPr lang="en-US" altLang="zh-CN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C768A-EE24-4752-8483-01C6CBFAC025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Various Reliability Models (3)</a:t>
            </a:r>
            <a:endParaRPr lang="en-US" altLang="zh-CN" smtClean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Bayesian Models</a:t>
            </a:r>
          </a:p>
          <a:p>
            <a:pPr lvl="1" eaLnBrk="1" hangingPunct="1">
              <a:defRPr/>
            </a:pPr>
            <a:r>
              <a:rPr lang="en-CA" smtClean="0"/>
              <a:t>Littlewood-Verrall Model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CA" b="1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CA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Early Life-Cycle Prediction Models</a:t>
            </a:r>
          </a:p>
          <a:p>
            <a:pPr lvl="1" eaLnBrk="1" hangingPunct="1">
              <a:defRPr/>
            </a:pPr>
            <a:r>
              <a:rPr lang="en-CA" smtClean="0"/>
              <a:t>Phase-based model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7171</TotalTime>
  <Words>1575</Words>
  <Application>Microsoft Office PowerPoint</Application>
  <PresentationFormat>全屏显示(4:3)</PresentationFormat>
  <Paragraphs>363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MS PGothic</vt:lpstr>
      <vt:lpstr>MS PMincho</vt:lpstr>
      <vt:lpstr>宋体</vt:lpstr>
      <vt:lpstr>Arial</vt:lpstr>
      <vt:lpstr>Comic Sans MS</vt:lpstr>
      <vt:lpstr>Symbol</vt:lpstr>
      <vt:lpstr>Tahoma</vt:lpstr>
      <vt:lpstr>Times New Roman</vt:lpstr>
      <vt:lpstr>Wingdings</vt:lpstr>
      <vt:lpstr>1_Blends</vt:lpstr>
      <vt:lpstr>Software Reliability and Quality Control</vt:lpstr>
      <vt:lpstr>Chapter 2. Software Reliability Models</vt:lpstr>
      <vt:lpstr>3. Reliability Growth Models</vt:lpstr>
      <vt:lpstr>Reliability Growth</vt:lpstr>
      <vt:lpstr>Illustration of Reliability Growth</vt:lpstr>
      <vt:lpstr>Model Classification</vt:lpstr>
      <vt:lpstr>Various Reliability Models (1)</vt:lpstr>
      <vt:lpstr>Various Reliability Models (2)</vt:lpstr>
      <vt:lpstr>Various Reliability Models (3)</vt:lpstr>
      <vt:lpstr>Failure Specification</vt:lpstr>
      <vt:lpstr>Another Categorization (1)</vt:lpstr>
      <vt:lpstr>Another Categorization (2)</vt:lpstr>
      <vt:lpstr>Reliability Growth Models</vt:lpstr>
      <vt:lpstr>Validity of the Models</vt:lpstr>
      <vt:lpstr>Model Parameters</vt:lpstr>
      <vt:lpstr>Basic Exponential model – Assumptions</vt:lpstr>
      <vt:lpstr>Basic Exponential model (1)</vt:lpstr>
      <vt:lpstr>Basic Exponential model (2)</vt:lpstr>
      <vt:lpstr>Basic Exponential model (3)</vt:lpstr>
      <vt:lpstr>Example – Basic Exponential model</vt:lpstr>
      <vt:lpstr>Why Logarithmic Poisson Model (1)</vt:lpstr>
      <vt:lpstr>Why Logarithmic Poisson Model (2)</vt:lpstr>
      <vt:lpstr>Logarithmic Poisson Model (1)</vt:lpstr>
      <vt:lpstr>Logarithmic Poisson Model (2)</vt:lpstr>
      <vt:lpstr>Logarithmic Poisson Model (3)</vt:lpstr>
      <vt:lpstr>Example – Logarithmic Poisson Model</vt:lpstr>
      <vt:lpstr>Comparison (1)</vt:lpstr>
      <vt:lpstr>Comparison (2)</vt:lpstr>
      <vt:lpstr>Comparison (3)</vt:lpstr>
      <vt:lpstr>Reliability after Release (1)</vt:lpstr>
      <vt:lpstr>Reliability after Release (2)</vt:lpstr>
      <vt:lpstr>Typical Mean Time to Failure</vt:lpstr>
      <vt:lpstr>Apply the Models (1)</vt:lpstr>
      <vt:lpstr>Apply the Models (2)</vt:lpstr>
      <vt:lpstr>Apply the Models – Example (1)</vt:lpstr>
      <vt:lpstr>Apply the Models – Example (2)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 Based Software Quality Management</dc:title>
  <dc:creator>Gu Qing</dc:creator>
  <cp:lastModifiedBy>ALIENWARE</cp:lastModifiedBy>
  <cp:revision>439</cp:revision>
  <dcterms:created xsi:type="dcterms:W3CDTF">2002-08-26T10:01:27Z</dcterms:created>
  <dcterms:modified xsi:type="dcterms:W3CDTF">2020-03-30T12:11:00Z</dcterms:modified>
</cp:coreProperties>
</file>