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sldIdLst>
    <p:sldId id="256" r:id="rId2"/>
    <p:sldId id="259" r:id="rId3"/>
    <p:sldId id="292" r:id="rId4"/>
    <p:sldId id="294" r:id="rId5"/>
    <p:sldId id="295" r:id="rId6"/>
    <p:sldId id="296" r:id="rId7"/>
    <p:sldId id="297" r:id="rId8"/>
    <p:sldId id="298" r:id="rId9"/>
    <p:sldId id="299" r:id="rId10"/>
    <p:sldId id="340" r:id="rId11"/>
    <p:sldId id="341" r:id="rId12"/>
    <p:sldId id="339" r:id="rId13"/>
    <p:sldId id="342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43" r:id="rId26"/>
    <p:sldId id="290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0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93" autoAdjust="0"/>
  </p:normalViewPr>
  <p:slideViewPr>
    <p:cSldViewPr>
      <p:cViewPr varScale="1">
        <p:scale>
          <a:sx n="72" d="100"/>
          <a:sy n="72" d="100"/>
        </p:scale>
        <p:origin x="17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17D130C9-8C05-4DC7-8F34-4665BD082E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992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78EA0-AFD3-4E6A-9394-43E4B3F3E55F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 smtClean="0"/>
              <a:t>After current failure or start of running</a:t>
            </a:r>
          </a:p>
        </p:txBody>
      </p:sp>
    </p:spTree>
    <p:extLst>
      <p:ext uri="{BB962C8B-B14F-4D97-AF65-F5344CB8AC3E}">
        <p14:creationId xmlns:p14="http://schemas.microsoft.com/office/powerpoint/2010/main" val="408768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i="1" dirty="0" smtClean="0">
                <a:sym typeface="Symbol"/>
              </a:rPr>
              <a:t></a:t>
            </a:r>
            <a:r>
              <a:rPr lang="en-US" altLang="zh-CN" i="1" baseline="-25000" dirty="0" smtClean="0">
                <a:sym typeface="Symbol"/>
              </a:rPr>
              <a:t>F</a:t>
            </a:r>
            <a:r>
              <a:rPr lang="en-US" altLang="zh-CN" dirty="0" smtClean="0">
                <a:sym typeface="Symbol"/>
              </a:rPr>
              <a:t>  ~ 2</a:t>
            </a:r>
            <a:r>
              <a:rPr lang="zh-CN" altLang="en-US" i="1" dirty="0" smtClean="0">
                <a:sym typeface="Symbol"/>
              </a:rPr>
              <a:t></a:t>
            </a:r>
            <a:r>
              <a:rPr lang="en-US" altLang="zh-CN" i="1" baseline="-25000" dirty="0" smtClean="0">
                <a:sym typeface="Symbol"/>
              </a:rPr>
              <a:t>F</a:t>
            </a:r>
            <a:endParaRPr lang="zh-CN" altLang="en-US" i="1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D130C9-8C05-4DC7-8F34-4665BD082E3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74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45334-596C-43D7-A07F-1B090F1D0A80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 i="1" smtClean="0"/>
              <a:t>M = </a:t>
            </a:r>
            <a:r>
              <a:rPr lang="en-US" altLang="zh-CN" b="1" i="1" smtClean="0">
                <a:sym typeface="Symbol" pitchFamily="18" charset="2"/>
              </a:rPr>
              <a:t>t</a:t>
            </a:r>
          </a:p>
        </p:txBody>
      </p:sp>
    </p:spTree>
    <p:extLst>
      <p:ext uri="{BB962C8B-B14F-4D97-AF65-F5344CB8AC3E}">
        <p14:creationId xmlns:p14="http://schemas.microsoft.com/office/powerpoint/2010/main" val="293734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A&lt;0, B&gt;0</a:t>
            </a:r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CEEA0-DA30-4A87-8F06-BF7ED6AD1DA1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31167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A&lt;0, B&gt;0</a:t>
            </a:r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E8E46-A2FE-419E-B73D-B8DDC12E2648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29080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A&lt;0, B&gt;0</a:t>
            </a:r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8B7DC-C7FA-4BE6-9FA3-0F9E69112810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8946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C43D9-58A1-4308-8AFD-3644E72A30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BE91B-BB55-4B84-96FF-029EAF108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E2341-1F98-4D66-90DC-0D097E7570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EADA2-0C9D-4CF7-9398-CFB57972DC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BCACB-59CE-4294-8D17-78C654A061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E7BA5-A1A7-4387-BD2D-CF2E05336C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36728-BBCF-4C27-948A-7B19A67565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EA46C-5A0D-4733-A57D-9D78EB5BE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ED1B3-3B36-4154-8FD0-FA6ABB9750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D4A50-226D-40E8-AD9C-1CEB6B8021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FCC68-1042-4972-8475-BEDE3153B1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5F327-ADAD-4A23-9DB3-ECD67414D0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tow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 descr="R0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fld id="{E73D7085-A594-4B6A-9166-4C460A2D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6634" name="图片 10" descr="校徽.gif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7456CC-1D9F-4A6D-98E3-919E72F541CD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5400" smtClean="0"/>
              <a:t>Software Reliability and Quality Control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 smtClean="0"/>
              <a:t>Gu</a:t>
            </a:r>
            <a:r>
              <a:rPr lang="en-US" altLang="zh-CN" sz="4000" dirty="0" smtClean="0"/>
              <a:t> Qing</a:t>
            </a:r>
          </a:p>
          <a:p>
            <a:pPr eaLnBrk="1" hangingPunct="1"/>
            <a:r>
              <a:rPr lang="en-US" altLang="zh-CN" sz="2800" dirty="0" smtClean="0"/>
              <a:t>Nanjing University</a:t>
            </a:r>
          </a:p>
          <a:p>
            <a:pPr eaLnBrk="1" hangingPunct="1"/>
            <a:fld id="{61DEF3E7-D8C2-46F4-90CB-E7A22407E0CF}" type="datetime2">
              <a:rPr lang="zh-CN" altLang="en-US" sz="2800" smtClean="0"/>
              <a:pPr eaLnBrk="1" hangingPunct="1"/>
              <a:t>2020年4月12日</a:t>
            </a:fld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A4EA1-C618-4EF6-B34E-BBA1070AEB3C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Behind Reliability Demo Chart (1)</a:t>
            </a:r>
            <a:endParaRPr lang="zh-CN" altLang="en-US" smtClean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47788"/>
            <a:ext cx="4191000" cy="4525962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At normalized time point </a:t>
            </a:r>
            <a:r>
              <a:rPr lang="en-US" altLang="zh-CN" sz="2800" b="1" i="1" dirty="0" smtClean="0">
                <a:latin typeface="Times New Roman" pitchFamily="18" charset="0"/>
              </a:rPr>
              <a:t>T</a:t>
            </a:r>
            <a:r>
              <a:rPr lang="en-US" altLang="zh-CN" sz="2800" dirty="0" smtClean="0"/>
              <a:t>, </a:t>
            </a:r>
            <a:r>
              <a:rPr lang="en-US" altLang="zh-CN" sz="2800" b="1" i="1" dirty="0" smtClean="0">
                <a:latin typeface="Times New Roman" pitchFamily="18" charset="0"/>
              </a:rPr>
              <a:t>n</a:t>
            </a:r>
            <a:r>
              <a:rPr lang="en-US" altLang="zh-CN" sz="2800" dirty="0" smtClean="0"/>
              <a:t> failures sampled</a:t>
            </a:r>
          </a:p>
          <a:p>
            <a:pPr lvl="1" eaLnBrk="1" hangingPunct="1"/>
            <a:r>
              <a:rPr lang="en-US" altLang="zh-CN" sz="2400" dirty="0" smtClean="0"/>
              <a:t>Expected number of failures should be </a:t>
            </a:r>
            <a:r>
              <a:rPr lang="en-US" altLang="zh-CN" sz="2400" b="1" i="1" dirty="0" smtClean="0">
                <a:latin typeface="Times New Roman" pitchFamily="18" charset="0"/>
              </a:rPr>
              <a:t>T</a:t>
            </a:r>
          </a:p>
          <a:p>
            <a:pPr lvl="1" eaLnBrk="1" hangingPunct="1"/>
            <a:r>
              <a:rPr lang="en-US" altLang="zh-CN" sz="2400" dirty="0" smtClean="0"/>
              <a:t>Consider </a:t>
            </a:r>
            <a:r>
              <a:rPr lang="en-US" altLang="zh-CN" sz="2400" dirty="0" smtClean="0">
                <a:solidFill>
                  <a:srgbClr val="FF0000"/>
                </a:solidFill>
              </a:rPr>
              <a:t>Discrimination ratio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</a:t>
            </a:r>
            <a:endParaRPr lang="en-US" altLang="zh-CN" sz="2000" dirty="0" smtClean="0"/>
          </a:p>
          <a:p>
            <a:pPr lvl="1" eaLnBrk="1" hangingPunct="1"/>
            <a:r>
              <a:rPr lang="en-US" altLang="zh-CN" sz="2400" dirty="0" smtClean="0"/>
              <a:t>Then </a:t>
            </a:r>
            <a:r>
              <a:rPr lang="en-US" altLang="zh-CN" sz="2400" b="1" i="1" dirty="0" smtClean="0">
                <a:latin typeface="Times New Roman" pitchFamily="18" charset="0"/>
              </a:rPr>
              <a:t>T/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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 E(n)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  T</a:t>
            </a:r>
          </a:p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Let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 z = E(n)</a:t>
            </a:r>
          </a:p>
          <a:p>
            <a:pPr lvl="1" eaLnBrk="1" hangingPunct="1"/>
            <a:r>
              <a:rPr lang="en-US" altLang="zh-CN" sz="2400" dirty="0" smtClean="0">
                <a:sym typeface="Symbol" pitchFamily="18" charset="2"/>
              </a:rPr>
              <a:t>For Poisson distribution</a:t>
            </a:r>
          </a:p>
        </p:txBody>
      </p:sp>
      <p:graphicFrame>
        <p:nvGraphicFramePr>
          <p:cNvPr id="182277" name="Object 3"/>
          <p:cNvGraphicFramePr>
            <a:graphicFrameLocks noChangeAspect="1"/>
          </p:cNvGraphicFramePr>
          <p:nvPr/>
        </p:nvGraphicFramePr>
        <p:xfrm>
          <a:off x="4389438" y="5013325"/>
          <a:ext cx="25892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3" imgW="1117440" imgH="419040" progId="Equation.DSMT4">
                  <p:embed/>
                </p:oleObj>
              </mc:Choice>
              <mc:Fallback>
                <p:oleObj name="Equation" r:id="rId3" imgW="111744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5013325"/>
                        <a:ext cx="2589212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556792"/>
            <a:ext cx="4890913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BDB51C-9C35-400C-A301-6DFC8BD4D9F2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Behind Reliability Demo Chart (2)</a:t>
            </a:r>
            <a:endParaRPr lang="zh-CN" altLang="en-US" smtClean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For 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reject boundary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z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 T/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 n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 err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i="1" baseline="-25000" dirty="0" err="1" smtClean="0">
                <a:latin typeface="Times New Roman" pitchFamily="18" charset="0"/>
                <a:sym typeface="Symbol" pitchFamily="18" charset="2"/>
              </a:rPr>
              <a:t>rej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 </a:t>
            </a:r>
            <a:r>
              <a:rPr lang="en-US" altLang="zh-CN" sz="2400" dirty="0" smtClean="0">
                <a:sym typeface="Symbol" pitchFamily="18" charset="2"/>
              </a:rPr>
              <a:t> (Supplier risk), i.e. the </a:t>
            </a: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up 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="1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rej</a:t>
            </a:r>
            <a:endParaRPr lang="en-US" altLang="zh-CN" sz="2400" b="1" i="1" baseline="-25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sz="2800" dirty="0" smtClean="0"/>
              <a:t>For </a:t>
            </a:r>
            <a:r>
              <a:rPr lang="en-US" altLang="zh-CN" sz="2800" dirty="0" smtClean="0">
                <a:solidFill>
                  <a:srgbClr val="FF0000"/>
                </a:solidFill>
              </a:rPr>
              <a:t>accept boundary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z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  T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 n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 err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i="1" baseline="-25000" dirty="0" err="1" smtClean="0">
                <a:latin typeface="Times New Roman" pitchFamily="18" charset="0"/>
                <a:sym typeface="Symbol" pitchFamily="18" charset="2"/>
              </a:rPr>
              <a:t>acc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} 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 </a:t>
            </a:r>
            <a:r>
              <a:rPr lang="en-US" altLang="zh-CN" sz="2400" dirty="0" smtClean="0">
                <a:sym typeface="Symbol" pitchFamily="18" charset="2"/>
              </a:rPr>
              <a:t> (Consumer risk), i.e. the </a:t>
            </a:r>
            <a:r>
              <a:rPr lang="en-US" altLang="zh-CN" sz="2400" dirty="0" smtClean="0">
                <a:solidFill>
                  <a:srgbClr val="0000FF"/>
                </a:solidFill>
                <a:sym typeface="Symbol" pitchFamily="18" charset="2"/>
              </a:rPr>
              <a:t>low 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="1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acc</a:t>
            </a:r>
            <a:endParaRPr lang="en-US" altLang="zh-CN" sz="2400" b="1" i="1" baseline="-25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8" y="2319754"/>
            <a:ext cx="2920237" cy="12741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8" y="4500807"/>
            <a:ext cx="3218967" cy="1243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Behind Reliability Demo Chart (3)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Select a </a:t>
            </a:r>
            <a:r>
              <a:rPr lang="en-US" altLang="zh-CN" sz="2800" dirty="0" smtClean="0">
                <a:solidFill>
                  <a:srgbClr val="FF0000"/>
                </a:solidFill>
              </a:rPr>
              <a:t>big (&gt;&gt;1) number 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i="1" baseline="30000" dirty="0" err="1" smtClean="0">
                <a:latin typeface="Times New Roman" pitchFamily="18" charset="0"/>
              </a:rPr>
              <a:t>A</a:t>
            </a:r>
            <a:r>
              <a:rPr lang="en-US" altLang="zh-CN" sz="2800" b="1" i="1" dirty="0" smtClean="0">
                <a:latin typeface="Times New Roman" pitchFamily="18" charset="0"/>
              </a:rPr>
              <a:t>=(1–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) / 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Select a </a:t>
            </a:r>
            <a:r>
              <a:rPr lang="en-US" altLang="zh-CN" sz="2800" dirty="0" smtClean="0">
                <a:solidFill>
                  <a:srgbClr val="FF0000"/>
                </a:solidFill>
              </a:rPr>
              <a:t>small (&lt;&lt;1) number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 err="1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i="1" baseline="30000" dirty="0" err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= / </a:t>
            </a:r>
            <a:r>
              <a:rPr lang="en-US" altLang="zh-CN" sz="2800" b="1" i="1" dirty="0" smtClean="0">
                <a:latin typeface="Times New Roman" pitchFamily="18" charset="0"/>
              </a:rPr>
              <a:t>(1–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)</a:t>
            </a:r>
          </a:p>
          <a:p>
            <a:pPr eaLnBrk="1" hangingPunct="1"/>
            <a:r>
              <a:rPr lang="en-US" altLang="zh-CN" sz="2800" dirty="0" smtClean="0"/>
              <a:t>Consider when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/>
              <a:t> failures occurred, current time is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</a:t>
            </a:r>
            <a:endParaRPr lang="en-US" altLang="zh-CN" sz="2800" dirty="0" smtClean="0"/>
          </a:p>
          <a:p>
            <a:pPr lvl="1" eaLnBrk="1" hangingPunct="1"/>
            <a:endParaRPr lang="en-US" altLang="zh-CN" sz="2400" dirty="0" smtClean="0"/>
          </a:p>
          <a:p>
            <a:pPr eaLnBrk="1" hangingPunct="1"/>
            <a:r>
              <a:rPr lang="en-US" altLang="zh-CN" sz="2800" dirty="0" smtClean="0"/>
              <a:t>Let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FIO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zh-CN" altLang="en-US" sz="2800" b="1" i="1" dirty="0" smtClean="0">
                <a:sym typeface="Symbol" pitchFamily="18" charset="2"/>
              </a:rPr>
              <a:t>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endParaRPr lang="en-US" altLang="zh-CN" sz="2800" dirty="0" smtClean="0">
              <a:sym typeface="Symbol" pitchFamily="18" charset="2"/>
            </a:endParaRPr>
          </a:p>
          <a:p>
            <a:pPr eaLnBrk="1" hangingPunct="1"/>
            <a:r>
              <a:rPr lang="en-US" altLang="zh-CN" sz="2800" dirty="0" smtClean="0">
                <a:solidFill>
                  <a:srgbClr val="0000FF"/>
                </a:solidFill>
              </a:rPr>
              <a:t>Calculate</a:t>
            </a:r>
            <a:r>
              <a:rPr lang="en-US" altLang="zh-CN" sz="2800" dirty="0" smtClean="0"/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dirty="0" smtClean="0"/>
              <a:t>:</a:t>
            </a:r>
          </a:p>
          <a:p>
            <a:pPr eaLnBrk="1" hangingPunct="1"/>
            <a:r>
              <a:rPr lang="en-US" altLang="zh-CN" sz="2800" dirty="0" smtClean="0"/>
              <a:t>Accept if 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d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 err="1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i="1" baseline="30000" dirty="0" err="1" smtClean="0">
                <a:latin typeface="Times New Roman" pitchFamily="18" charset="0"/>
                <a:sym typeface="Symbol" pitchFamily="18" charset="2"/>
              </a:rPr>
              <a:t>B</a:t>
            </a:r>
            <a:endParaRPr lang="en-US" altLang="zh-CN" sz="2800" b="1" i="1" baseline="300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sz="2800" dirty="0" smtClean="0"/>
              <a:t>Reject if 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d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 err="1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i="1" baseline="30000" dirty="0" err="1" smtClean="0">
                <a:latin typeface="Times New Roman" pitchFamily="18" charset="0"/>
                <a:sym typeface="Symbol" pitchFamily="18" charset="2"/>
              </a:rPr>
              <a:t>A</a:t>
            </a:r>
            <a:endParaRPr lang="zh-CN" altLang="en-US" sz="2800" dirty="0" smtClean="0"/>
          </a:p>
        </p:txBody>
      </p:sp>
      <p:sp>
        <p:nvSpPr>
          <p:cNvPr id="1638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828B37-1D08-4111-8534-625E59053C8D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graphicFrame>
        <p:nvGraphicFramePr>
          <p:cNvPr id="339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546189"/>
              </p:ext>
            </p:extLst>
          </p:nvPr>
        </p:nvGraphicFramePr>
        <p:xfrm>
          <a:off x="4483100" y="3209925"/>
          <a:ext cx="3562350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4" imgW="1739880" imgH="1473120" progId="Equation.DSMT4">
                  <p:embed/>
                </p:oleObj>
              </mc:Choice>
              <mc:Fallback>
                <p:oleObj name="Equation" r:id="rId4" imgW="1739880" imgH="1473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09925"/>
                        <a:ext cx="3562350" cy="301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Behind Reliability Demo Chart (4)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ym typeface="Symbol" pitchFamily="18" charset="2"/>
              </a:rPr>
              <a:t>Let </a:t>
            </a:r>
            <a:r>
              <a:rPr lang="zh-CN" altLang="en-US" b="1" i="1" smtClean="0">
                <a:latin typeface="Times New Roman" pitchFamily="18" charset="0"/>
                <a:sym typeface="Symbol" pitchFamily="18" charset="2"/>
              </a:rPr>
              <a:t>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=</a:t>
            </a:r>
            <a:r>
              <a:rPr lang="en-US" altLang="zh-CN" b="1" i="1" baseline="-2500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/</a:t>
            </a:r>
            <a:r>
              <a:rPr lang="en-US" altLang="zh-CN" b="1" i="1" baseline="-2500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mtClean="0">
                <a:sym typeface="Symbol" pitchFamily="18" charset="2"/>
              </a:rPr>
              <a:t>, then</a:t>
            </a:r>
          </a:p>
          <a:p>
            <a:pPr eaLnBrk="1" hangingPunct="1"/>
            <a:r>
              <a:rPr lang="en-US" altLang="zh-CN" smtClean="0">
                <a:sym typeface="Symbol" pitchFamily="18" charset="2"/>
              </a:rPr>
              <a:t>For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reject boundary</a:t>
            </a:r>
          </a:p>
          <a:p>
            <a:pPr lvl="1" eaLnBrk="1" hangingPunct="1"/>
            <a:endParaRPr lang="en-US" altLang="zh-CN" smtClean="0">
              <a:sym typeface="Symbol" pitchFamily="18" charset="2"/>
            </a:endParaRPr>
          </a:p>
          <a:p>
            <a:pPr lvl="1" eaLnBrk="1" hangingPunct="1"/>
            <a:endParaRPr lang="en-US" altLang="zh-CN" smtClean="0">
              <a:sym typeface="Symbol" pitchFamily="18" charset="2"/>
            </a:endParaRP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For </a:t>
            </a:r>
            <a:r>
              <a:rPr lang="en-US" altLang="zh-CN" smtClean="0">
                <a:solidFill>
                  <a:srgbClr val="FF0000"/>
                </a:solidFill>
              </a:rPr>
              <a:t>accept boundary</a:t>
            </a:r>
          </a:p>
        </p:txBody>
      </p:sp>
      <p:sp>
        <p:nvSpPr>
          <p:cNvPr id="1741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AA7FC8-2C5B-406B-BD64-511B7CE529B2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graphicFrame>
        <p:nvGraphicFramePr>
          <p:cNvPr id="340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267138"/>
              </p:ext>
            </p:extLst>
          </p:nvPr>
        </p:nvGraphicFramePr>
        <p:xfrm>
          <a:off x="923925" y="2625725"/>
          <a:ext cx="5826125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Equation" r:id="rId4" imgW="2844720" imgH="711000" progId="Equation.DSMT4">
                  <p:embed/>
                </p:oleObj>
              </mc:Choice>
              <mc:Fallback>
                <p:oleObj name="Equation" r:id="rId4" imgW="284472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625725"/>
                        <a:ext cx="5826125" cy="145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4116388" y="1339850"/>
          <a:ext cx="21717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Equation" r:id="rId6" imgW="876240" imgH="253800" progId="Equation.DSMT4">
                  <p:embed/>
                </p:oleObj>
              </mc:Choice>
              <mc:Fallback>
                <p:oleObj name="Equation" r:id="rId6" imgW="87624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1339850"/>
                        <a:ext cx="21717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836986"/>
              </p:ext>
            </p:extLst>
          </p:nvPr>
        </p:nvGraphicFramePr>
        <p:xfrm>
          <a:off x="936625" y="4743450"/>
          <a:ext cx="5799138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Equation" r:id="rId8" imgW="2831760" imgH="711000" progId="Equation.DSMT4">
                  <p:embed/>
                </p:oleObj>
              </mc:Choice>
              <mc:Fallback>
                <p:oleObj name="Equation" r:id="rId8" imgW="283176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743450"/>
                        <a:ext cx="5799138" cy="145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FC7D71-8CC7-451F-9ED7-BAF14FE29802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Some Useful Points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chemeClr val="folHlink"/>
                </a:solidFill>
              </a:rPr>
              <a:t>Continue-accept boundary</a:t>
            </a:r>
          </a:p>
          <a:p>
            <a:pPr lvl="1" eaLnBrk="1" hangingPunct="1"/>
            <a:r>
              <a:rPr lang="en-US" altLang="zh-CN" sz="2400" smtClean="0"/>
              <a:t>Intercept at horizontal axis</a:t>
            </a:r>
          </a:p>
          <a:p>
            <a:pPr lvl="1" eaLnBrk="1" hangingPunct="1"/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Intercept at vertical axis</a:t>
            </a:r>
          </a:p>
          <a:p>
            <a:pPr lvl="1" eaLnBrk="1" hangingPunct="1"/>
            <a:endParaRPr lang="en-US" altLang="zh-CN" sz="2400" smtClean="0"/>
          </a:p>
          <a:p>
            <a:pPr eaLnBrk="1" hangingPunct="1"/>
            <a:r>
              <a:rPr lang="en-US" altLang="zh-CN" sz="2800" smtClean="0">
                <a:solidFill>
                  <a:schemeClr val="folHlink"/>
                </a:solidFill>
              </a:rPr>
              <a:t>Continue-reject boundary</a:t>
            </a:r>
          </a:p>
          <a:p>
            <a:pPr lvl="1" eaLnBrk="1" hangingPunct="1"/>
            <a:r>
              <a:rPr lang="en-US" altLang="zh-CN" sz="2400" smtClean="0"/>
              <a:t>Intercept at horizontal axis</a:t>
            </a:r>
          </a:p>
          <a:p>
            <a:pPr lvl="1" eaLnBrk="1" hangingPunct="1"/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Intercept at vertical axis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771006"/>
              </p:ext>
            </p:extLst>
          </p:nvPr>
        </p:nvGraphicFramePr>
        <p:xfrm>
          <a:off x="4884738" y="1833563"/>
          <a:ext cx="165576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Equation" r:id="rId4" imgW="952200" imgH="419040" progId="Equation.DSMT4">
                  <p:embed/>
                </p:oleObj>
              </mc:Choice>
              <mc:Fallback>
                <p:oleObj name="Equation" r:id="rId4" imgW="95220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1833563"/>
                        <a:ext cx="1655762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775782"/>
              </p:ext>
            </p:extLst>
          </p:nvPr>
        </p:nvGraphicFramePr>
        <p:xfrm>
          <a:off x="4911725" y="4113213"/>
          <a:ext cx="16097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1" name="Equation" r:id="rId6" imgW="927000" imgH="419040" progId="Equation.DSMT4">
                  <p:embed/>
                </p:oleObj>
              </mc:Choice>
              <mc:Fallback>
                <p:oleObj name="Equation" r:id="rId6" imgW="92700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4113213"/>
                        <a:ext cx="1609725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11232"/>
              </p:ext>
            </p:extLst>
          </p:nvPr>
        </p:nvGraphicFramePr>
        <p:xfrm>
          <a:off x="4822825" y="2673350"/>
          <a:ext cx="165576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2" name="Equation" r:id="rId8" imgW="952200" imgH="419040" progId="Equation.DSMT4">
                  <p:embed/>
                </p:oleObj>
              </mc:Choice>
              <mc:Fallback>
                <p:oleObj name="Equation" r:id="rId8" imgW="95220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2673350"/>
                        <a:ext cx="1655763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325393"/>
              </p:ext>
            </p:extLst>
          </p:nvPr>
        </p:nvGraphicFramePr>
        <p:xfrm>
          <a:off x="4845050" y="4973638"/>
          <a:ext cx="16113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3" name="Equation" r:id="rId10" imgW="927000" imgH="419040" progId="Equation.DSMT4">
                  <p:embed/>
                </p:oleObj>
              </mc:Choice>
              <mc:Fallback>
                <p:oleObj name="Equation" r:id="rId10" imgW="92700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4973638"/>
                        <a:ext cx="1611313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F9E26-204C-47C5-B12F-6F755FE485AD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Boundaries with Discrimination Ratio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1008063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MS PGothic" pitchFamily="34" charset="-128"/>
              </a:rPr>
              <a:t>I</a:t>
            </a:r>
            <a:r>
              <a:rPr lang="en-US" altLang="ja-JP" sz="2800" smtClean="0">
                <a:ea typeface="MS PGothic" pitchFamily="34" charset="-128"/>
              </a:rPr>
              <a:t>ntercepts of boundaries </a:t>
            </a:r>
            <a:r>
              <a:rPr lang="en-US" altLang="zh-CN" sz="2800" smtClean="0">
                <a:ea typeface="MS PGothic" pitchFamily="34" charset="-128"/>
              </a:rPr>
              <a:t>at</a:t>
            </a:r>
            <a:r>
              <a:rPr lang="en-US" altLang="ja-JP" sz="2800" smtClean="0">
                <a:ea typeface="MS PGothic" pitchFamily="34" charset="-128"/>
              </a:rPr>
              <a:t> horizontal and vertical axes</a:t>
            </a:r>
            <a:r>
              <a:rPr lang="en-US" altLang="zh-CN" sz="2800" smtClean="0">
                <a:ea typeface="MS PGothic" pitchFamily="34" charset="-128"/>
              </a:rPr>
              <a:t> with </a:t>
            </a:r>
            <a:r>
              <a:rPr lang="en-US" altLang="zh-CN" sz="2800" smtClean="0">
                <a:solidFill>
                  <a:schemeClr val="hlink"/>
                </a:solidFill>
                <a:ea typeface="MS PGothic" pitchFamily="34" charset="-128"/>
              </a:rPr>
              <a:t>various </a:t>
            </a:r>
            <a:r>
              <a:rPr lang="en-US" altLang="zh-CN" sz="2800" b="1" i="1" smtClean="0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</a:t>
            </a:r>
            <a:endParaRPr lang="en-US" altLang="en-US" sz="2800" b="1" i="1" smtClean="0">
              <a:solidFill>
                <a:schemeClr val="hlink"/>
              </a:solidFill>
              <a:latin typeface="Times New Roman" pitchFamily="18" charset="0"/>
              <a:ea typeface="MS PGothic" pitchFamily="34" charset="-128"/>
              <a:sym typeface="Symbol" pitchFamily="18" charset="2"/>
            </a:endParaRPr>
          </a:p>
        </p:txBody>
      </p:sp>
      <p:graphicFrame>
        <p:nvGraphicFramePr>
          <p:cNvPr id="280659" name="Group 8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1608813"/>
              </p:ext>
            </p:extLst>
          </p:nvPr>
        </p:nvGraphicFramePr>
        <p:xfrm>
          <a:off x="503238" y="2600325"/>
          <a:ext cx="7956550" cy="2390400"/>
        </p:xfrm>
        <a:graphic>
          <a:graphicData uri="http://schemas.openxmlformats.org/drawingml/2006/table">
            <a:tbl>
              <a:tblPr/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9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Boundaries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Intercept with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Discrimination ratio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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Continue-accept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Vertical </a:t>
                      </a: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1.44B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2.47B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10.5B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Horizontal </a:t>
                      </a: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0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–B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–2B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–10B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Continue-reject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Vertical </a:t>
                      </a: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rej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1.44A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2.47A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10.5A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Horizontal </a:t>
                      </a: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0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rej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–A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–2A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–10A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BE99E1-1FB7-475A-9D26-42415F79C83F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Boundaries with Risk Levels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1044575"/>
          </a:xfrm>
        </p:spPr>
        <p:txBody>
          <a:bodyPr/>
          <a:lstStyle/>
          <a:p>
            <a:pPr eaLnBrk="1" hangingPunct="1"/>
            <a:r>
              <a:rPr lang="en-US" altLang="ja-JP" sz="2800" smtClean="0">
                <a:ea typeface="MS PGothic" pitchFamily="34" charset="-128"/>
              </a:rPr>
              <a:t>Values of </a:t>
            </a:r>
            <a:r>
              <a:rPr lang="en-US" altLang="ja-JP" sz="2800" b="1" i="1" smtClean="0">
                <a:latin typeface="Times New Roman" pitchFamily="18" charset="0"/>
                <a:ea typeface="MS PGothic" pitchFamily="34" charset="-128"/>
              </a:rPr>
              <a:t>A</a:t>
            </a:r>
            <a:r>
              <a:rPr lang="en-US" altLang="ja-JP" sz="2800" smtClean="0">
                <a:ea typeface="MS PGothic" pitchFamily="34" charset="-128"/>
              </a:rPr>
              <a:t> and </a:t>
            </a:r>
            <a:r>
              <a:rPr lang="en-US" altLang="ja-JP" sz="2800" b="1" i="1" smtClean="0">
                <a:latin typeface="Times New Roman" pitchFamily="18" charset="0"/>
                <a:ea typeface="MS PGothic" pitchFamily="34" charset="-128"/>
              </a:rPr>
              <a:t>B</a:t>
            </a:r>
            <a:r>
              <a:rPr lang="en-US" altLang="ja-JP" sz="2800" smtClean="0">
                <a:ea typeface="MS PGothic" pitchFamily="34" charset="-128"/>
              </a:rPr>
              <a:t> for various consumer and supplier </a:t>
            </a:r>
            <a:r>
              <a:rPr lang="en-US" altLang="ja-JP" sz="2800" smtClean="0">
                <a:solidFill>
                  <a:schemeClr val="hlink"/>
                </a:solidFill>
                <a:ea typeface="MS PGothic" pitchFamily="34" charset="-128"/>
              </a:rPr>
              <a:t>risk levels</a:t>
            </a:r>
            <a:endParaRPr lang="en-US" altLang="zh-CN" sz="2800" smtClean="0">
              <a:solidFill>
                <a:schemeClr val="hlink"/>
              </a:solidFill>
              <a:ea typeface="MS PGothic" pitchFamily="34" charset="-128"/>
            </a:endParaRPr>
          </a:p>
        </p:txBody>
      </p:sp>
      <p:graphicFrame>
        <p:nvGraphicFramePr>
          <p:cNvPr id="282728" name="Group 10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7161799"/>
              </p:ext>
            </p:extLst>
          </p:nvPr>
        </p:nvGraphicFramePr>
        <p:xfrm>
          <a:off x="1008063" y="2492375"/>
          <a:ext cx="7453312" cy="3679200"/>
        </p:xfrm>
        <a:graphic>
          <a:graphicData uri="http://schemas.openxmlformats.org/drawingml/2006/table">
            <a:tbl>
              <a:tblPr/>
              <a:tblGrid>
                <a:gridCol w="1243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Supplier risk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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Parameter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Consumer risk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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-2.20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-2.89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-4.50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-6.80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2.25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2.30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-2.25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-2.94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-4.55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-6.86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2.89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2.94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2.99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2.99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-2.29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-2.99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-4.60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-6.90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4.50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4.60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4.60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-2.30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-2.99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-4.60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-6.91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6.80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6.86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6.90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6.91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D8C206-3F6F-4450-9732-8091489D9091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Regions and Parameters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ja-JP" sz="2800" smtClean="0">
                <a:ea typeface="MS PGothic" pitchFamily="34" charset="-128"/>
              </a:rPr>
              <a:t>When </a:t>
            </a:r>
            <a:r>
              <a:rPr lang="en-US" altLang="ja-JP" sz="2800" smtClean="0">
                <a:solidFill>
                  <a:schemeClr val="folHlink"/>
                </a:solidFill>
                <a:ea typeface="MS PGothic" pitchFamily="34" charset="-128"/>
              </a:rPr>
              <a:t>risk levels</a:t>
            </a:r>
            <a:r>
              <a:rPr lang="en-US" altLang="ja-JP" sz="2800" smtClean="0">
                <a:ea typeface="MS PGothic" pitchFamily="34" charset="-128"/>
              </a:rPr>
              <a:t> (</a:t>
            </a:r>
            <a:r>
              <a:rPr lang="el-GR" altLang="ja-JP" sz="2800" b="1" i="1" smtClean="0">
                <a:latin typeface="Times New Roman" pitchFamily="18" charset="0"/>
                <a:ea typeface="MS PGothic" pitchFamily="34" charset="-128"/>
                <a:cs typeface="Tahoma" pitchFamily="34" charset="0"/>
                <a:sym typeface="Symbol" pitchFamily="18" charset="2"/>
              </a:rPr>
              <a:t></a:t>
            </a:r>
            <a:r>
              <a:rPr lang="en-US" altLang="ja-JP" sz="2800" smtClean="0">
                <a:latin typeface="MS PGothic" pitchFamily="34" charset="-128"/>
                <a:ea typeface="MS PGothic" pitchFamily="34" charset="-128"/>
                <a:cs typeface="Tahoma" pitchFamily="34" charset="0"/>
              </a:rPr>
              <a:t> and </a:t>
            </a:r>
            <a:r>
              <a:rPr lang="el-GR" altLang="ja-JP" sz="2800" b="1" i="1" smtClean="0">
                <a:latin typeface="Times New Roman" pitchFamily="18" charset="0"/>
                <a:ea typeface="MS PGothic" pitchFamily="34" charset="-128"/>
                <a:cs typeface="Tahoma" pitchFamily="34" charset="0"/>
                <a:sym typeface="Symbol" pitchFamily="18" charset="2"/>
              </a:rPr>
              <a:t></a:t>
            </a:r>
            <a:r>
              <a:rPr lang="en-US" altLang="ja-JP" sz="2800" smtClean="0">
                <a:ea typeface="MS PGothic" pitchFamily="34" charset="-128"/>
              </a:rPr>
              <a:t>) decrease</a:t>
            </a:r>
            <a:r>
              <a:rPr lang="en-US" altLang="zh-CN" sz="2800" smtClean="0">
                <a:ea typeface="MS PGothic" pitchFamily="34" charset="-128"/>
              </a:rPr>
              <a:t>, </a:t>
            </a:r>
            <a:r>
              <a:rPr lang="en-US" altLang="ja-JP" sz="2800" smtClean="0">
                <a:ea typeface="MS PGothic" pitchFamily="34" charset="-128"/>
              </a:rPr>
              <a:t>the </a:t>
            </a:r>
            <a:r>
              <a:rPr lang="en-US" altLang="ja-JP" sz="2800" smtClean="0">
                <a:solidFill>
                  <a:schemeClr val="hlink"/>
                </a:solidFill>
                <a:ea typeface="MS PGothic" pitchFamily="34" charset="-128"/>
              </a:rPr>
              <a:t>continue region</a:t>
            </a:r>
            <a:r>
              <a:rPr lang="en-US" altLang="ja-JP" sz="2800" smtClean="0">
                <a:ea typeface="MS PGothic" pitchFamily="34" charset="-128"/>
              </a:rPr>
              <a:t> becomes wider</a:t>
            </a:r>
            <a:endParaRPr lang="en-US" altLang="zh-CN" sz="2800" smtClean="0">
              <a:ea typeface="MS PGothic" pitchFamily="34" charset="-128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ea typeface="MS PGothic" pitchFamily="34" charset="-128"/>
              </a:rPr>
              <a:t>T</a:t>
            </a:r>
            <a:r>
              <a:rPr lang="en-US" altLang="ja-JP" sz="2400" smtClean="0">
                <a:ea typeface="MS PGothic" pitchFamily="34" charset="-128"/>
              </a:rPr>
              <a:t>he system will require more test before reaching the accept or reject regions</a:t>
            </a:r>
            <a:endParaRPr lang="en-US" altLang="zh-CN" sz="2400" smtClean="0">
              <a:ea typeface="MS PGothic" pitchFamily="34" charset="-128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2400" smtClean="0">
              <a:ea typeface="MS PGothic" pitchFamily="34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ja-JP" sz="2800" smtClean="0">
                <a:ea typeface="MS PGothic" pitchFamily="34" charset="-128"/>
              </a:rPr>
              <a:t>When </a:t>
            </a:r>
            <a:r>
              <a:rPr lang="en-US" altLang="ja-JP" sz="2800" smtClean="0">
                <a:solidFill>
                  <a:schemeClr val="folHlink"/>
                </a:solidFill>
                <a:ea typeface="MS PGothic" pitchFamily="34" charset="-128"/>
              </a:rPr>
              <a:t>discrimination ratio</a:t>
            </a:r>
            <a:r>
              <a:rPr lang="en-US" altLang="ja-JP" sz="2800" smtClean="0">
                <a:ea typeface="MS PGothic" pitchFamily="34" charset="-128"/>
              </a:rPr>
              <a:t> (</a:t>
            </a:r>
            <a:r>
              <a:rPr lang="el-GR" altLang="ja-JP" sz="28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</a:t>
            </a:r>
            <a:r>
              <a:rPr lang="en-US" altLang="ja-JP" sz="2800" smtClean="0">
                <a:ea typeface="MS PGothic" pitchFamily="34" charset="-128"/>
              </a:rPr>
              <a:t>) decreases</a:t>
            </a:r>
            <a:r>
              <a:rPr lang="en-US" altLang="zh-CN" sz="2800" smtClean="0">
                <a:ea typeface="MS PGothic" pitchFamily="34" charset="-128"/>
              </a:rPr>
              <a:t>, </a:t>
            </a:r>
            <a:r>
              <a:rPr lang="en-US" altLang="ja-JP" sz="2800" smtClean="0">
                <a:ea typeface="MS PGothic" pitchFamily="34" charset="-128"/>
              </a:rPr>
              <a:t>the continue region </a:t>
            </a:r>
            <a:r>
              <a:rPr lang="en-US" altLang="zh-CN" sz="2800" smtClean="0">
                <a:ea typeface="MS PGothic" pitchFamily="34" charset="-128"/>
              </a:rPr>
              <a:t>also </a:t>
            </a:r>
            <a:r>
              <a:rPr lang="en-US" altLang="ja-JP" sz="2800" smtClean="0">
                <a:ea typeface="MS PGothic" pitchFamily="34" charset="-128"/>
              </a:rPr>
              <a:t>becomes wider</a:t>
            </a:r>
            <a:endParaRPr lang="en-US" altLang="zh-CN" sz="2800" smtClean="0">
              <a:ea typeface="MS PGothic" pitchFamily="34" charset="-128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ea typeface="MS PGothic" pitchFamily="34" charset="-128"/>
              </a:rPr>
              <a:t>T</a:t>
            </a:r>
            <a:r>
              <a:rPr lang="en-US" altLang="ja-JP" sz="2400" smtClean="0">
                <a:ea typeface="MS PGothic" pitchFamily="34" charset="-128"/>
              </a:rPr>
              <a:t>he system will require more test before reaching the accept or reject regions</a:t>
            </a:r>
            <a:endParaRPr lang="en-US" altLang="zh-CN" sz="2400" smtClean="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5F29E2-938E-41C7-A86A-C5C14A23C9C0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pic>
        <p:nvPicPr>
          <p:cNvPr id="44035" name="Picture 6" descr="Picture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375" y="1412875"/>
            <a:ext cx="5105400" cy="463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Regions and Parameters </a:t>
            </a:r>
            <a:r>
              <a:rPr lang="en-US" altLang="zh-CN" sz="3600" smtClean="0">
                <a:latin typeface="Arial" charset="0"/>
              </a:rPr>
              <a:t>–</a:t>
            </a:r>
            <a:r>
              <a:rPr lang="en-US" altLang="zh-CN" sz="3600" smtClean="0"/>
              <a:t> Example (1)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3636962" cy="48958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ja-JP" smtClean="0">
                <a:solidFill>
                  <a:schemeClr val="folHlink"/>
                </a:solidFill>
                <a:ea typeface="MS PGothic" pitchFamily="34" charset="-128"/>
              </a:rPr>
              <a:t>Consumer risk</a:t>
            </a:r>
            <a:endParaRPr lang="en-US" altLang="zh-CN" smtClean="0">
              <a:solidFill>
                <a:schemeClr val="folHlink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 = 5%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b="1" i="1" smtClean="0">
              <a:latin typeface="Times New Roman" pitchFamily="18" charset="0"/>
              <a:ea typeface="MS PGothic" pitchFamily="34" charset="-128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ja-JP" smtClean="0">
                <a:solidFill>
                  <a:schemeClr val="folHlink"/>
                </a:solidFill>
                <a:ea typeface="MS PGothic" pitchFamily="34" charset="-128"/>
              </a:rPr>
              <a:t>Supplier risk</a:t>
            </a:r>
            <a:endParaRPr lang="en-US" altLang="zh-CN" smtClean="0">
              <a:solidFill>
                <a:schemeClr val="folHlink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 = 5%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b="1" i="1" smtClean="0">
              <a:latin typeface="Times New Roman" pitchFamily="18" charset="0"/>
              <a:ea typeface="MS PGothic" pitchFamily="34" charset="-128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ja-JP" smtClean="0">
                <a:solidFill>
                  <a:schemeClr val="folHlink"/>
                </a:solidFill>
                <a:ea typeface="MS PGothic" pitchFamily="34" charset="-128"/>
              </a:rPr>
              <a:t>Discrimination</a:t>
            </a:r>
            <a:r>
              <a:rPr lang="en-US" altLang="zh-CN" smtClean="0">
                <a:solidFill>
                  <a:schemeClr val="folHlink"/>
                </a:solidFill>
                <a:ea typeface="MS PGothic" pitchFamily="34" charset="-128"/>
              </a:rPr>
              <a:t> </a:t>
            </a:r>
            <a:r>
              <a:rPr lang="en-US" altLang="ja-JP" smtClean="0">
                <a:solidFill>
                  <a:schemeClr val="folHlink"/>
                </a:solidFill>
                <a:ea typeface="MS PGothic" pitchFamily="34" charset="-128"/>
              </a:rPr>
              <a:t>ratio</a:t>
            </a:r>
            <a:endParaRPr lang="en-US" altLang="zh-CN" smtClean="0">
              <a:solidFill>
                <a:schemeClr val="folHlink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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086860-D465-4088-B40E-569109C0B881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Regions and Parameters </a:t>
            </a:r>
            <a:r>
              <a:rPr lang="en-US" altLang="zh-CN" sz="3600" smtClean="0">
                <a:latin typeface="Arial" charset="0"/>
              </a:rPr>
              <a:t>–</a:t>
            </a:r>
            <a:r>
              <a:rPr lang="en-US" altLang="zh-CN" sz="3600" smtClean="0"/>
              <a:t> Example (2)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3636962" cy="489585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ja-JP" sz="2800" smtClean="0">
                <a:solidFill>
                  <a:schemeClr val="hlink"/>
                </a:solidFill>
                <a:ea typeface="MS PGothic" pitchFamily="34" charset="-128"/>
              </a:rPr>
              <a:t>Consumer risk</a:t>
            </a:r>
            <a:endParaRPr lang="en-US" altLang="zh-CN" sz="2800" smtClean="0">
              <a:solidFill>
                <a:schemeClr val="hlink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 = 1%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b="1" i="1" smtClean="0">
              <a:latin typeface="Times New Roman" pitchFamily="18" charset="0"/>
              <a:ea typeface="MS PGothic" pitchFamily="34" charset="-128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ja-JP" sz="2800" smtClean="0">
                <a:solidFill>
                  <a:schemeClr val="hlink"/>
                </a:solidFill>
                <a:ea typeface="MS PGothic" pitchFamily="34" charset="-128"/>
              </a:rPr>
              <a:t>Supplier risk</a:t>
            </a:r>
            <a:endParaRPr lang="en-US" altLang="zh-CN" sz="2800" smtClean="0">
              <a:solidFill>
                <a:schemeClr val="hlink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 = 1%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b="1" i="1" smtClean="0">
              <a:latin typeface="Times New Roman" pitchFamily="18" charset="0"/>
              <a:ea typeface="MS PGothic" pitchFamily="34" charset="-128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ja-JP" sz="2800" smtClean="0">
                <a:solidFill>
                  <a:schemeClr val="folHlink"/>
                </a:solidFill>
                <a:ea typeface="MS PGothic" pitchFamily="34" charset="-128"/>
              </a:rPr>
              <a:t>Discrimination</a:t>
            </a:r>
            <a:r>
              <a:rPr lang="en-US" altLang="zh-CN" sz="2800" smtClean="0">
                <a:solidFill>
                  <a:schemeClr val="folHlink"/>
                </a:solidFill>
                <a:ea typeface="MS PGothic" pitchFamily="34" charset="-128"/>
              </a:rPr>
              <a:t> </a:t>
            </a:r>
            <a:r>
              <a:rPr lang="en-US" altLang="ja-JP" sz="2800" smtClean="0">
                <a:solidFill>
                  <a:schemeClr val="folHlink"/>
                </a:solidFill>
                <a:ea typeface="MS PGothic" pitchFamily="34" charset="-128"/>
              </a:rPr>
              <a:t>ratio</a:t>
            </a:r>
            <a:endParaRPr lang="en-US" altLang="zh-CN" sz="2800" smtClean="0">
              <a:solidFill>
                <a:schemeClr val="folHlink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 = 2</a:t>
            </a:r>
          </a:p>
        </p:txBody>
      </p:sp>
      <p:pic>
        <p:nvPicPr>
          <p:cNvPr id="45061" name="Picture 6" descr="Picture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450" y="1341438"/>
            <a:ext cx="5181600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C1C3F-80A3-4631-AB75-4E389B128E2A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8. </a:t>
            </a:r>
            <a:r>
              <a:rPr lang="en-US" altLang="ja-JP" smtClean="0">
                <a:ea typeface="リュウミンL-KL" pitchFamily="17" charset="-128"/>
              </a:rPr>
              <a:t>Applying Failure Data</a:t>
            </a:r>
            <a:endParaRPr lang="en-US" altLang="zh-CN" smtClean="0">
              <a:ea typeface="リュウミンL-KL" pitchFamily="17" charset="-128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MS PGothic" pitchFamily="34" charset="-128"/>
              </a:rPr>
              <a:t>Reliability Growth Test</a:t>
            </a: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ea typeface="MS PGothic" pitchFamily="34" charset="-128"/>
              </a:rPr>
              <a:t>Certification Test</a:t>
            </a:r>
          </a:p>
          <a:p>
            <a:pPr eaLnBrk="1" hangingPunct="1"/>
            <a:r>
              <a:rPr lang="en-US" altLang="zh-CN" dirty="0" smtClean="0">
                <a:ea typeface="MS PGothic" pitchFamily="34" charset="-128"/>
              </a:rPr>
              <a:t>Special Situations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B92BFB-14C0-4600-8933-F49B0ABC0FCF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Regions and Parameters </a:t>
            </a:r>
            <a:r>
              <a:rPr lang="en-US" altLang="zh-CN" sz="3600" smtClean="0">
                <a:latin typeface="Arial" charset="0"/>
              </a:rPr>
              <a:t>–</a:t>
            </a:r>
            <a:r>
              <a:rPr lang="en-US" altLang="zh-CN" sz="3600" smtClean="0"/>
              <a:t> Example (3)</a:t>
            </a:r>
          </a:p>
        </p:txBody>
      </p:sp>
      <p:sp>
        <p:nvSpPr>
          <p:cNvPr id="4608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3636962" cy="489585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ja-JP" sz="2800" smtClean="0">
                <a:solidFill>
                  <a:schemeClr val="hlink"/>
                </a:solidFill>
                <a:ea typeface="MS PGothic" pitchFamily="34" charset="-128"/>
              </a:rPr>
              <a:t>Consumer risk</a:t>
            </a:r>
            <a:endParaRPr lang="en-US" altLang="zh-CN" sz="2800" smtClean="0">
              <a:solidFill>
                <a:schemeClr val="hlink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 = 0.1%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b="1" i="1" smtClean="0">
              <a:latin typeface="Times New Roman" pitchFamily="18" charset="0"/>
              <a:ea typeface="MS PGothic" pitchFamily="34" charset="-128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ja-JP" sz="2800" smtClean="0">
                <a:solidFill>
                  <a:schemeClr val="hlink"/>
                </a:solidFill>
                <a:ea typeface="MS PGothic" pitchFamily="34" charset="-128"/>
              </a:rPr>
              <a:t>Supplier risk</a:t>
            </a:r>
            <a:endParaRPr lang="en-US" altLang="zh-CN" sz="2800" smtClean="0">
              <a:solidFill>
                <a:schemeClr val="hlink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 = 0.1%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b="1" i="1" smtClean="0">
              <a:latin typeface="Times New Roman" pitchFamily="18" charset="0"/>
              <a:ea typeface="MS PGothic" pitchFamily="34" charset="-128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ja-JP" sz="2800" smtClean="0">
                <a:solidFill>
                  <a:schemeClr val="folHlink"/>
                </a:solidFill>
                <a:ea typeface="MS PGothic" pitchFamily="34" charset="-128"/>
              </a:rPr>
              <a:t>Discrimination</a:t>
            </a:r>
            <a:r>
              <a:rPr lang="en-US" altLang="zh-CN" sz="2800" smtClean="0">
                <a:solidFill>
                  <a:schemeClr val="folHlink"/>
                </a:solidFill>
                <a:ea typeface="MS PGothic" pitchFamily="34" charset="-128"/>
              </a:rPr>
              <a:t> </a:t>
            </a:r>
            <a:r>
              <a:rPr lang="en-US" altLang="ja-JP" sz="2800" smtClean="0">
                <a:solidFill>
                  <a:schemeClr val="folHlink"/>
                </a:solidFill>
                <a:ea typeface="MS PGothic" pitchFamily="34" charset="-128"/>
              </a:rPr>
              <a:t>ratio</a:t>
            </a:r>
            <a:endParaRPr lang="en-US" altLang="zh-CN" sz="2800" smtClean="0">
              <a:solidFill>
                <a:schemeClr val="folHlink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 = 2</a:t>
            </a:r>
          </a:p>
        </p:txBody>
      </p:sp>
      <p:pic>
        <p:nvPicPr>
          <p:cNvPr id="46085" name="Picture 6" descr="Picture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98863" y="1268413"/>
            <a:ext cx="5257800" cy="47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74F7ED-7777-4B00-9728-487CBA1DEC7D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Regions and Parameters </a:t>
            </a:r>
            <a:r>
              <a:rPr lang="en-US" altLang="zh-CN" sz="3600" smtClean="0">
                <a:latin typeface="Arial" charset="0"/>
              </a:rPr>
              <a:t>–</a:t>
            </a:r>
            <a:r>
              <a:rPr lang="en-US" altLang="zh-CN" sz="3600" smtClean="0"/>
              <a:t> Example (4)</a:t>
            </a:r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3636962" cy="489585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ja-JP" sz="2800" smtClean="0">
                <a:solidFill>
                  <a:schemeClr val="folHlink"/>
                </a:solidFill>
                <a:ea typeface="MS PGothic" pitchFamily="34" charset="-128"/>
              </a:rPr>
              <a:t>Consumer risk</a:t>
            </a:r>
            <a:endParaRPr lang="en-US" altLang="zh-CN" sz="2800" smtClean="0">
              <a:solidFill>
                <a:schemeClr val="folHlink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 = 10%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b="1" i="1" smtClean="0">
              <a:latin typeface="Times New Roman" pitchFamily="18" charset="0"/>
              <a:ea typeface="MS PGothic" pitchFamily="34" charset="-128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ja-JP" sz="2800" smtClean="0">
                <a:solidFill>
                  <a:schemeClr val="folHlink"/>
                </a:solidFill>
                <a:ea typeface="MS PGothic" pitchFamily="34" charset="-128"/>
              </a:rPr>
              <a:t>Supplier risk</a:t>
            </a:r>
            <a:endParaRPr lang="en-US" altLang="zh-CN" sz="2800" smtClean="0">
              <a:solidFill>
                <a:schemeClr val="folHlink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 = 10%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b="1" i="1" smtClean="0">
              <a:latin typeface="Times New Roman" pitchFamily="18" charset="0"/>
              <a:ea typeface="MS PGothic" pitchFamily="34" charset="-128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ja-JP" sz="2800" smtClean="0">
                <a:solidFill>
                  <a:schemeClr val="hlink"/>
                </a:solidFill>
                <a:ea typeface="MS PGothic" pitchFamily="34" charset="-128"/>
              </a:rPr>
              <a:t>Discrimination</a:t>
            </a:r>
            <a:r>
              <a:rPr lang="en-US" altLang="zh-CN" sz="2800" smtClean="0">
                <a:solidFill>
                  <a:schemeClr val="hlink"/>
                </a:solidFill>
                <a:ea typeface="MS PGothic" pitchFamily="34" charset="-128"/>
              </a:rPr>
              <a:t> </a:t>
            </a:r>
            <a:r>
              <a:rPr lang="en-US" altLang="ja-JP" sz="2800" smtClean="0">
                <a:solidFill>
                  <a:schemeClr val="hlink"/>
                </a:solidFill>
                <a:ea typeface="MS PGothic" pitchFamily="34" charset="-128"/>
              </a:rPr>
              <a:t>ratio</a:t>
            </a:r>
            <a:endParaRPr lang="en-US" altLang="zh-CN" sz="2800" smtClean="0">
              <a:solidFill>
                <a:schemeClr val="hlink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 = 1.2</a:t>
            </a:r>
          </a:p>
        </p:txBody>
      </p:sp>
      <p:pic>
        <p:nvPicPr>
          <p:cNvPr id="47109" name="Picture 6" descr="Picture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7775" y="1196975"/>
            <a:ext cx="51054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0B846E-564D-4D15-89B2-0E6AA0194B0E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FI/FIO Ratio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hlink"/>
                </a:solidFill>
              </a:rPr>
              <a:t>The problem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/>
              <a:t>If at end of certification test, failure data is still in continue region of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reliability demo chart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/>
              <a:t>Compute a demonstrable failure intensity to failure intensity objective (</a:t>
            </a:r>
            <a:r>
              <a:rPr lang="en-US" altLang="zh-CN" sz="2000" b="1" i="1" dirty="0" smtClean="0">
                <a:latin typeface="Times New Roman" pitchFamily="18" charset="0"/>
              </a:rPr>
              <a:t>FI/FIO</a:t>
            </a:r>
            <a:r>
              <a:rPr lang="en-US" altLang="zh-CN" sz="2000" dirty="0" smtClean="0"/>
              <a:t>) ratio as a guide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hlink"/>
                </a:solidFill>
              </a:rPr>
              <a:t>Compute the 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</a:rPr>
              <a:t>FI/FIO</a:t>
            </a:r>
            <a:r>
              <a:rPr lang="en-US" altLang="zh-CN" sz="2400" dirty="0" smtClean="0">
                <a:solidFill>
                  <a:schemeClr val="hlink"/>
                </a:solidFill>
              </a:rPr>
              <a:t> ratio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i="1" dirty="0" smtClean="0">
                <a:latin typeface="Times New Roman" pitchFamily="18" charset="0"/>
              </a:rPr>
              <a:t>n</a:t>
            </a:r>
            <a:r>
              <a:rPr lang="en-US" altLang="zh-CN" sz="2000" dirty="0" smtClean="0"/>
              <a:t>: number of failures occurred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i="1" dirty="0" err="1" smtClean="0">
                <a:latin typeface="Times New Roman" pitchFamily="18" charset="0"/>
              </a:rPr>
              <a:t>T</a:t>
            </a:r>
            <a:r>
              <a:rPr lang="en-US" altLang="zh-CN" sz="2000" b="1" i="1" baseline="-25000" dirty="0" err="1" smtClean="0">
                <a:latin typeface="Times New Roman" pitchFamily="18" charset="0"/>
              </a:rPr>
              <a:t>acc</a:t>
            </a:r>
            <a:r>
              <a:rPr lang="en-US" altLang="zh-CN" sz="2000" b="1" i="1" dirty="0" smtClean="0">
                <a:latin typeface="Times New Roman" pitchFamily="18" charset="0"/>
              </a:rPr>
              <a:t>(n)</a:t>
            </a:r>
            <a:r>
              <a:rPr lang="en-US" altLang="zh-CN" sz="2000" dirty="0" smtClean="0"/>
              <a:t>: normalized time at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continue-accept boundary</a:t>
            </a:r>
            <a:r>
              <a:rPr lang="en-US" altLang="zh-CN" sz="2000" dirty="0" smtClean="0"/>
              <a:t> for failure </a:t>
            </a:r>
            <a:r>
              <a:rPr lang="en-US" altLang="zh-CN" sz="2000" b="1" i="1" dirty="0" smtClean="0">
                <a:latin typeface="Times New Roman" pitchFamily="18" charset="0"/>
              </a:rPr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i="1" dirty="0" smtClean="0">
                <a:latin typeface="Times New Roman" pitchFamily="18" charset="0"/>
                <a:sym typeface="Symbol" pitchFamily="18" charset="2"/>
              </a:rPr>
              <a:t></a:t>
            </a:r>
            <a:r>
              <a:rPr lang="en-US" altLang="zh-CN" sz="2000" b="1" i="1" baseline="-25000" dirty="0" smtClean="0">
                <a:latin typeface="Times New Roman" pitchFamily="18" charset="0"/>
              </a:rPr>
              <a:t>C</a:t>
            </a:r>
            <a:r>
              <a:rPr lang="en-US" altLang="zh-CN" sz="2000" dirty="0" smtClean="0"/>
              <a:t>: number of time or natural units at end of certification test</a:t>
            </a:r>
          </a:p>
        </p:txBody>
      </p:sp>
      <p:graphicFrame>
        <p:nvGraphicFramePr>
          <p:cNvPr id="290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485859"/>
              </p:ext>
            </p:extLst>
          </p:nvPr>
        </p:nvGraphicFramePr>
        <p:xfrm>
          <a:off x="1258888" y="3762375"/>
          <a:ext cx="30162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3" imgW="1777680" imgH="482400" progId="Equation.DSMT4">
                  <p:embed/>
                </p:oleObj>
              </mc:Choice>
              <mc:Fallback>
                <p:oleObj name="Equation" r:id="rId3" imgW="177768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62375"/>
                        <a:ext cx="30162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006417-30BD-4381-A546-1C55188AE229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FI/FIO Ratio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Judgment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chemeClr val="folHlink"/>
                </a:solidFill>
              </a:rPr>
              <a:t>Certification test</a:t>
            </a:r>
            <a:r>
              <a:rPr lang="en-US" altLang="zh-CN" sz="2800" dirty="0" smtClean="0"/>
              <a:t> for </a:t>
            </a:r>
            <a:r>
              <a:rPr lang="en-US" altLang="zh-CN" sz="2800" dirty="0" smtClean="0">
                <a:solidFill>
                  <a:schemeClr val="hlink"/>
                </a:solidFill>
              </a:rPr>
              <a:t>a component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If failures occurred, </a:t>
            </a:r>
            <a:r>
              <a:rPr lang="en-US" altLang="zh-CN" sz="2400" b="1" i="1" dirty="0" smtClean="0">
                <a:latin typeface="Times New Roman" pitchFamily="18" charset="0"/>
              </a:rPr>
              <a:t>FI/FIO</a:t>
            </a:r>
            <a:r>
              <a:rPr lang="en-US" altLang="zh-CN" sz="2400" dirty="0" smtClean="0"/>
              <a:t> ratio is large (</a:t>
            </a:r>
            <a:r>
              <a:rPr lang="en-US" altLang="zh-CN" sz="2400" b="1" i="1" dirty="0" smtClean="0">
                <a:latin typeface="Times New Roman" pitchFamily="18" charset="0"/>
              </a:rPr>
              <a:t>&gt;5</a:t>
            </a:r>
            <a:r>
              <a:rPr lang="en-US" altLang="zh-CN" sz="2400" dirty="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/>
              <a:t>Reject the component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If </a:t>
            </a:r>
            <a:r>
              <a:rPr lang="en-US" altLang="zh-CN" sz="2400" b="1" i="1" dirty="0" smtClean="0">
                <a:latin typeface="Times New Roman" pitchFamily="18" charset="0"/>
              </a:rPr>
              <a:t>FI/FIO</a:t>
            </a:r>
            <a:r>
              <a:rPr lang="en-US" altLang="zh-CN" sz="2400" dirty="0" smtClean="0"/>
              <a:t> ratio is small (</a:t>
            </a:r>
            <a:r>
              <a:rPr lang="en-US" altLang="zh-CN" sz="2400" b="1" i="1" dirty="0" smtClean="0">
                <a:latin typeface="Times New Roman" pitchFamily="18" charset="0"/>
              </a:rPr>
              <a:t>&lt;2</a:t>
            </a:r>
            <a:r>
              <a:rPr lang="en-US" altLang="zh-CN" sz="2400" dirty="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/>
              <a:t>Accept the component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Otherwise continue the test if possible, or risk may be high</a:t>
            </a:r>
          </a:p>
          <a:p>
            <a:pPr lvl="4" eaLnBrk="1" hangingPunct="1">
              <a:lnSpc>
                <a:spcPct val="8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Certification test for </a:t>
            </a:r>
            <a:r>
              <a:rPr lang="en-US" altLang="zh-CN" sz="2800" dirty="0" smtClean="0">
                <a:solidFill>
                  <a:schemeClr val="hlink"/>
                </a:solidFill>
              </a:rPr>
              <a:t>the product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If failures occurred, </a:t>
            </a:r>
            <a:r>
              <a:rPr lang="en-US" altLang="zh-CN" sz="2400" b="1" i="1" dirty="0" smtClean="0">
                <a:latin typeface="Times New Roman" pitchFamily="18" charset="0"/>
              </a:rPr>
              <a:t>FI/FIO</a:t>
            </a:r>
            <a:r>
              <a:rPr lang="en-US" altLang="zh-CN" sz="2400" dirty="0" smtClean="0"/>
              <a:t> ratio is large (</a:t>
            </a:r>
            <a:r>
              <a:rPr lang="en-US" altLang="zh-CN" sz="2400" b="1" i="1" dirty="0" smtClean="0">
                <a:latin typeface="Times New Roman" pitchFamily="18" charset="0"/>
              </a:rPr>
              <a:t>&gt;5</a:t>
            </a:r>
            <a:r>
              <a:rPr lang="en-US" altLang="zh-CN" sz="2400" dirty="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/>
              <a:t>Return to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reliability growth test</a:t>
            </a:r>
            <a:r>
              <a:rPr lang="en-US" altLang="zh-CN" sz="2000" dirty="0" smtClean="0"/>
              <a:t>, until reach a </a:t>
            </a:r>
            <a:r>
              <a:rPr lang="en-US" altLang="zh-CN" sz="2000" b="1" i="1" dirty="0" smtClean="0">
                <a:latin typeface="Times New Roman" pitchFamily="18" charset="0"/>
              </a:rPr>
              <a:t>FI/FIO</a:t>
            </a:r>
            <a:r>
              <a:rPr lang="en-US" altLang="zh-CN" sz="2000" dirty="0" smtClean="0"/>
              <a:t> ratio of </a:t>
            </a:r>
            <a:r>
              <a:rPr lang="en-US" altLang="zh-CN" sz="2000" b="1" i="1" dirty="0" smtClean="0">
                <a:latin typeface="Times New Roman" pitchFamily="18" charset="0"/>
              </a:rPr>
              <a:t>0.5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If </a:t>
            </a:r>
            <a:r>
              <a:rPr lang="en-US" altLang="zh-CN" sz="2400" b="1" i="1" dirty="0" smtClean="0">
                <a:latin typeface="Times New Roman" pitchFamily="18" charset="0"/>
              </a:rPr>
              <a:t>FI/FIO</a:t>
            </a:r>
            <a:r>
              <a:rPr lang="en-US" altLang="zh-CN" sz="2400" dirty="0" smtClean="0"/>
              <a:t> ratio is small (about </a:t>
            </a:r>
            <a:r>
              <a:rPr lang="en-US" altLang="zh-CN" sz="2400" b="1" i="1" dirty="0" smtClean="0">
                <a:latin typeface="Times New Roman" pitchFamily="18" charset="0"/>
              </a:rPr>
              <a:t>2</a:t>
            </a:r>
            <a:r>
              <a:rPr lang="en-US" altLang="zh-CN" sz="2400" dirty="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/>
              <a:t>Accept the product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Otherwise continue the certification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A317FC-3058-41F1-A0DF-60A029B5F786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FI/FIO Ratio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Example</a:t>
            </a:r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356100" y="4689475"/>
            <a:ext cx="4608513" cy="20161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1800" smtClean="0"/>
              <a:t>For </a:t>
            </a:r>
            <a:r>
              <a:rPr lang="en-US" altLang="zh-CN" sz="1800" smtClean="0">
                <a:solidFill>
                  <a:schemeClr val="folHlink"/>
                </a:solidFill>
              </a:rPr>
              <a:t>continue-accept boundary</a:t>
            </a:r>
          </a:p>
          <a:p>
            <a:pPr eaLnBrk="1" hangingPunct="1">
              <a:lnSpc>
                <a:spcPct val="120000"/>
              </a:lnSpc>
            </a:pPr>
            <a:endParaRPr lang="en-US" altLang="zh-CN" sz="180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1800" smtClean="0"/>
              <a:t>Test stopped at normalized time </a:t>
            </a:r>
            <a:r>
              <a:rPr lang="en-US" altLang="zh-CN" sz="1800" b="1" i="1" smtClean="0">
                <a:latin typeface="Times New Roman" pitchFamily="18" charset="0"/>
              </a:rPr>
              <a:t>7</a:t>
            </a:r>
          </a:p>
          <a:p>
            <a:pPr eaLnBrk="1" hangingPunct="1">
              <a:lnSpc>
                <a:spcPct val="120000"/>
              </a:lnSpc>
            </a:pPr>
            <a:endParaRPr lang="en-US" altLang="zh-CN" sz="180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1800" smtClean="0"/>
              <a:t>The product can be </a:t>
            </a:r>
            <a:r>
              <a:rPr lang="en-US" altLang="zh-CN" sz="1800" smtClean="0">
                <a:solidFill>
                  <a:schemeClr val="hlink"/>
                </a:solidFill>
              </a:rPr>
              <a:t>accepted</a:t>
            </a:r>
          </a:p>
        </p:txBody>
      </p:sp>
      <p:sp>
        <p:nvSpPr>
          <p:cNvPr id="2048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3636962" cy="2376488"/>
          </a:xfrm>
          <a:noFill/>
        </p:spPr>
        <p:txBody>
          <a:bodyPr/>
          <a:lstStyle/>
          <a:p>
            <a:pPr eaLnBrk="1" hangingPunct="1"/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</a:rPr>
              <a:t>FIO</a:t>
            </a:r>
            <a:r>
              <a:rPr lang="en-US" altLang="zh-CN" sz="2400" dirty="0" smtClean="0">
                <a:solidFill>
                  <a:schemeClr val="hlink"/>
                </a:solidFill>
                <a:ea typeface="MS PGothic" pitchFamily="34" charset="-128"/>
              </a:rPr>
              <a:t> for a product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</a:t>
            </a:r>
            <a:r>
              <a:rPr lang="en-US" altLang="zh-CN" sz="2000" b="1" i="1" baseline="-25000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F</a:t>
            </a:r>
            <a:r>
              <a:rPr lang="en-US" altLang="zh-CN" sz="20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 = 0.1 failures per </a:t>
            </a:r>
            <a:r>
              <a:rPr lang="en-US" altLang="zh-CN" sz="2000" b="1" i="1" dirty="0" err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exec_hour</a:t>
            </a:r>
            <a:endParaRPr lang="en-US" altLang="zh-CN" sz="2000" b="1" i="1" dirty="0" smtClean="0">
              <a:latin typeface="Times New Roman" pitchFamily="18" charset="0"/>
              <a:ea typeface="MS PGothic" pitchFamily="34" charset="-128"/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 = 5%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 = 5%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 = 1.5</a:t>
            </a:r>
          </a:p>
        </p:txBody>
      </p:sp>
      <p:graphicFrame>
        <p:nvGraphicFramePr>
          <p:cNvPr id="292900" name="Group 36"/>
          <p:cNvGraphicFramePr>
            <a:graphicFrameLocks noGrp="1"/>
          </p:cNvGraphicFramePr>
          <p:nvPr/>
        </p:nvGraphicFramePr>
        <p:xfrm>
          <a:off x="539750" y="3862388"/>
          <a:ext cx="3313113" cy="1483872"/>
        </p:xfrm>
        <a:graphic>
          <a:graphicData uri="http://schemas.openxmlformats.org/drawingml/2006/table">
            <a:tbl>
              <a:tblPr/>
              <a:tblGrid>
                <a:gridCol w="83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Failure number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Measure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(</a:t>
                      </a: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exec_</a:t>
                      </a:r>
                      <a:r>
                        <a:rPr kumimoji="0" lang="en-US" altLang="ja-JP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hour</a:t>
                      </a: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)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Normalized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time </a:t>
                      </a: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(</a:t>
                      </a:r>
                      <a:r>
                        <a:rPr kumimoji="0" lang="en-US" altLang="ja-JP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MTTF</a:t>
                      </a: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)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8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0.8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19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1.9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60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6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2901" name="Text Box 37"/>
          <p:cNvSpPr txBox="1">
            <a:spLocks noChangeArrowheads="1"/>
          </p:cNvSpPr>
          <p:nvPr/>
        </p:nvSpPr>
        <p:spPr bwMode="auto">
          <a:xfrm>
            <a:off x="2103438" y="2541588"/>
            <a:ext cx="10663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itchFamily="18" charset="0"/>
              </a:rPr>
              <a:t>A = </a:t>
            </a:r>
            <a:r>
              <a:rPr lang="en-US" altLang="zh-CN" i="1" dirty="0" smtClean="0">
                <a:latin typeface="Times New Roman" pitchFamily="18" charset="0"/>
              </a:rPr>
              <a:t>2.94</a:t>
            </a:r>
            <a:endParaRPr lang="en-US" altLang="zh-CN" i="1" dirty="0">
              <a:latin typeface="Times New Roman" pitchFamily="18" charset="0"/>
            </a:endParaRPr>
          </a:p>
          <a:p>
            <a:r>
              <a:rPr lang="en-US" altLang="zh-CN" i="1" dirty="0">
                <a:latin typeface="Times New Roman" pitchFamily="18" charset="0"/>
              </a:rPr>
              <a:t>B = </a:t>
            </a:r>
            <a:r>
              <a:rPr lang="en-US" altLang="zh-CN" i="1" dirty="0" smtClean="0">
                <a:latin typeface="Times New Roman" pitchFamily="18" charset="0"/>
              </a:rPr>
              <a:t>-2.94</a:t>
            </a:r>
            <a:endParaRPr lang="en-US" altLang="zh-CN" i="1" dirty="0">
              <a:latin typeface="Times New Roman" pitchFamily="18" charset="0"/>
            </a:endParaRPr>
          </a:p>
        </p:txBody>
      </p:sp>
      <p:graphicFrame>
        <p:nvGraphicFramePr>
          <p:cNvPr id="29290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191480"/>
              </p:ext>
            </p:extLst>
          </p:nvPr>
        </p:nvGraphicFramePr>
        <p:xfrm>
          <a:off x="4835525" y="5016500"/>
          <a:ext cx="21002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3" imgW="1663560" imgH="419040" progId="Equation.DSMT4">
                  <p:embed/>
                </p:oleObj>
              </mc:Choice>
              <mc:Fallback>
                <p:oleObj name="Equation" r:id="rId3" imgW="1663560" imgH="41904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5016500"/>
                        <a:ext cx="210026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0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75529"/>
              </p:ext>
            </p:extLst>
          </p:nvPr>
        </p:nvGraphicFramePr>
        <p:xfrm>
          <a:off x="4827588" y="5781675"/>
          <a:ext cx="26273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5" imgW="2057400" imgH="469800" progId="Equation.DSMT4">
                  <p:embed/>
                </p:oleObj>
              </mc:Choice>
              <mc:Fallback>
                <p:oleObj name="Equation" r:id="rId5" imgW="2057400" imgH="4698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5781675"/>
                        <a:ext cx="2627312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875" y="1268760"/>
            <a:ext cx="4901609" cy="3475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2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绘制可靠性判定表：</a:t>
            </a:r>
            <a:endParaRPr lang="en-US" altLang="zh-CN" dirty="0" smtClean="0"/>
          </a:p>
          <a:p>
            <a:pPr lvl="1" eaLnBrk="1" hangingPunct="1"/>
            <a:r>
              <a:rPr lang="en-US" altLang="zh-CN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 = 10%</a:t>
            </a:r>
            <a:r>
              <a:rPr lang="zh-CN" altLang="en-US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 = 10%</a:t>
            </a:r>
            <a:r>
              <a:rPr lang="zh-CN" altLang="en-US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 = 1.5</a:t>
            </a:r>
          </a:p>
          <a:p>
            <a:pPr lvl="1" eaLnBrk="1" hangingPunct="1"/>
            <a:r>
              <a:rPr lang="zh-CN" altLang="en-US" sz="3200" dirty="0" smtClean="0">
                <a:cs typeface="+mn-cs"/>
                <a:sym typeface="Symbol" pitchFamily="18" charset="2"/>
              </a:rPr>
              <a:t>计算</a:t>
            </a:r>
            <a:r>
              <a:rPr lang="en-US" altLang="zh-CN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A</a:t>
            </a:r>
            <a:r>
              <a:rPr lang="zh-CN" altLang="en-US" sz="3200" dirty="0" smtClean="0">
                <a:cs typeface="+mn-cs"/>
                <a:sym typeface="Symbol" pitchFamily="18" charset="2"/>
              </a:rPr>
              <a:t>、</a:t>
            </a:r>
            <a:r>
              <a:rPr lang="en-US" altLang="zh-CN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B</a:t>
            </a:r>
            <a:r>
              <a:rPr lang="zh-CN" altLang="en-US" sz="3200" dirty="0" smtClean="0">
                <a:cs typeface="+mn-cs"/>
                <a:sym typeface="Symbol" pitchFamily="18" charset="2"/>
              </a:rPr>
              <a:t>和两个边界的坐标点</a:t>
            </a:r>
            <a:endParaRPr lang="en-US" altLang="zh-CN" sz="3200" dirty="0" smtClean="0">
              <a:cs typeface="+mn-cs"/>
              <a:sym typeface="Symbol" pitchFamily="18" charset="2"/>
            </a:endParaRPr>
          </a:p>
          <a:p>
            <a:pPr lvl="3" eaLnBrk="1" hangingPunct="1"/>
            <a:endParaRPr lang="en-US" altLang="zh-CN" dirty="0" smtClean="0">
              <a:cs typeface="+mn-cs"/>
              <a:sym typeface="Symbol" pitchFamily="18" charset="2"/>
            </a:endParaRPr>
          </a:p>
          <a:p>
            <a:pPr eaLnBrk="1" hangingPunct="1"/>
            <a:r>
              <a:rPr lang="zh-CN" altLang="en-US" sz="3600" dirty="0" smtClean="0">
                <a:cs typeface="+mn-cs"/>
              </a:rPr>
              <a:t>结合失效记录在判定表中标记</a:t>
            </a:r>
            <a:endParaRPr lang="en-US" altLang="zh-CN" sz="3600" dirty="0" smtClean="0">
              <a:cs typeface="+mn-cs"/>
            </a:endParaRPr>
          </a:p>
          <a:p>
            <a:pPr lvl="1" eaLnBrk="1" hangingPunct="1"/>
            <a:r>
              <a:rPr lang="zh-CN" altLang="en-US" sz="3200" dirty="0" smtClean="0">
                <a:cs typeface="+mn-cs"/>
              </a:rPr>
              <a:t>尝试其他的组合，如</a:t>
            </a:r>
            <a:endParaRPr lang="en-US" altLang="zh-CN" sz="3200" dirty="0" smtClean="0">
              <a:cs typeface="+mn-cs"/>
            </a:endParaRPr>
          </a:p>
          <a:p>
            <a:pPr lvl="1" eaLnBrk="1" hangingPunct="1"/>
            <a:r>
              <a:rPr lang="en-US" altLang="zh-CN" sz="32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 </a:t>
            </a:r>
            <a:r>
              <a:rPr lang="en-US" altLang="zh-CN" sz="3200" b="1" i="1" dirty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= </a:t>
            </a:r>
            <a:r>
              <a:rPr lang="en-US" altLang="zh-CN" sz="32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5%</a:t>
            </a:r>
            <a:r>
              <a:rPr lang="zh-CN" altLang="en-US" sz="3200" b="1" i="1" dirty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，</a:t>
            </a:r>
            <a:r>
              <a:rPr lang="en-US" altLang="zh-CN" sz="3200" b="1" i="1" dirty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 = </a:t>
            </a:r>
            <a:r>
              <a:rPr lang="en-US" altLang="zh-CN" sz="32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5%</a:t>
            </a:r>
            <a:r>
              <a:rPr lang="zh-CN" altLang="en-US" sz="3200" b="1" i="1" dirty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，</a:t>
            </a:r>
            <a:r>
              <a:rPr lang="en-US" altLang="zh-CN" sz="3200" b="1" i="1" dirty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 = </a:t>
            </a:r>
            <a:r>
              <a:rPr lang="en-US" altLang="zh-CN" sz="32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2</a:t>
            </a:r>
            <a:r>
              <a:rPr lang="zh-CN" altLang="en-US" sz="3200" dirty="0">
                <a:cs typeface="+mn-cs"/>
                <a:sym typeface="Symbol" pitchFamily="18" charset="2"/>
              </a:rPr>
              <a:t>等</a:t>
            </a:r>
            <a:endParaRPr lang="zh-CN" altLang="en-US" sz="3600" dirty="0"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36728-BBCF-4C27-948A-7B19A67565E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69AB6B-723F-47A7-ABA5-3D05F9DCE29D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folHlink"/>
                </a:solidFill>
                <a:ea typeface="MS PGothic" pitchFamily="34" charset="-128"/>
              </a:rPr>
              <a:t>Reliability Growth Test</a:t>
            </a:r>
          </a:p>
          <a:p>
            <a:pPr lvl="1" eaLnBrk="1" hangingPunct="1"/>
            <a:r>
              <a:rPr lang="en-US" altLang="zh-CN" dirty="0" smtClean="0">
                <a:ea typeface="MS PGothic" pitchFamily="34" charset="-128"/>
              </a:rPr>
              <a:t>FI/FIO ratio: concepts, estimation, judgments</a:t>
            </a: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ea typeface="MS PGothic" pitchFamily="34" charset="-128"/>
              </a:rPr>
              <a:t>Certification Test</a:t>
            </a:r>
          </a:p>
          <a:p>
            <a:pPr lvl="1" eaLnBrk="1" hangingPunct="1"/>
            <a:r>
              <a:rPr lang="en-US" altLang="zh-CN" dirty="0" smtClean="0"/>
              <a:t>Reliability demonstration chart: regions and parameters, judgments</a:t>
            </a:r>
            <a:endParaRPr lang="en-US" altLang="zh-CN" dirty="0" smtClean="0">
              <a:solidFill>
                <a:schemeClr val="folHlink"/>
              </a:solidFill>
              <a:ea typeface="MS PGothic" pitchFamily="34" charset="-128"/>
            </a:endParaRPr>
          </a:p>
          <a:p>
            <a:pPr eaLnBrk="1" hangingPunct="1"/>
            <a:r>
              <a:rPr lang="en-US" altLang="zh-CN" dirty="0" smtClean="0">
                <a:solidFill>
                  <a:schemeClr val="folHlink"/>
                </a:solidFill>
                <a:ea typeface="MS PGothic" pitchFamily="34" charset="-128"/>
              </a:rPr>
              <a:t>Special Situations</a:t>
            </a:r>
          </a:p>
          <a:p>
            <a:pPr lvl="1" eaLnBrk="1" hangingPunct="1"/>
            <a:r>
              <a:rPr lang="en-US" altLang="zh-CN" dirty="0" smtClean="0"/>
              <a:t>Evolving programs, Unreported failures, Operational profile variation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23371B-BC16-402F-8815-5526172E88C0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en-US" altLang="zh-CN" smtClean="0">
                <a:ea typeface="MS PGothic" pitchFamily="34" charset="-128"/>
              </a:rPr>
              <a:t>Certification Test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/>
              <a:t>Apply </a:t>
            </a:r>
            <a:r>
              <a:rPr lang="en-US" altLang="zh-CN" sz="28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reliability demonstration chart</a:t>
            </a:r>
            <a:r>
              <a:rPr lang="en-US" altLang="zh-CN" sz="2800" smtClean="0"/>
              <a:t> to determine if</a:t>
            </a:r>
          </a:p>
          <a:p>
            <a:pPr lvl="1" eaLnBrk="1" hangingPunct="1">
              <a:defRPr/>
            </a:pPr>
            <a:r>
              <a:rPr lang="en-US" altLang="zh-CN" sz="2400" smtClean="0"/>
              <a:t>Continue the test</a:t>
            </a:r>
          </a:p>
          <a:p>
            <a:pPr lvl="1" eaLnBrk="1" hangingPunct="1">
              <a:defRPr/>
            </a:pPr>
            <a:r>
              <a:rPr lang="en-US" altLang="zh-CN" sz="2400" smtClean="0"/>
              <a:t>Reject the product or component</a:t>
            </a:r>
          </a:p>
          <a:p>
            <a:pPr lvl="1" eaLnBrk="1" hangingPunct="1">
              <a:defRPr/>
            </a:pPr>
            <a:r>
              <a:rPr lang="en-US" altLang="zh-CN" sz="2400" smtClean="0"/>
              <a:t>Accept the product or component</a:t>
            </a:r>
          </a:p>
          <a:p>
            <a:pPr eaLnBrk="1" hangingPunct="1">
              <a:defRPr/>
            </a:pPr>
            <a:r>
              <a:rPr lang="en-US" altLang="zh-CN" sz="2800" smtClean="0">
                <a:solidFill>
                  <a:schemeClr val="folHlink"/>
                </a:solidFill>
              </a:rPr>
              <a:t>Failure intensity objective</a:t>
            </a:r>
            <a:r>
              <a:rPr lang="en-US" altLang="zh-CN" sz="2800" smtClean="0"/>
              <a:t> (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2800" b="1" i="1" baseline="-2500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smtClean="0">
                <a:sym typeface="Symbol" pitchFamily="18" charset="2"/>
              </a:rPr>
              <a:t>)</a:t>
            </a:r>
          </a:p>
          <a:p>
            <a:pPr lvl="1" eaLnBrk="1" hangingPunct="1">
              <a:defRPr/>
            </a:pPr>
            <a:r>
              <a:rPr lang="en-US" altLang="zh-CN" sz="2400" smtClean="0">
                <a:sym typeface="Symbol" pitchFamily="18" charset="2"/>
              </a:rPr>
              <a:t>Expected number of failures per time or natural unit</a:t>
            </a:r>
          </a:p>
          <a:p>
            <a:pPr eaLnBrk="1" hangingPunct="1">
              <a:defRPr/>
            </a:pPr>
            <a:r>
              <a:rPr lang="en-US" altLang="ja-JP" sz="2800" smtClean="0">
                <a:solidFill>
                  <a:schemeClr val="folHlink"/>
                </a:solidFill>
                <a:ea typeface="MS PGothic" pitchFamily="34" charset="-128"/>
              </a:rPr>
              <a:t>Mean time to failure</a:t>
            </a:r>
            <a:r>
              <a:rPr lang="en-US" altLang="ja-JP" sz="2800" smtClean="0">
                <a:ea typeface="MS PGothic" pitchFamily="34" charset="-128"/>
              </a:rPr>
              <a:t> (</a:t>
            </a:r>
            <a:r>
              <a:rPr lang="en-US" altLang="ja-JP" sz="2800" b="1" i="1" smtClean="0">
                <a:latin typeface="Times New Roman" pitchFamily="18" charset="0"/>
                <a:ea typeface="MS PGothic" pitchFamily="34" charset="-128"/>
              </a:rPr>
              <a:t>MTTF</a:t>
            </a:r>
            <a:r>
              <a:rPr lang="en-US" altLang="ja-JP" sz="2800" smtClean="0">
                <a:ea typeface="MS PGothic" pitchFamily="34" charset="-128"/>
              </a:rPr>
              <a:t>)</a:t>
            </a:r>
            <a:endParaRPr lang="en-US" altLang="zh-CN" sz="2800" smtClean="0">
              <a:ea typeface="MS PGothic" pitchFamily="34" charset="-128"/>
            </a:endParaRPr>
          </a:p>
          <a:p>
            <a:pPr lvl="1" eaLnBrk="1" hangingPunct="1">
              <a:defRPr/>
            </a:pPr>
            <a:r>
              <a:rPr lang="en-US" altLang="zh-CN" sz="2400" smtClean="0">
                <a:ea typeface="MS PGothic" pitchFamily="34" charset="-128"/>
              </a:rPr>
              <a:t>E</a:t>
            </a:r>
            <a:r>
              <a:rPr lang="en-US" altLang="ja-JP" sz="2400" smtClean="0">
                <a:ea typeface="MS PGothic" pitchFamily="34" charset="-128"/>
              </a:rPr>
              <a:t>xpected time that next failure will be observed</a:t>
            </a:r>
            <a:endParaRPr lang="en-US" altLang="zh-CN" sz="2400" smtClean="0">
              <a:ea typeface="MS PGothic" pitchFamily="34" charset="-128"/>
            </a:endParaRPr>
          </a:p>
          <a:p>
            <a:pPr lvl="1" eaLnBrk="1" hangingPunct="1">
              <a:defRPr/>
            </a:pPr>
            <a:r>
              <a:rPr lang="en-US" altLang="zh-CN" sz="2400" smtClean="0">
                <a:ea typeface="MS PGothic" pitchFamily="34" charset="-128"/>
              </a:rPr>
              <a:t>For exponential model (</a:t>
            </a:r>
            <a:r>
              <a:rPr lang="en-US" altLang="zh-CN" sz="2400" smtClean="0">
                <a:solidFill>
                  <a:schemeClr val="hlink"/>
                </a:solidFill>
                <a:ea typeface="MS PGothic" pitchFamily="34" charset="-128"/>
              </a:rPr>
              <a:t>Poisson process</a:t>
            </a:r>
            <a:r>
              <a:rPr lang="en-US" altLang="zh-CN" sz="2400" smtClean="0">
                <a:ea typeface="MS PGothic" pitchFamily="34" charset="-128"/>
              </a:rPr>
              <a:t>), </a:t>
            </a: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</a:rPr>
              <a:t>MTTF = 1/</a:t>
            </a: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557B33-943D-465D-97CD-9FD7F9BA9AD6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Reliability Demonstration Chart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hlink"/>
                </a:solidFill>
              </a:rPr>
              <a:t>Unit points when a failure occurred</a:t>
            </a:r>
            <a:r>
              <a:rPr lang="en-US" altLang="zh-CN" sz="2400" dirty="0" smtClean="0"/>
              <a:t> need recorded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folHlink"/>
                </a:solidFill>
              </a:rPr>
              <a:t>Vertical axis</a:t>
            </a:r>
            <a:r>
              <a:rPr lang="en-US" altLang="zh-CN" sz="2400" dirty="0" smtClean="0"/>
              <a:t> (</a:t>
            </a:r>
            <a:r>
              <a:rPr lang="en-US" altLang="zh-CN" sz="2400" b="1" i="1" dirty="0" smtClean="0">
                <a:latin typeface="Times New Roman" pitchFamily="18" charset="0"/>
              </a:rPr>
              <a:t>N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/>
              <a:t>Cumulative number of failures occurred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folHlink"/>
                </a:solidFill>
              </a:rPr>
              <a:t>Horizontal axis</a:t>
            </a:r>
            <a:r>
              <a:rPr lang="en-US" altLang="zh-CN" sz="2400" dirty="0" smtClean="0"/>
              <a:t> (</a:t>
            </a:r>
            <a:r>
              <a:rPr lang="en-US" altLang="zh-CN" sz="2400" b="1" i="1" dirty="0" smtClean="0">
                <a:latin typeface="Times New Roman" pitchFamily="18" charset="0"/>
              </a:rPr>
              <a:t>T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/>
              <a:t>Normalized time of failure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i="1" dirty="0" smtClean="0">
                <a:latin typeface="Times New Roman" pitchFamily="18" charset="0"/>
              </a:rPr>
              <a:t>T = </a:t>
            </a:r>
            <a:r>
              <a:rPr lang="el-GR" altLang="zh-CN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</a:t>
            </a:r>
            <a:r>
              <a:rPr lang="en-US" altLang="zh-CN" sz="2000" b="1" i="1" dirty="0" smtClean="0">
                <a:latin typeface="Times New Roman" pitchFamily="18" charset="0"/>
                <a:sym typeface="Symbol" pitchFamily="18" charset="2"/>
              </a:rPr>
              <a:t></a:t>
            </a:r>
            <a:r>
              <a:rPr lang="en-US" altLang="zh-CN" sz="2000" b="1" i="1" baseline="-25000" dirty="0" smtClean="0">
                <a:latin typeface="Times New Roman" pitchFamily="18" charset="0"/>
                <a:sym typeface="Symbol" pitchFamily="18" charset="2"/>
              </a:rPr>
              <a:t>F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sym typeface="Symbol" pitchFamily="18" charset="2"/>
              </a:rPr>
              <a:t>Number of target </a:t>
            </a:r>
            <a:r>
              <a:rPr lang="en-US" altLang="zh-CN" sz="2000" b="1" i="1" dirty="0" smtClean="0">
                <a:latin typeface="Times New Roman" pitchFamily="18" charset="0"/>
                <a:sym typeface="Symbol" pitchFamily="18" charset="2"/>
              </a:rPr>
              <a:t>MTTF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sym typeface="Symbol" pitchFamily="18" charset="2"/>
              </a:rPr>
              <a:t>Judge if 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FIO</a:t>
            </a:r>
            <a:r>
              <a:rPr lang="en-US" altLang="zh-CN" sz="2400" dirty="0" smtClean="0">
                <a:sym typeface="Symbol" pitchFamily="18" charset="2"/>
              </a:rPr>
              <a:t> (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i="1" baseline="-25000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 dirty="0" smtClean="0">
                <a:sym typeface="Symbol" pitchFamily="18" charset="2"/>
              </a:rPr>
              <a:t>) is met or not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41" y="1916832"/>
            <a:ext cx="4901609" cy="346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0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E0354B-136E-4A4D-82B1-F7143536B171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Judge Parameters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chemeClr val="folHlink"/>
                </a:solidFill>
              </a:rPr>
              <a:t>Discrimination ratio</a:t>
            </a:r>
            <a:r>
              <a:rPr lang="en-US" altLang="zh-CN" sz="2800" dirty="0" smtClean="0"/>
              <a:t> (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</a:t>
            </a:r>
            <a:r>
              <a:rPr lang="en-US" altLang="zh-CN" sz="2800" dirty="0" smtClean="0"/>
              <a:t>)</a:t>
            </a:r>
          </a:p>
          <a:p>
            <a:pPr lvl="1" eaLnBrk="1" hangingPunct="1"/>
            <a:r>
              <a:rPr lang="en-US" altLang="ja-JP" sz="2400" dirty="0" smtClean="0">
                <a:ea typeface="MS PGothic" pitchFamily="34" charset="-128"/>
              </a:rPr>
              <a:t>Acceptable error in estimating failure intensity</a:t>
            </a:r>
            <a:endParaRPr lang="en-US" altLang="zh-CN" sz="2400" dirty="0" smtClean="0">
              <a:ea typeface="MS PGothic" pitchFamily="34" charset="-128"/>
            </a:endParaRPr>
          </a:p>
          <a:p>
            <a:pPr lvl="1" eaLnBrk="1" hangingPunct="1"/>
            <a:r>
              <a:rPr lang="en-US" altLang="zh-CN" sz="2400" dirty="0" smtClean="0">
                <a:ea typeface="MS PGothic" pitchFamily="34" charset="-128"/>
              </a:rPr>
              <a:t>e.g. “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 =2</a:t>
            </a:r>
            <a:r>
              <a:rPr lang="en-US" altLang="zh-CN" sz="2400" dirty="0" smtClean="0">
                <a:ea typeface="MS PGothic" pitchFamily="34" charset="-128"/>
                <a:sym typeface="Symbol" pitchFamily="18" charset="2"/>
              </a:rPr>
              <a:t>” means actual failure intensity in 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</a:t>
            </a:r>
            <a:r>
              <a:rPr lang="en-US" altLang="zh-CN" sz="2400" b="1" i="1" baseline="-25000" dirty="0" smtClean="0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F 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/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2~2</a:t>
            </a:r>
            <a:r>
              <a:rPr lang="en-US" altLang="zh-CN" sz="2400" b="1" i="1" baseline="-25000" dirty="0" smtClean="0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F</a:t>
            </a:r>
            <a:r>
              <a:rPr lang="en-US" altLang="zh-CN" sz="24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lang="en-US" altLang="zh-CN" sz="2400" dirty="0" smtClean="0">
                <a:ea typeface="MS PGothic" pitchFamily="34" charset="-128"/>
                <a:sym typeface="Symbol" pitchFamily="18" charset="2"/>
              </a:rPr>
              <a:t>will be accepted</a:t>
            </a:r>
            <a:endParaRPr lang="en-US" altLang="zh-CN" sz="2400" b="1" i="1" dirty="0" smtClean="0">
              <a:latin typeface="Times New Roman" pitchFamily="18" charset="0"/>
              <a:ea typeface="MS PGothic" pitchFamily="34" charset="-128"/>
              <a:sym typeface="Symbol" pitchFamily="18" charset="2"/>
            </a:endParaRPr>
          </a:p>
          <a:p>
            <a:pPr eaLnBrk="1" hangingPunct="1"/>
            <a:r>
              <a:rPr lang="en-US" altLang="zh-CN" sz="2800" dirty="0" smtClean="0">
                <a:solidFill>
                  <a:schemeClr val="folHlink"/>
                </a:solidFill>
                <a:ea typeface="MS PGothic" pitchFamily="34" charset="-128"/>
                <a:sym typeface="Symbol" pitchFamily="18" charset="2"/>
              </a:rPr>
              <a:t>Consumer risk</a:t>
            </a:r>
            <a:r>
              <a:rPr lang="en-US" altLang="zh-CN" sz="2800" dirty="0" smtClean="0">
                <a:ea typeface="MS PGothic" pitchFamily="34" charset="-128"/>
                <a:sym typeface="Symbol" pitchFamily="18" charset="2"/>
              </a:rPr>
              <a:t> (</a:t>
            </a:r>
            <a:r>
              <a:rPr lang="en-US" altLang="zh-CN" sz="28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</a:t>
            </a:r>
            <a:r>
              <a:rPr lang="en-US" altLang="zh-CN" sz="2800" dirty="0" smtClean="0">
                <a:ea typeface="MS PGothic" pitchFamily="34" charset="-128"/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zh-CN" sz="2400" dirty="0" smtClean="0">
                <a:ea typeface="MS PGothic" pitchFamily="34" charset="-128"/>
                <a:sym typeface="Symbol" pitchFamily="18" charset="2"/>
              </a:rPr>
              <a:t>Probability that the failure intensity is falsely accepted, i.e. “</a:t>
            </a:r>
            <a:r>
              <a:rPr lang="en-US" altLang="zh-CN" sz="2400" dirty="0" smtClean="0">
                <a:solidFill>
                  <a:schemeClr val="hlink"/>
                </a:solidFill>
                <a:ea typeface="MS PGothic" pitchFamily="34" charset="-128"/>
                <a:sym typeface="Symbol" pitchFamily="18" charset="2"/>
              </a:rPr>
              <a:t>&gt;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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·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</a:t>
            </a:r>
            <a:r>
              <a:rPr lang="en-US" altLang="zh-CN" sz="2400" b="1" i="1" baseline="-25000" dirty="0" smtClean="0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F</a:t>
            </a:r>
            <a:r>
              <a:rPr lang="en-US" altLang="zh-CN" sz="2400" dirty="0" smtClean="0">
                <a:ea typeface="MS PGothic" pitchFamily="34" charset="-128"/>
                <a:sym typeface="Symbol" pitchFamily="18" charset="2"/>
              </a:rPr>
              <a:t>”</a:t>
            </a:r>
          </a:p>
          <a:p>
            <a:pPr eaLnBrk="1" hangingPunct="1"/>
            <a:r>
              <a:rPr lang="en-US" altLang="zh-CN" sz="2800" dirty="0" smtClean="0">
                <a:solidFill>
                  <a:schemeClr val="folHlink"/>
                </a:solidFill>
                <a:ea typeface="MS PGothic" pitchFamily="34" charset="-128"/>
                <a:sym typeface="Symbol" pitchFamily="18" charset="2"/>
              </a:rPr>
              <a:t>Supplier risk</a:t>
            </a:r>
            <a:r>
              <a:rPr lang="en-US" altLang="zh-CN" sz="2800" dirty="0" smtClean="0">
                <a:ea typeface="MS PGothic" pitchFamily="34" charset="-128"/>
                <a:sym typeface="Symbol" pitchFamily="18" charset="2"/>
              </a:rPr>
              <a:t> (</a:t>
            </a:r>
            <a:r>
              <a:rPr lang="en-US" altLang="zh-CN" sz="28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</a:t>
            </a:r>
            <a:r>
              <a:rPr lang="en-US" altLang="zh-CN" sz="2800" dirty="0" smtClean="0">
                <a:ea typeface="MS PGothic" pitchFamily="34" charset="-128"/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zh-CN" sz="2400" dirty="0" smtClean="0">
                <a:ea typeface="MS PGothic" pitchFamily="34" charset="-128"/>
                <a:sym typeface="Symbol" pitchFamily="18" charset="2"/>
              </a:rPr>
              <a:t>Probability that the failure intensity is falsely rejected, i.e. “</a:t>
            </a:r>
            <a:r>
              <a:rPr lang="en-US" altLang="zh-CN" sz="2400" dirty="0" smtClean="0">
                <a:solidFill>
                  <a:schemeClr val="hlink"/>
                </a:solidFill>
                <a:ea typeface="MS PGothic" pitchFamily="34" charset="-128"/>
                <a:sym typeface="Symbol" pitchFamily="18" charset="2"/>
              </a:rPr>
              <a:t> 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</a:t>
            </a:r>
            <a:r>
              <a:rPr lang="en-US" altLang="zh-CN" sz="2400" b="1" i="1" baseline="-25000" dirty="0" smtClean="0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F 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/ 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</a:t>
            </a:r>
            <a:r>
              <a:rPr lang="en-US" altLang="zh-CN" sz="2400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ea typeface="MS PGothic" pitchFamily="34" charset="-128"/>
                <a:sym typeface="Symbol" pitchFamily="18" charset="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6E0A8-DA38-4E19-A534-C739FD8CAD75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Demo Chart (1)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15900" y="1412875"/>
            <a:ext cx="4208463" cy="48958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solidFill>
                  <a:schemeClr val="folHlink"/>
                </a:solidFill>
              </a:rPr>
              <a:t>Discrimination ratio</a:t>
            </a:r>
            <a:r>
              <a:rPr lang="en-US" altLang="zh-CN" sz="2400" smtClean="0"/>
              <a:t> </a:t>
            </a:r>
            <a:r>
              <a:rPr lang="en-US" altLang="zh-CN" sz="2400" b="1" i="1" smtClean="0">
                <a:latin typeface="Times New Roman" pitchFamily="18" charset="0"/>
                <a:sym typeface="Symbol" pitchFamily="18" charset="2"/>
              </a:rPr>
              <a:t> =2</a:t>
            </a:r>
            <a:endParaRPr lang="en-US" altLang="zh-CN" sz="240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/>
              <a:t>Accepted failure intensity will be between </a:t>
            </a:r>
            <a:r>
              <a:rPr lang="en-US" altLang="zh-CN" sz="2000" b="1" i="1" smtClean="0">
                <a:latin typeface="Times New Roman" pitchFamily="18" charset="0"/>
                <a:ea typeface="MS PGothic" pitchFamily="34" charset="-128"/>
              </a:rPr>
              <a:t>0.5</a:t>
            </a:r>
            <a:r>
              <a:rPr lang="en-US" altLang="zh-CN" sz="20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</a:t>
            </a:r>
            <a:r>
              <a:rPr lang="en-US" altLang="zh-CN" sz="2000" b="1" i="1" baseline="-2500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F</a:t>
            </a:r>
            <a:r>
              <a:rPr lang="en-US" altLang="zh-CN" sz="2000" smtClean="0"/>
              <a:t> </a:t>
            </a:r>
            <a:r>
              <a:rPr lang="en-US" altLang="zh-CN" sz="2000" b="1" i="1" smtClean="0">
                <a:latin typeface="Times New Roman" pitchFamily="18" charset="0"/>
              </a:rPr>
              <a:t>~</a:t>
            </a:r>
            <a:r>
              <a:rPr lang="en-US" altLang="zh-CN" sz="2000" smtClean="0"/>
              <a:t> </a:t>
            </a:r>
            <a:r>
              <a:rPr lang="en-US" altLang="zh-CN" sz="2000" b="1" i="1" smtClean="0">
                <a:latin typeface="Times New Roman" pitchFamily="18" charset="0"/>
                <a:ea typeface="MS PGothic" pitchFamily="34" charset="-128"/>
              </a:rPr>
              <a:t>2</a:t>
            </a:r>
            <a:r>
              <a:rPr lang="en-US" altLang="zh-CN" sz="20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</a:t>
            </a:r>
            <a:r>
              <a:rPr lang="en-US" altLang="zh-CN" sz="2000" b="1" i="1" baseline="-2500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F</a:t>
            </a:r>
            <a:endParaRPr lang="en-US" altLang="zh-CN" sz="2000" b="1" i="1" smtClean="0">
              <a:latin typeface="Times New Roman" pitchFamily="18" charset="0"/>
              <a:ea typeface="MS PGothic" pitchFamily="34" charset="-128"/>
              <a:sym typeface="Symbol" pitchFamily="18" charset="2"/>
            </a:endParaRPr>
          </a:p>
          <a:p>
            <a:pPr lvl="3" eaLnBrk="1" hangingPunct="1">
              <a:lnSpc>
                <a:spcPct val="110000"/>
              </a:lnSpc>
            </a:pPr>
            <a:endParaRPr lang="en-US" altLang="zh-CN" sz="16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solidFill>
                  <a:schemeClr val="folHlink"/>
                </a:solidFill>
                <a:ea typeface="MS PGothic" pitchFamily="34" charset="-128"/>
                <a:sym typeface="Symbol" pitchFamily="18" charset="2"/>
              </a:rPr>
              <a:t>Consumer risk</a:t>
            </a:r>
            <a:r>
              <a:rPr lang="en-US" altLang="zh-CN" sz="2400" smtClean="0">
                <a:ea typeface="MS PGothic" pitchFamily="34" charset="-128"/>
                <a:sym typeface="Symbol" pitchFamily="18" charset="2"/>
              </a:rPr>
              <a:t> </a:t>
            </a: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 =0.1</a:t>
            </a:r>
            <a:endParaRPr lang="en-US" altLang="zh-CN" sz="2400" smtClean="0">
              <a:ea typeface="MS PGothic" pitchFamily="34" charset="-128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10%</a:t>
            </a:r>
            <a:r>
              <a:rPr lang="en-US" altLang="zh-CN" sz="2000" smtClean="0">
                <a:ea typeface="MS PGothic" pitchFamily="34" charset="-128"/>
                <a:sym typeface="Symbol" pitchFamily="18" charset="2"/>
              </a:rPr>
              <a:t> risk of falsely accept a software when its failure intensity &gt;</a:t>
            </a:r>
            <a:r>
              <a:rPr lang="en-US" altLang="zh-CN" sz="2000" b="1" i="1" smtClean="0">
                <a:latin typeface="Times New Roman" pitchFamily="18" charset="0"/>
                <a:ea typeface="MS PGothic" pitchFamily="34" charset="-128"/>
              </a:rPr>
              <a:t>2</a:t>
            </a:r>
            <a:r>
              <a:rPr lang="en-US" altLang="zh-CN" sz="20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</a:t>
            </a:r>
            <a:r>
              <a:rPr lang="en-US" altLang="zh-CN" sz="2000" b="1" i="1" baseline="-2500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F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solidFill>
                  <a:schemeClr val="folHlink"/>
                </a:solidFill>
                <a:ea typeface="MS PGothic" pitchFamily="34" charset="-128"/>
                <a:sym typeface="Symbol" pitchFamily="18" charset="2"/>
              </a:rPr>
              <a:t>Supplier risk</a:t>
            </a:r>
            <a:r>
              <a:rPr lang="en-US" altLang="zh-CN" sz="2400" smtClean="0">
                <a:ea typeface="MS PGothic" pitchFamily="34" charset="-128"/>
                <a:sym typeface="Symbol" pitchFamily="18" charset="2"/>
              </a:rPr>
              <a:t> </a:t>
            </a: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 =0.1</a:t>
            </a:r>
            <a:endParaRPr lang="en-US" altLang="zh-CN" sz="2400" smtClean="0">
              <a:ea typeface="MS PGothic" pitchFamily="34" charset="-128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10%</a:t>
            </a:r>
            <a:r>
              <a:rPr lang="en-US" altLang="zh-CN" sz="2000" smtClean="0">
                <a:ea typeface="MS PGothic" pitchFamily="34" charset="-128"/>
                <a:sym typeface="Symbol" pitchFamily="18" charset="2"/>
              </a:rPr>
              <a:t> risk of falsely reject a software when its failure intensity </a:t>
            </a:r>
            <a:r>
              <a:rPr lang="en-US" altLang="zh-CN" sz="20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0.5</a:t>
            </a:r>
            <a:r>
              <a:rPr lang="en-US" altLang="zh-CN" sz="2000" b="1" i="1" baseline="-2500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F</a:t>
            </a:r>
            <a:endParaRPr lang="en-US" altLang="zh-CN" sz="2000" b="1" i="1" smtClean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56" y="1844824"/>
            <a:ext cx="4901609" cy="346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3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3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3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91" y="1700808"/>
            <a:ext cx="4901609" cy="3468925"/>
          </a:xfrm>
          <a:prstGeom prst="rect">
            <a:avLst/>
          </a:prstGeom>
        </p:spPr>
      </p:pic>
      <p:sp>
        <p:nvSpPr>
          <p:cNvPr id="1126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2A0559-942F-4DD2-89FA-E5DE69C75FE9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 Demo Chart (2)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1438" y="1412875"/>
            <a:ext cx="4208462" cy="252095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The </a:t>
            </a:r>
            <a:r>
              <a:rPr lang="en-US" altLang="zh-CN" sz="2400" smtClean="0">
                <a:solidFill>
                  <a:schemeClr val="hlink"/>
                </a:solidFill>
              </a:rPr>
              <a:t>Fone Follower</a:t>
            </a:r>
          </a:p>
          <a:p>
            <a:pPr eaLnBrk="1" hangingPunct="1"/>
            <a:r>
              <a:rPr lang="en-US" altLang="zh-CN" sz="2400" smtClean="0"/>
              <a:t>The </a:t>
            </a:r>
            <a:r>
              <a:rPr lang="en-US" altLang="zh-CN" sz="2400" b="1" i="1" smtClean="0">
                <a:latin typeface="Times New Roman" pitchFamily="18" charset="0"/>
              </a:rPr>
              <a:t>FIO</a:t>
            </a:r>
            <a:r>
              <a:rPr lang="en-US" altLang="zh-CN" sz="2400" smtClean="0"/>
              <a:t> (</a:t>
            </a:r>
            <a:r>
              <a:rPr lang="en-US" altLang="zh-CN" sz="2400" b="1" i="1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</a:t>
            </a:r>
            <a:r>
              <a:rPr lang="en-US" altLang="zh-CN" sz="2400" b="1" i="1" baseline="-2500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F</a:t>
            </a:r>
            <a:r>
              <a:rPr lang="en-US" altLang="zh-CN" sz="2400" smtClean="0"/>
              <a:t>)</a:t>
            </a:r>
          </a:p>
          <a:p>
            <a:pPr lvl="1" eaLnBrk="1" hangingPunct="1"/>
            <a:r>
              <a:rPr lang="en-US" altLang="zh-CN" sz="2000" b="1" i="1" smtClean="0">
                <a:latin typeface="Times New Roman" pitchFamily="18" charset="0"/>
              </a:rPr>
              <a:t>4</a:t>
            </a:r>
            <a:r>
              <a:rPr lang="en-US" altLang="zh-CN" sz="2000" smtClean="0"/>
              <a:t> failures per million calls</a:t>
            </a:r>
          </a:p>
          <a:p>
            <a:pPr eaLnBrk="1" hangingPunct="1"/>
            <a:r>
              <a:rPr lang="en-US" altLang="zh-CN" sz="2400" smtClean="0"/>
              <a:t>Failures in </a:t>
            </a:r>
            <a:r>
              <a:rPr lang="en-US" altLang="zh-CN" sz="2400" smtClean="0">
                <a:solidFill>
                  <a:schemeClr val="folHlink"/>
                </a:solidFill>
              </a:rPr>
              <a:t>certification test</a:t>
            </a:r>
          </a:p>
          <a:p>
            <a:pPr eaLnBrk="1" hangingPunct="1"/>
            <a:r>
              <a:rPr lang="en-US" altLang="zh-CN" sz="2400" smtClean="0"/>
              <a:t>In fact, it can be accepted before failure 3</a:t>
            </a:r>
          </a:p>
        </p:txBody>
      </p:sp>
      <p:graphicFrame>
        <p:nvGraphicFramePr>
          <p:cNvPr id="275485" name="Group 29"/>
          <p:cNvGraphicFramePr>
            <a:graphicFrameLocks noGrp="1"/>
          </p:cNvGraphicFramePr>
          <p:nvPr/>
        </p:nvGraphicFramePr>
        <p:xfrm>
          <a:off x="215900" y="4113213"/>
          <a:ext cx="4103688" cy="1666368"/>
        </p:xfrm>
        <a:graphic>
          <a:graphicData uri="http://schemas.openxmlformats.org/drawingml/2006/table">
            <a:tbl>
              <a:tblPr/>
              <a:tblGrid>
                <a:gridCol w="976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Failure No.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Measure (million calls)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Normalized time (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MTTFs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0.1875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0.3125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895850" y="4113213"/>
            <a:ext cx="1584325" cy="431800"/>
            <a:chOff x="3084" y="2591"/>
            <a:chExt cx="998" cy="272"/>
          </a:xfrm>
        </p:grpSpPr>
        <p:sp>
          <p:nvSpPr>
            <p:cNvPr id="11287" name="AutoShape 31"/>
            <p:cNvSpPr>
              <a:spLocks noChangeArrowheads="1"/>
            </p:cNvSpPr>
            <p:nvPr/>
          </p:nvSpPr>
          <p:spPr bwMode="auto">
            <a:xfrm>
              <a:off x="3084" y="2818"/>
              <a:ext cx="45" cy="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360 w 21600"/>
                <a:gd name="T25" fmla="*/ 3360 h 21600"/>
                <a:gd name="T26" fmla="*/ 18240 w 21600"/>
                <a:gd name="T27" fmla="*/ 1824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AutoShape 32"/>
            <p:cNvSpPr>
              <a:spLocks noChangeArrowheads="1"/>
            </p:cNvSpPr>
            <p:nvPr/>
          </p:nvSpPr>
          <p:spPr bwMode="auto">
            <a:xfrm>
              <a:off x="3198" y="2704"/>
              <a:ext cx="45" cy="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360 w 21600"/>
                <a:gd name="T25" fmla="*/ 3360 h 21600"/>
                <a:gd name="T26" fmla="*/ 18240 w 21600"/>
                <a:gd name="T27" fmla="*/ 1824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AutoShape 34"/>
            <p:cNvSpPr>
              <a:spLocks noChangeArrowheads="1"/>
            </p:cNvSpPr>
            <p:nvPr/>
          </p:nvSpPr>
          <p:spPr bwMode="auto">
            <a:xfrm>
              <a:off x="4037" y="2591"/>
              <a:ext cx="45" cy="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360 w 21600"/>
                <a:gd name="T25" fmla="*/ 3360 h 21600"/>
                <a:gd name="T26" fmla="*/ 18240 w 21600"/>
                <a:gd name="T27" fmla="*/ 1824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35"/>
            <p:cNvSpPr>
              <a:spLocks noChangeShapeType="1"/>
            </p:cNvSpPr>
            <p:nvPr/>
          </p:nvSpPr>
          <p:spPr bwMode="auto">
            <a:xfrm flipV="1">
              <a:off x="3107" y="2727"/>
              <a:ext cx="113" cy="11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36"/>
            <p:cNvSpPr>
              <a:spLocks noChangeShapeType="1"/>
            </p:cNvSpPr>
            <p:nvPr/>
          </p:nvSpPr>
          <p:spPr bwMode="auto">
            <a:xfrm flipV="1">
              <a:off x="3220" y="2614"/>
              <a:ext cx="839" cy="11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497" name="AutoShape 41"/>
          <p:cNvSpPr>
            <a:spLocks noChangeArrowheads="1"/>
          </p:cNvSpPr>
          <p:nvPr/>
        </p:nvSpPr>
        <p:spPr bwMode="auto">
          <a:xfrm>
            <a:off x="6048375" y="4149725"/>
            <a:ext cx="71438" cy="71438"/>
          </a:xfrm>
          <a:custGeom>
            <a:avLst/>
            <a:gdLst>
              <a:gd name="T0" fmla="*/ 1691135181 w 21600"/>
              <a:gd name="T1" fmla="*/ 0 h 21600"/>
              <a:gd name="T2" fmla="*/ 495282756 w 21600"/>
              <a:gd name="T3" fmla="*/ 495282756 h 21600"/>
              <a:gd name="T4" fmla="*/ 0 w 21600"/>
              <a:gd name="T5" fmla="*/ 1691135181 h 21600"/>
              <a:gd name="T6" fmla="*/ 495282756 w 21600"/>
              <a:gd name="T7" fmla="*/ 2147483647 h 21600"/>
              <a:gd name="T8" fmla="*/ 1691135181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1691135181 h 21600"/>
              <a:gd name="T14" fmla="*/ 2147483647 w 21600"/>
              <a:gd name="T15" fmla="*/ 49528275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500" name="AutoShape 44"/>
          <p:cNvSpPr>
            <a:spLocks/>
          </p:cNvSpPr>
          <p:nvPr/>
        </p:nvSpPr>
        <p:spPr bwMode="auto">
          <a:xfrm>
            <a:off x="4600575" y="4914900"/>
            <a:ext cx="1042988" cy="503238"/>
          </a:xfrm>
          <a:prstGeom prst="borderCallout1">
            <a:avLst>
              <a:gd name="adj1" fmla="val 22713"/>
              <a:gd name="adj2" fmla="val 107306"/>
              <a:gd name="adj3" fmla="val -146056"/>
              <a:gd name="adj4" fmla="val 142769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/>
          <a:p>
            <a:pPr algn="ctr"/>
            <a:r>
              <a:rPr lang="en-US" altLang="zh-CN" sz="1400" b="0"/>
              <a:t>Accepted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5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97" grpId="0" animBg="1"/>
      <p:bldP spid="2755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126DA2-A1B4-413D-BD44-5DBD0106F918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Interpret the Reliability Demo Chart (1)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2 boundaries</a:t>
            </a:r>
          </a:p>
          <a:p>
            <a:pPr eaLnBrk="1" hangingPunct="1"/>
            <a:r>
              <a:rPr lang="en-US" altLang="zh-CN" sz="2800" dirty="0" smtClean="0">
                <a:solidFill>
                  <a:schemeClr val="folHlink"/>
                </a:solidFill>
              </a:rPr>
              <a:t>Continue-accept boundary</a:t>
            </a:r>
          </a:p>
          <a:p>
            <a:pPr lvl="1" eaLnBrk="1" hangingPunct="1"/>
            <a:r>
              <a:rPr lang="en-US" altLang="zh-CN" sz="2400" dirty="0" smtClean="0"/>
              <a:t>Boundary between continue and accept regions</a:t>
            </a:r>
          </a:p>
          <a:p>
            <a:pPr lvl="1" eaLnBrk="1" hangingPunct="1"/>
            <a:r>
              <a:rPr lang="en-US" altLang="zh-CN" sz="2400" dirty="0" smtClean="0"/>
              <a:t>Largely relates to </a:t>
            </a:r>
            <a:r>
              <a:rPr lang="en-US" altLang="zh-CN" sz="2400" dirty="0" smtClean="0">
                <a:solidFill>
                  <a:schemeClr val="hlink"/>
                </a:solidFill>
              </a:rPr>
              <a:t>consumer risk </a:t>
            </a:r>
            <a:r>
              <a:rPr lang="el-GR" altLang="zh-CN" sz="2400" i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zh-CN" sz="2400" i="1" dirty="0" smtClean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  <a:p>
            <a:pPr eaLnBrk="1" hangingPunct="1"/>
            <a:r>
              <a:rPr lang="en-US" altLang="zh-CN" sz="2800" dirty="0" smtClean="0">
                <a:solidFill>
                  <a:schemeClr val="folHlink"/>
                </a:solidFill>
              </a:rPr>
              <a:t>Continue-reject boundary</a:t>
            </a:r>
          </a:p>
          <a:p>
            <a:pPr lvl="1" eaLnBrk="1" hangingPunct="1"/>
            <a:r>
              <a:rPr lang="en-US" altLang="zh-CN" sz="2400" dirty="0" smtClean="0"/>
              <a:t>Boundary between reject and continue regions</a:t>
            </a:r>
          </a:p>
          <a:p>
            <a:pPr lvl="1" eaLnBrk="1" hangingPunct="1"/>
            <a:r>
              <a:rPr lang="en-US" altLang="zh-CN" sz="2400" dirty="0" smtClean="0"/>
              <a:t>Largely relates to </a:t>
            </a:r>
            <a:r>
              <a:rPr lang="en-US" altLang="zh-CN" sz="2400" dirty="0" smtClean="0">
                <a:solidFill>
                  <a:schemeClr val="hlink"/>
                </a:solidFill>
              </a:rPr>
              <a:t>supplier risk </a:t>
            </a:r>
            <a:r>
              <a:rPr lang="el-GR" altLang="zh-CN" sz="24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zh-CN" sz="2400" i="1" dirty="0" smtClean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515374"/>
              </p:ext>
            </p:extLst>
          </p:nvPr>
        </p:nvGraphicFramePr>
        <p:xfrm>
          <a:off x="1252538" y="3370263"/>
          <a:ext cx="24892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3" imgW="1257120" imgH="419040" progId="Equation.DSMT4">
                  <p:embed/>
                </p:oleObj>
              </mc:Choice>
              <mc:Fallback>
                <p:oleObj name="Equation" r:id="rId3" imgW="125712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3370263"/>
                        <a:ext cx="24892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32399"/>
              </p:ext>
            </p:extLst>
          </p:nvPr>
        </p:nvGraphicFramePr>
        <p:xfrm>
          <a:off x="1255713" y="5565775"/>
          <a:ext cx="24622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5" imgW="1244520" imgH="419040" progId="Equation.DSMT4">
                  <p:embed/>
                </p:oleObj>
              </mc:Choice>
              <mc:Fallback>
                <p:oleObj name="Equation" r:id="rId5" imgW="12445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5565775"/>
                        <a:ext cx="2462212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2C23AB-46B6-4D20-BE32-FAF63CF6A33D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Interpret the Reliability Demo Chart (2)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folHlink"/>
                </a:solidFill>
              </a:rPr>
              <a:t>Continue-accept boundary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ja-JP" sz="2400" b="1" i="1" dirty="0" smtClean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B</a:t>
            </a:r>
            <a:r>
              <a:rPr lang="en-US" altLang="ja-JP" sz="2400" dirty="0" smtClean="0">
                <a:ea typeface="MS PGothic" pitchFamily="34" charset="-128"/>
              </a:rPr>
              <a:t> changes rapidly with consumer risk </a:t>
            </a:r>
            <a:r>
              <a:rPr lang="en-US" altLang="ja-JP" sz="24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</a:t>
            </a:r>
            <a:r>
              <a:rPr lang="en-US" altLang="zh-CN" sz="2400" dirty="0" smtClean="0">
                <a:ea typeface="MS PGothic" pitchFamily="34" charset="-128"/>
                <a:sym typeface="Symbol" pitchFamily="18" charset="2"/>
              </a:rPr>
              <a:t>, </a:t>
            </a:r>
            <a:r>
              <a:rPr lang="en-US" altLang="ja-JP" sz="2400" dirty="0" smtClean="0">
                <a:ea typeface="MS PGothic" pitchFamily="34" charset="-128"/>
              </a:rPr>
              <a:t>but slightly with supplier risk</a:t>
            </a:r>
            <a:r>
              <a:rPr lang="en-US" altLang="zh-CN" sz="2400" dirty="0" smtClean="0">
                <a:ea typeface="MS PGothic" pitchFamily="34" charset="-128"/>
              </a:rPr>
              <a:t> </a:t>
            </a:r>
            <a:r>
              <a:rPr lang="en-US" altLang="ja-JP" sz="24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</a:t>
            </a:r>
            <a:r>
              <a:rPr lang="en-US" altLang="zh-CN" sz="2400" dirty="0" smtClean="0">
                <a:ea typeface="MS PGothic" pitchFamily="34" charset="-128"/>
              </a:rPr>
              <a:t>, since risks </a:t>
            </a:r>
            <a:r>
              <a:rPr lang="en-US" altLang="zh-CN" sz="2400" b="1" i="1" dirty="0" smtClean="0">
                <a:latin typeface="Times New Roman" pitchFamily="18" charset="0"/>
                <a:ea typeface="MS PGothic" pitchFamily="34" charset="-128"/>
              </a:rPr>
              <a:t>&lt;&lt;1</a:t>
            </a:r>
            <a:endParaRPr lang="en-US" altLang="zh-CN" sz="2000" b="1" i="1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folHlink"/>
                </a:solidFill>
              </a:rPr>
              <a:t>Continue-reject boundary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ja-JP" sz="2400" b="1" i="1" dirty="0" smtClean="0">
                <a:latin typeface="Times New Roman" pitchFamily="18" charset="0"/>
                <a:ea typeface="MS PGothic" pitchFamily="34" charset="-128"/>
              </a:rPr>
              <a:t>A</a:t>
            </a:r>
            <a:r>
              <a:rPr lang="en-US" altLang="ja-JP" sz="2400" dirty="0" smtClean="0">
                <a:ea typeface="MS PGothic" pitchFamily="34" charset="-128"/>
              </a:rPr>
              <a:t> changes rapidly with supplier risk </a:t>
            </a:r>
            <a:r>
              <a:rPr lang="en-US" altLang="ja-JP" sz="24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</a:t>
            </a:r>
            <a:r>
              <a:rPr lang="en-US" altLang="zh-CN" sz="2400" dirty="0" smtClean="0">
                <a:ea typeface="MS PGothic" pitchFamily="34" charset="-128"/>
                <a:sym typeface="Symbol" pitchFamily="18" charset="2"/>
              </a:rPr>
              <a:t>,</a:t>
            </a:r>
            <a:r>
              <a:rPr lang="en-US" altLang="ja-JP" sz="2400" dirty="0" smtClean="0">
                <a:ea typeface="MS PGothic" pitchFamily="34" charset="-128"/>
              </a:rPr>
              <a:t> but slightly with consumer risk </a:t>
            </a:r>
            <a:r>
              <a:rPr lang="en-US" altLang="ja-JP" sz="24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</a:t>
            </a:r>
            <a:endParaRPr lang="en-US" altLang="zh-CN" sz="2400" b="1" i="1" dirty="0" smtClean="0">
              <a:latin typeface="Times New Roman" pitchFamily="18" charset="0"/>
              <a:ea typeface="MS PGothic" pitchFamily="34" charset="-128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MS PGothic" pitchFamily="34" charset="-128"/>
                <a:sym typeface="Symbol" pitchFamily="18" charset="2"/>
              </a:rPr>
              <a:t>Note: when </a:t>
            </a:r>
            <a:r>
              <a:rPr lang="en-US" altLang="zh-CN" sz="2800" b="1" i="1" dirty="0" smtClean="0">
                <a:latin typeface="Times New Roman" pitchFamily="18" charset="0"/>
                <a:ea typeface="MS PGothic" pitchFamily="34" charset="-128"/>
                <a:sym typeface="Symbol" pitchFamily="18" charset="2"/>
              </a:rPr>
              <a:t> = , B = –A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618069"/>
              </p:ext>
            </p:extLst>
          </p:nvPr>
        </p:nvGraphicFramePr>
        <p:xfrm>
          <a:off x="1535113" y="1881188"/>
          <a:ext cx="15843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Equation" r:id="rId3" imgW="799920" imgH="393480" progId="Equation.DSMT4">
                  <p:embed/>
                </p:oleObj>
              </mc:Choice>
              <mc:Fallback>
                <p:oleObj name="Equation" r:id="rId3" imgW="7999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1881188"/>
                        <a:ext cx="1584325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627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2232"/>
              </p:ext>
            </p:extLst>
          </p:nvPr>
        </p:nvGraphicFramePr>
        <p:xfrm>
          <a:off x="5253038" y="1520825"/>
          <a:ext cx="3675062" cy="1103760"/>
        </p:xfrm>
        <a:graphic>
          <a:graphicData uri="http://schemas.openxmlformats.org/drawingml/2006/table">
            <a:tbl>
              <a:tblPr/>
              <a:tblGrid>
                <a:gridCol w="3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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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-2.20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-2.19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-2.10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-2.14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-1.79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856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984917"/>
              </p:ext>
            </p:extLst>
          </p:nvPr>
        </p:nvGraphicFramePr>
        <p:xfrm>
          <a:off x="1560513" y="4052888"/>
          <a:ext cx="15843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Equation" r:id="rId5" imgW="799920" imgH="393480" progId="Equation.DSMT4">
                  <p:embed/>
                </p:oleObj>
              </mc:Choice>
              <mc:Fallback>
                <p:oleObj name="Equation" r:id="rId5" imgW="799920" imgH="39348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052888"/>
                        <a:ext cx="15843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628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26175"/>
              </p:ext>
            </p:extLst>
          </p:nvPr>
        </p:nvGraphicFramePr>
        <p:xfrm>
          <a:off x="5256213" y="3716338"/>
          <a:ext cx="3675062" cy="1103760"/>
        </p:xfrm>
        <a:graphic>
          <a:graphicData uri="http://schemas.openxmlformats.org/drawingml/2006/table">
            <a:tbl>
              <a:tblPr/>
              <a:tblGrid>
                <a:gridCol w="3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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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2.20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2.14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1.79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讲义模板</Template>
  <TotalTime>4862</TotalTime>
  <Words>1371</Words>
  <Application>Microsoft Office PowerPoint</Application>
  <PresentationFormat>全屏显示(4:3)</PresentationFormat>
  <Paragraphs>382</Paragraphs>
  <Slides>26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MS PGothic</vt:lpstr>
      <vt:lpstr>リュウミンL-KL</vt:lpstr>
      <vt:lpstr>宋体</vt:lpstr>
      <vt:lpstr>Arial</vt:lpstr>
      <vt:lpstr>Comic Sans MS</vt:lpstr>
      <vt:lpstr>Symbol</vt:lpstr>
      <vt:lpstr>Tahoma</vt:lpstr>
      <vt:lpstr>Times New Roman</vt:lpstr>
      <vt:lpstr>Wingdings</vt:lpstr>
      <vt:lpstr>1_Blends</vt:lpstr>
      <vt:lpstr>Equation</vt:lpstr>
      <vt:lpstr>Software Reliability and Quality Control</vt:lpstr>
      <vt:lpstr>Chapter 8. Applying Failure Data</vt:lpstr>
      <vt:lpstr>2. Certification Test</vt:lpstr>
      <vt:lpstr>Reliability Demonstration Chart</vt:lpstr>
      <vt:lpstr>Judge Parameters</vt:lpstr>
      <vt:lpstr>Example Demo Chart (1)</vt:lpstr>
      <vt:lpstr>Example Demo Chart (2)</vt:lpstr>
      <vt:lpstr>Interpret the Reliability Demo Chart (1)</vt:lpstr>
      <vt:lpstr>Interpret the Reliability Demo Chart (2)</vt:lpstr>
      <vt:lpstr>Behind Reliability Demo Chart (1)</vt:lpstr>
      <vt:lpstr>Behind Reliability Demo Chart (2)</vt:lpstr>
      <vt:lpstr>Behind Reliability Demo Chart (3)</vt:lpstr>
      <vt:lpstr>Behind Reliability Demo Chart (4)</vt:lpstr>
      <vt:lpstr>Some Useful Points</vt:lpstr>
      <vt:lpstr>Boundaries with Discrimination Ratio</vt:lpstr>
      <vt:lpstr>Boundaries with Risk Levels</vt:lpstr>
      <vt:lpstr>Regions and Parameters</vt:lpstr>
      <vt:lpstr>Regions and Parameters – Example (1)</vt:lpstr>
      <vt:lpstr>Regions and Parameters – Example (2)</vt:lpstr>
      <vt:lpstr>Regions and Parameters – Example (3)</vt:lpstr>
      <vt:lpstr>Regions and Parameters – Example (4)</vt:lpstr>
      <vt:lpstr>FI/FIO Ratio</vt:lpstr>
      <vt:lpstr>FI/FIO Ratio – Judgment</vt:lpstr>
      <vt:lpstr>FI/FIO Ratio – Example</vt:lpstr>
      <vt:lpstr>思考题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 Based Software Quality Management</dc:title>
  <dc:creator>Gu Qing</dc:creator>
  <cp:lastModifiedBy>ALIENWARE</cp:lastModifiedBy>
  <cp:revision>332</cp:revision>
  <dcterms:created xsi:type="dcterms:W3CDTF">2002-08-26T10:01:27Z</dcterms:created>
  <dcterms:modified xsi:type="dcterms:W3CDTF">2020-04-12T08:16:19Z</dcterms:modified>
</cp:coreProperties>
</file>