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20"/>
  </p:notesMasterIdLst>
  <p:sldIdLst>
    <p:sldId id="256" r:id="rId2"/>
    <p:sldId id="259" r:id="rId3"/>
    <p:sldId id="293" r:id="rId4"/>
    <p:sldId id="326" r:id="rId5"/>
    <p:sldId id="327" r:id="rId6"/>
    <p:sldId id="330" r:id="rId7"/>
    <p:sldId id="328" r:id="rId8"/>
    <p:sldId id="329" r:id="rId9"/>
    <p:sldId id="331" r:id="rId10"/>
    <p:sldId id="332" r:id="rId11"/>
    <p:sldId id="333" r:id="rId12"/>
    <p:sldId id="334" r:id="rId13"/>
    <p:sldId id="335" r:id="rId14"/>
    <p:sldId id="336" r:id="rId15"/>
    <p:sldId id="337" r:id="rId16"/>
    <p:sldId id="338" r:id="rId17"/>
    <p:sldId id="345" r:id="rId18"/>
    <p:sldId id="290" r:id="rId1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用户" initials="W用" lastIdx="0" clrIdx="0">
    <p:extLst>
      <p:ext uri="{19B8F6BF-5375-455C-9EA6-DF929625EA0E}">
        <p15:presenceInfo xmlns:p15="http://schemas.microsoft.com/office/powerpoint/2012/main" userId="Windows 用户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693" autoAdjust="0"/>
  </p:normalViewPr>
  <p:slideViewPr>
    <p:cSldViewPr>
      <p:cViewPr varScale="1">
        <p:scale>
          <a:sx n="72" d="100"/>
          <a:sy n="72" d="100"/>
        </p:scale>
        <p:origin x="1762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4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93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</a:defRPr>
            </a:lvl1pPr>
          </a:lstStyle>
          <a:p>
            <a:pPr>
              <a:defRPr/>
            </a:pPr>
            <a:fld id="{17D130C9-8C05-4DC7-8F34-4665BD082E3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5499212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CN" dirty="0" smtClean="0"/>
              <a:t>By computing</a:t>
            </a:r>
            <a:r>
              <a:rPr lang="en-US" altLang="zh-CN" baseline="0" dirty="0" smtClean="0"/>
              <a:t> </a:t>
            </a:r>
            <a:r>
              <a:rPr lang="en-US" altLang="zh-CN" baseline="0" dirty="0" smtClean="0">
                <a:sym typeface="Symbol" panose="05050102010706020507" pitchFamily="18" charset="2"/>
              </a:rPr>
              <a:t>, larger group in elder phase</a:t>
            </a:r>
            <a:endParaRPr lang="en-US" altLang="zh-CN" dirty="0" smtClean="0"/>
          </a:p>
          <a:p>
            <a:r>
              <a:rPr lang="en-US" altLang="zh-CN" dirty="0" smtClean="0"/>
              <a:t>Stepwise</a:t>
            </a:r>
            <a:r>
              <a:rPr lang="zh-CN" altLang="en-US" dirty="0" smtClean="0"/>
              <a:t>是另一种情况</a:t>
            </a:r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37F10A-9826-4575-B45B-A117BF704535}" type="slidenum">
              <a:rPr lang="en-US" altLang="zh-CN" smtClean="0"/>
              <a:pPr/>
              <a:t>5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2153903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不同的开发团队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D130C9-8C05-4DC7-8F34-4665BD082E3C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139493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不同的系统测试团队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D130C9-8C05-4DC7-8F34-4665BD082E3C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506234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All new operations</a:t>
            </a:r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D130C9-8C05-4DC7-8F34-4665BD082E3C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659369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What if new +</a:t>
            </a:r>
            <a:r>
              <a:rPr lang="en-US" altLang="zh-CN" baseline="0" dirty="0" smtClean="0"/>
              <a:t> reused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aseline="-25000" dirty="0" smtClean="0"/>
          </a:p>
        </p:txBody>
      </p:sp>
      <p:sp>
        <p:nvSpPr>
          <p:cNvPr id="6861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0B8BD35-52C0-4A52-A785-386A33101F07}" type="slidenum">
              <a:rPr lang="en-US" altLang="zh-CN" smtClean="0"/>
              <a:pPr/>
              <a:t>15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36301432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EC5F786-97F8-40CE-913A-10004735DCBD}" type="slidenum">
              <a:rPr lang="en-US" altLang="zh-CN" smtClean="0"/>
              <a:pPr/>
              <a:t>16</a:t>
            </a:fld>
            <a:endParaRPr lang="en-US" altLang="zh-CN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dirty="0" smtClean="0">
                <a:sym typeface="Symbol" pitchFamily="18" charset="2"/>
              </a:rPr>
              <a:t>单个操作的参数：系统假想为</a:t>
            </a:r>
            <a:r>
              <a:rPr lang="en-US" altLang="zh-CN" dirty="0" smtClean="0">
                <a:sym typeface="Symbol" pitchFamily="18" charset="2"/>
              </a:rPr>
              <a:t>Q</a:t>
            </a:r>
            <a:r>
              <a:rPr lang="zh-CN" altLang="en-US" dirty="0" smtClean="0">
                <a:sym typeface="Symbol" pitchFamily="18" charset="2"/>
              </a:rPr>
              <a:t>个同一操作</a:t>
            </a:r>
            <a:endParaRPr lang="en-US" altLang="zh-CN" dirty="0" smtClean="0">
              <a:sym typeface="Symbol" pitchFamily="18" charset="2"/>
            </a:endParaRPr>
          </a:p>
          <a:p>
            <a:pPr eaLnBrk="1" hangingPunct="1"/>
            <a:r>
              <a:rPr lang="en-US" altLang="zh-CN" dirty="0" smtClean="0">
                <a:sym typeface="Symbol" pitchFamily="18" charset="2"/>
              </a:rPr>
              <a:t>BE</a:t>
            </a:r>
            <a:r>
              <a:rPr lang="zh-CN" altLang="en-US" dirty="0" smtClean="0">
                <a:sym typeface="Symbol" pitchFamily="18" charset="2"/>
              </a:rPr>
              <a:t>－</a:t>
            </a:r>
            <a:r>
              <a:rPr lang="en-US" altLang="zh-CN" dirty="0" smtClean="0">
                <a:sym typeface="Symbol" pitchFamily="18" charset="2"/>
              </a:rPr>
              <a:t></a:t>
            </a:r>
            <a:r>
              <a:rPr lang="en-US" altLang="zh-CN" baseline="-25000" dirty="0" smtClean="0">
                <a:sym typeface="Symbol" pitchFamily="18" charset="2"/>
              </a:rPr>
              <a:t>0</a:t>
            </a:r>
            <a:r>
              <a:rPr lang="zh-CN" altLang="en-US" dirty="0" smtClean="0">
                <a:sym typeface="Symbol" pitchFamily="18" charset="2"/>
              </a:rPr>
              <a:t>，</a:t>
            </a:r>
            <a:r>
              <a:rPr lang="en-US" altLang="zh-CN" dirty="0" smtClean="0">
                <a:sym typeface="Symbol" pitchFamily="18" charset="2"/>
              </a:rPr>
              <a:t></a:t>
            </a:r>
            <a:r>
              <a:rPr lang="en-US" altLang="zh-CN" baseline="-25000" dirty="0" smtClean="0">
                <a:sym typeface="Symbol" pitchFamily="18" charset="2"/>
              </a:rPr>
              <a:t>0</a:t>
            </a:r>
            <a:r>
              <a:rPr lang="en-US" altLang="zh-CN" dirty="0" smtClean="0">
                <a:sym typeface="Symbol" pitchFamily="18" charset="2"/>
              </a:rPr>
              <a:t>/</a:t>
            </a:r>
            <a:r>
              <a:rPr lang="zh-CN" altLang="en-US" dirty="0" smtClean="0">
                <a:sym typeface="Symbol" pitchFamily="18" charset="2"/>
              </a:rPr>
              <a:t></a:t>
            </a:r>
            <a:r>
              <a:rPr lang="en-US" altLang="zh-CN" baseline="-25000" dirty="0" smtClean="0">
                <a:sym typeface="Symbol" pitchFamily="18" charset="2"/>
              </a:rPr>
              <a:t>0</a:t>
            </a:r>
          </a:p>
          <a:p>
            <a:pPr eaLnBrk="1" hangingPunct="1"/>
            <a:r>
              <a:rPr lang="en-US" altLang="zh-CN" dirty="0" smtClean="0">
                <a:sym typeface="Symbol" pitchFamily="18" charset="2"/>
              </a:rPr>
              <a:t>LP</a:t>
            </a:r>
            <a:r>
              <a:rPr lang="zh-CN" altLang="en-US" dirty="0" smtClean="0">
                <a:sym typeface="Symbol" pitchFamily="18" charset="2"/>
              </a:rPr>
              <a:t>－</a:t>
            </a:r>
            <a:r>
              <a:rPr lang="en-US" altLang="zh-CN" dirty="0" smtClean="0">
                <a:sym typeface="Symbol" pitchFamily="18" charset="2"/>
              </a:rPr>
              <a:t></a:t>
            </a:r>
            <a:r>
              <a:rPr lang="en-US" altLang="zh-CN" baseline="-25000" dirty="0" smtClean="0">
                <a:sym typeface="Symbol" pitchFamily="18" charset="2"/>
              </a:rPr>
              <a:t>0</a:t>
            </a:r>
            <a:r>
              <a:rPr lang="zh-CN" altLang="en-US" dirty="0" smtClean="0">
                <a:sym typeface="Symbol" pitchFamily="18" charset="2"/>
              </a:rPr>
              <a:t>，</a:t>
            </a:r>
            <a:endParaRPr lang="en-US" altLang="zh-CN" dirty="0" smtClean="0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8962902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R0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661025"/>
            <a:ext cx="9144000" cy="119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6" descr="towe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18350" y="30163"/>
            <a:ext cx="1990725" cy="109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8" descr="R0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16859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349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763713" y="1676400"/>
            <a:ext cx="72009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484438" y="3886200"/>
            <a:ext cx="5688012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 sz="1400" b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BC43D9-58A1-4308-8AFD-3644E72A30D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dt" sz="half" idx="1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FBE91B-BB55-4B84-96FF-029EAF10884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58013" y="331788"/>
            <a:ext cx="2185987" cy="597693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95288" y="331788"/>
            <a:ext cx="6410325" cy="597693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9E2341-1F98-4D66-90DC-0D097E75702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3" y="331788"/>
            <a:ext cx="8459787" cy="86518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95288" y="1412875"/>
            <a:ext cx="8569325" cy="23717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95288" y="3937000"/>
            <a:ext cx="8569325" cy="23717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6EADA2-0C9D-4CF7-9398-CFB57972DC7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6BCACB-59CE-4294-8D17-78C654A0619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EE7BA5-A1A7-4387-BD2D-CF2E05336CA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95288" y="1412875"/>
            <a:ext cx="4208462" cy="4895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56150" y="1412875"/>
            <a:ext cx="4208463" cy="4895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736728-BBCF-4C27-948A-7B19A67565E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EEA46C-5A0D-4733-A57D-9D78EB5BE89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CED1B3-3B36-4154-8FD0-FA6ABB9750D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3D4A50-226D-40E8-AD9C-1CEB6B80211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9FCC68-1042-4972-8475-BEDE3153B1C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35F327-ADAD-4A23-9DB3-ECD67414D01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 descr="tower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118350" y="30163"/>
            <a:ext cx="1990725" cy="109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27" name="Picture 3" descr="R02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0" y="5661025"/>
            <a:ext cx="9144000" cy="119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331788"/>
            <a:ext cx="8459787" cy="865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66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5288" y="1412875"/>
            <a:ext cx="8569325" cy="489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6247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308725"/>
            <a:ext cx="1905000" cy="39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247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63938" y="6308725"/>
            <a:ext cx="2895600" cy="385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247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92950" y="6308725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600"/>
            </a:lvl1pPr>
          </a:lstStyle>
          <a:p>
            <a:pPr>
              <a:defRPr/>
            </a:pPr>
            <a:fld id="{E73D7085-A594-4B6A-9166-4C460A2D7C8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2474" name="Rectangle 10"/>
          <p:cNvSpPr>
            <a:spLocks noChangeArrowheads="1"/>
          </p:cNvSpPr>
          <p:nvPr/>
        </p:nvSpPr>
        <p:spPr bwMode="auto">
          <a:xfrm>
            <a:off x="0" y="1196975"/>
            <a:ext cx="9144000" cy="71438"/>
          </a:xfrm>
          <a:prstGeom prst="rect">
            <a:avLst/>
          </a:prstGeom>
          <a:gradFill rotWithShape="1">
            <a:gsLst>
              <a:gs pos="0">
                <a:srgbClr val="2F7676"/>
              </a:gs>
              <a:gs pos="50000">
                <a:srgbClr val="CCCCFF"/>
              </a:gs>
              <a:gs pos="100000">
                <a:srgbClr val="2F7676"/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pic>
        <p:nvPicPr>
          <p:cNvPr id="26634" name="图片 10" descr="校徽.gif"/>
          <p:cNvPicPr>
            <a:picLocks noChangeAspect="1"/>
          </p:cNvPicPr>
          <p:nvPr userDrawn="1"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0" y="0"/>
            <a:ext cx="873125" cy="87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1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7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4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5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1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7.bin"/><Relationship Id="rId11" Type="http://schemas.openxmlformats.org/officeDocument/2006/relationships/image" Target="../media/image10.wmf"/><Relationship Id="rId5" Type="http://schemas.openxmlformats.org/officeDocument/2006/relationships/image" Target="../media/image13.wmf"/><Relationship Id="rId10" Type="http://schemas.openxmlformats.org/officeDocument/2006/relationships/oleObject" Target="../embeddings/oleObject9.bin"/><Relationship Id="rId4" Type="http://schemas.openxmlformats.org/officeDocument/2006/relationships/oleObject" Target="../embeddings/oleObject6.bin"/><Relationship Id="rId9" Type="http://schemas.openxmlformats.org/officeDocument/2006/relationships/image" Target="../media/image7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5.w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67456CC-1D9F-4A6D-98E3-919E72F541CD}" type="slidenum">
              <a:rPr lang="en-US" altLang="zh-CN" smtClean="0"/>
              <a:pPr/>
              <a:t>1</a:t>
            </a:fld>
            <a:endParaRPr lang="en-US" altLang="zh-CN" smtClean="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lang="en-US" altLang="zh-CN" sz="5400" smtClean="0"/>
              <a:t>Software Reliability and Quality Control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CN" sz="4000" dirty="0" err="1" smtClean="0"/>
              <a:t>Gu</a:t>
            </a:r>
            <a:r>
              <a:rPr lang="en-US" altLang="zh-CN" sz="4000" dirty="0" smtClean="0"/>
              <a:t> Qing</a:t>
            </a:r>
          </a:p>
          <a:p>
            <a:pPr eaLnBrk="1" hangingPunct="1"/>
            <a:r>
              <a:rPr lang="en-US" altLang="zh-CN" sz="2800" dirty="0" smtClean="0"/>
              <a:t>Nanjing University</a:t>
            </a:r>
          </a:p>
          <a:p>
            <a:pPr eaLnBrk="1" hangingPunct="1"/>
            <a:fld id="{61DEF3E7-D8C2-46F4-90CB-E7A22407E0CF}" type="datetime2">
              <a:rPr lang="zh-CN" altLang="en-US" sz="2800" smtClean="0"/>
              <a:pPr eaLnBrk="1" hangingPunct="1"/>
              <a:t>2020年4月12日</a:t>
            </a:fld>
            <a:endParaRPr lang="en-US" altLang="zh-CN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灯片编号占位符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4A49811-B7E3-4CD1-B8B9-7A129DD7FC1B}" type="slidenum">
              <a:rPr lang="en-US" altLang="zh-CN" smtClean="0"/>
              <a:pPr/>
              <a:t>10</a:t>
            </a:fld>
            <a:endParaRPr lang="en-US" altLang="zh-CN" smtClean="0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Modeling Unreported Failures</a:t>
            </a:r>
          </a:p>
        </p:txBody>
      </p:sp>
      <p:sp>
        <p:nvSpPr>
          <p:cNvPr id="324611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400" dirty="0" smtClean="0"/>
              <a:t>A simple </a:t>
            </a:r>
            <a:r>
              <a:rPr lang="en-US" altLang="zh-CN" sz="2400" dirty="0" smtClean="0">
                <a:solidFill>
                  <a:schemeClr val="hlink"/>
                </a:solidFill>
              </a:rPr>
              <a:t>linear model</a:t>
            </a:r>
          </a:p>
          <a:p>
            <a:pPr eaLnBrk="1" hangingPunct="1">
              <a:lnSpc>
                <a:spcPct val="110000"/>
              </a:lnSpc>
            </a:pPr>
            <a:endParaRPr lang="en-US" altLang="zh-CN" sz="2000" dirty="0" smtClean="0"/>
          </a:p>
          <a:p>
            <a:pPr eaLnBrk="1" hangingPunct="1">
              <a:lnSpc>
                <a:spcPct val="110000"/>
              </a:lnSpc>
            </a:pPr>
            <a:endParaRPr lang="en-US" altLang="zh-CN" sz="2000" dirty="0" smtClean="0"/>
          </a:p>
          <a:p>
            <a:pPr eaLnBrk="1" hangingPunct="1">
              <a:lnSpc>
                <a:spcPct val="110000"/>
              </a:lnSpc>
            </a:pPr>
            <a:endParaRPr lang="en-US" altLang="zh-CN" sz="2000" dirty="0" smtClean="0"/>
          </a:p>
          <a:p>
            <a:pPr eaLnBrk="1" hangingPunct="1">
              <a:lnSpc>
                <a:spcPct val="110000"/>
              </a:lnSpc>
            </a:pPr>
            <a:r>
              <a:rPr lang="en-US" altLang="zh-CN" sz="2000" b="1" i="1" dirty="0" smtClean="0">
                <a:latin typeface="Times New Roman" pitchFamily="18" charset="0"/>
              </a:rPr>
              <a:t>P(</a:t>
            </a:r>
            <a:r>
              <a:rPr lang="en-US" altLang="zh-CN" sz="2000" b="1" i="1" dirty="0" err="1" smtClean="0">
                <a:latin typeface="Times New Roman" pitchFamily="18" charset="0"/>
              </a:rPr>
              <a:t>i</a:t>
            </a:r>
            <a:r>
              <a:rPr lang="en-US" altLang="zh-CN" sz="2000" b="1" i="1" dirty="0" smtClean="0">
                <a:latin typeface="Times New Roman" pitchFamily="18" charset="0"/>
              </a:rPr>
              <a:t>)</a:t>
            </a:r>
            <a:r>
              <a:rPr lang="en-US" altLang="zh-CN" sz="2000" dirty="0" smtClean="0"/>
              <a:t> </a:t>
            </a:r>
            <a:r>
              <a:rPr lang="en-US" altLang="zh-CN" sz="2000" dirty="0" smtClean="0">
                <a:latin typeface="Arial" charset="0"/>
              </a:rPr>
              <a:t>–</a:t>
            </a:r>
            <a:r>
              <a:rPr lang="en-US" altLang="zh-CN" sz="2000" dirty="0" smtClean="0"/>
              <a:t> probability that </a:t>
            </a:r>
            <a:r>
              <a:rPr lang="en-US" altLang="zh-CN" sz="2000" b="1" i="1" dirty="0" err="1" smtClean="0">
                <a:latin typeface="Times New Roman" pitchFamily="18" charset="0"/>
              </a:rPr>
              <a:t>i</a:t>
            </a:r>
            <a:r>
              <a:rPr lang="en-US" altLang="zh-CN" sz="2000" b="1" i="1" baseline="30000" dirty="0" err="1" smtClean="0">
                <a:latin typeface="Times New Roman" pitchFamily="18" charset="0"/>
              </a:rPr>
              <a:t>th</a:t>
            </a:r>
            <a:r>
              <a:rPr lang="en-US" altLang="zh-CN" sz="2000" dirty="0" smtClean="0"/>
              <a:t> failure gets unnoticed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2000" b="1" i="1" dirty="0" smtClean="0">
                <a:latin typeface="Times New Roman" pitchFamily="18" charset="0"/>
              </a:rPr>
              <a:t>p</a:t>
            </a:r>
            <a:r>
              <a:rPr lang="en-US" altLang="zh-CN" sz="2000" b="1" i="1" baseline="-25000" dirty="0" smtClean="0">
                <a:latin typeface="Times New Roman" pitchFamily="18" charset="0"/>
              </a:rPr>
              <a:t>1</a:t>
            </a:r>
            <a:r>
              <a:rPr lang="en-US" altLang="zh-CN" sz="2000" dirty="0" smtClean="0"/>
              <a:t> </a:t>
            </a:r>
            <a:r>
              <a:rPr lang="en-US" altLang="zh-CN" sz="2000" dirty="0" smtClean="0">
                <a:latin typeface="Arial" charset="0"/>
              </a:rPr>
              <a:t>–</a:t>
            </a:r>
            <a:r>
              <a:rPr lang="en-US" altLang="zh-CN" sz="2000" dirty="0" smtClean="0"/>
              <a:t> probability of not observing particular failure at </a:t>
            </a:r>
            <a:r>
              <a:rPr lang="en-US" altLang="zh-CN" sz="2000" dirty="0" smtClean="0">
                <a:solidFill>
                  <a:schemeClr val="folHlink"/>
                </a:solidFill>
              </a:rPr>
              <a:t>start of test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2000" b="1" i="1" dirty="0" smtClean="0">
                <a:latin typeface="Times New Roman" pitchFamily="18" charset="0"/>
              </a:rPr>
              <a:t>p</a:t>
            </a:r>
            <a:r>
              <a:rPr lang="en-US" altLang="zh-CN" sz="2000" b="1" i="1" baseline="-25000" dirty="0" smtClean="0">
                <a:latin typeface="Times New Roman" pitchFamily="18" charset="0"/>
              </a:rPr>
              <a:t>2</a:t>
            </a:r>
            <a:r>
              <a:rPr lang="en-US" altLang="zh-CN" sz="2000" dirty="0" smtClean="0"/>
              <a:t> </a:t>
            </a:r>
            <a:r>
              <a:rPr lang="en-US" altLang="zh-CN" sz="2000" dirty="0" smtClean="0">
                <a:latin typeface="Arial" charset="0"/>
              </a:rPr>
              <a:t>–</a:t>
            </a:r>
            <a:r>
              <a:rPr lang="en-US" altLang="zh-CN" sz="2000" dirty="0" smtClean="0"/>
              <a:t> constant probability of not observing failure as test </a:t>
            </a:r>
            <a:r>
              <a:rPr lang="en-US" altLang="zh-CN" sz="2000" dirty="0" smtClean="0">
                <a:solidFill>
                  <a:schemeClr val="folHlink"/>
                </a:solidFill>
              </a:rPr>
              <a:t>makes habitude</a:t>
            </a:r>
            <a:endParaRPr lang="en-US" altLang="zh-CN" sz="2000" dirty="0" smtClean="0"/>
          </a:p>
        </p:txBody>
      </p:sp>
      <p:pic>
        <p:nvPicPr>
          <p:cNvPr id="21510" name="Picture 5" descr="Picture4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2228" r="3703" b="1950"/>
          <a:stretch>
            <a:fillRect/>
          </a:stretch>
        </p:blipFill>
        <p:spPr bwMode="auto">
          <a:xfrm>
            <a:off x="4678363" y="1600200"/>
            <a:ext cx="39624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1506" name="Object 6"/>
          <p:cNvGraphicFramePr>
            <a:graphicFrameLocks noChangeAspect="1"/>
          </p:cNvGraphicFramePr>
          <p:nvPr/>
        </p:nvGraphicFramePr>
        <p:xfrm>
          <a:off x="827088" y="1876425"/>
          <a:ext cx="3313112" cy="1084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54" name="Equation" r:id="rId4" imgW="2019240" imgH="660240" progId="Equation.DSMT4">
                  <p:embed/>
                </p:oleObj>
              </mc:Choice>
              <mc:Fallback>
                <p:oleObj name="Equation" r:id="rId4" imgW="2019240" imgH="6602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1876425"/>
                        <a:ext cx="3313112" cy="1084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4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24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灯片编号占位符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798D017-EE81-4DBA-BFE8-0D0D987B7E1A}" type="slidenum">
              <a:rPr lang="en-US" altLang="zh-CN" smtClean="0"/>
              <a:pPr/>
              <a:t>11</a:t>
            </a:fld>
            <a:endParaRPr lang="en-US" altLang="zh-CN" smtClean="0"/>
          </a:p>
        </p:txBody>
      </p:sp>
      <p:sp>
        <p:nvSpPr>
          <p:cNvPr id="225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Basic Exponential Model (1)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400" dirty="0" smtClean="0"/>
              <a:t>Expected </a:t>
            </a:r>
            <a:r>
              <a:rPr lang="el-GR" altLang="zh-CN" sz="2400" b="1" i="1" dirty="0" smtClean="0">
                <a:latin typeface="Times New Roman" pitchFamily="18" charset="0"/>
              </a:rPr>
              <a:t>λ</a:t>
            </a:r>
            <a:r>
              <a:rPr lang="en-US" altLang="zh-CN" sz="2400" dirty="0" smtClean="0"/>
              <a:t> at execution time </a:t>
            </a:r>
            <a:r>
              <a:rPr lang="en-US" altLang="zh-CN" sz="2400" b="1" i="1" dirty="0" smtClean="0">
                <a:latin typeface="Times New Roman" pitchFamily="18" charset="0"/>
                <a:sym typeface="Symbol" pitchFamily="18" charset="2"/>
              </a:rPr>
              <a:t></a:t>
            </a:r>
          </a:p>
          <a:p>
            <a:pPr eaLnBrk="1" hangingPunct="1">
              <a:lnSpc>
                <a:spcPct val="90000"/>
              </a:lnSpc>
            </a:pPr>
            <a:endParaRPr lang="en-US" altLang="zh-CN" sz="2400" dirty="0" smtClean="0"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endParaRPr lang="en-US" altLang="zh-CN" sz="2400" dirty="0" smtClean="0"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 smtClean="0">
                <a:solidFill>
                  <a:schemeClr val="hlink"/>
                </a:solidFill>
                <a:sym typeface="Symbol" pitchFamily="18" charset="2"/>
              </a:rPr>
              <a:t>Simulation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 smtClean="0">
                <a:sym typeface="Symbol" pitchFamily="18" charset="2"/>
              </a:rPr>
              <a:t>Let </a:t>
            </a:r>
            <a:r>
              <a:rPr lang="en-US" altLang="zh-CN" sz="2000" b="1" i="1" dirty="0" smtClean="0">
                <a:latin typeface="Times New Roman" pitchFamily="18" charset="0"/>
                <a:sym typeface="Symbol" pitchFamily="18" charset="2"/>
              </a:rPr>
              <a:t></a:t>
            </a:r>
            <a:r>
              <a:rPr lang="en-US" altLang="zh-CN" sz="2000" b="1" i="1" baseline="-25000" dirty="0" smtClean="0">
                <a:latin typeface="Times New Roman" pitchFamily="18" charset="0"/>
                <a:sym typeface="Symbol" pitchFamily="18" charset="2"/>
              </a:rPr>
              <a:t>0</a:t>
            </a:r>
            <a:r>
              <a:rPr lang="en-US" altLang="zh-CN" sz="2000" b="1" i="1" dirty="0" smtClean="0">
                <a:latin typeface="Times New Roman" pitchFamily="18" charset="0"/>
                <a:sym typeface="Symbol" pitchFamily="18" charset="2"/>
              </a:rPr>
              <a:t> = 250 failures</a:t>
            </a:r>
            <a:r>
              <a:rPr lang="en-US" altLang="zh-CN" sz="2000" dirty="0" smtClean="0">
                <a:sym typeface="Symbol" pitchFamily="18" charset="2"/>
              </a:rPr>
              <a:t>, </a:t>
            </a:r>
            <a:r>
              <a:rPr lang="en-US" altLang="zh-CN" sz="2000" b="1" i="1" dirty="0" smtClean="0">
                <a:latin typeface="Times New Roman" pitchFamily="18" charset="0"/>
                <a:sym typeface="Symbol" pitchFamily="18" charset="2"/>
              </a:rPr>
              <a:t></a:t>
            </a:r>
            <a:r>
              <a:rPr lang="en-US" altLang="zh-CN" sz="2000" b="1" i="1" baseline="-25000" dirty="0" smtClean="0">
                <a:latin typeface="Times New Roman" pitchFamily="18" charset="0"/>
                <a:sym typeface="Symbol" pitchFamily="18" charset="2"/>
              </a:rPr>
              <a:t>0</a:t>
            </a:r>
            <a:r>
              <a:rPr lang="en-US" altLang="zh-CN" sz="2000" b="1" i="1" dirty="0" smtClean="0">
                <a:latin typeface="Times New Roman" pitchFamily="18" charset="0"/>
                <a:sym typeface="Symbol" pitchFamily="18" charset="2"/>
              </a:rPr>
              <a:t> = 1.25 failures per second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 smtClean="0">
                <a:sym typeface="Symbol" pitchFamily="18" charset="2"/>
              </a:rPr>
              <a:t>Generate </a:t>
            </a:r>
            <a:r>
              <a:rPr lang="en-US" altLang="zh-CN" sz="2000" b="1" i="1" dirty="0" smtClean="0">
                <a:latin typeface="Times New Roman" pitchFamily="18" charset="0"/>
                <a:sym typeface="Symbol" pitchFamily="18" charset="2"/>
              </a:rPr>
              <a:t>1000</a:t>
            </a:r>
            <a:r>
              <a:rPr lang="en-US" altLang="zh-CN" sz="2000" dirty="0" smtClean="0">
                <a:sym typeface="Symbol" pitchFamily="18" charset="2"/>
              </a:rPr>
              <a:t> different failure time sequences based on </a:t>
            </a:r>
            <a:r>
              <a:rPr lang="en-US" altLang="zh-CN" sz="2000" dirty="0" smtClean="0">
                <a:latin typeface="Comic Sans MS" pitchFamily="66" charset="0"/>
                <a:sym typeface="Symbol" pitchFamily="18" charset="2"/>
              </a:rPr>
              <a:t>BE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 smtClean="0">
                <a:sym typeface="Symbol" pitchFamily="18" charset="2"/>
              </a:rPr>
              <a:t>Each failure </a:t>
            </a:r>
            <a:r>
              <a:rPr lang="en-US" altLang="zh-CN" sz="2000" b="1" i="1" dirty="0" err="1" smtClean="0">
                <a:latin typeface="Times New Roman" pitchFamily="18" charset="0"/>
                <a:sym typeface="Symbol" pitchFamily="18" charset="2"/>
              </a:rPr>
              <a:t>i</a:t>
            </a:r>
            <a:r>
              <a:rPr lang="en-US" altLang="zh-CN" sz="2000" dirty="0" smtClean="0">
                <a:sym typeface="Symbol" pitchFamily="18" charset="2"/>
              </a:rPr>
              <a:t> missed according to </a:t>
            </a:r>
            <a:r>
              <a:rPr lang="en-US" altLang="zh-CN" sz="2000" b="1" i="1" dirty="0" smtClean="0">
                <a:latin typeface="Times New Roman" pitchFamily="18" charset="0"/>
                <a:sym typeface="Symbol" pitchFamily="18" charset="2"/>
              </a:rPr>
              <a:t>P(</a:t>
            </a:r>
            <a:r>
              <a:rPr lang="en-US" altLang="zh-CN" sz="2000" b="1" i="1" dirty="0" err="1" smtClean="0">
                <a:latin typeface="Times New Roman" pitchFamily="18" charset="0"/>
                <a:sym typeface="Symbol" pitchFamily="18" charset="2"/>
              </a:rPr>
              <a:t>i</a:t>
            </a:r>
            <a:r>
              <a:rPr lang="en-US" altLang="zh-CN" sz="2000" b="1" i="1" dirty="0" smtClean="0">
                <a:latin typeface="Times New Roman" pitchFamily="18" charset="0"/>
                <a:sym typeface="Symbol" pitchFamily="18" charset="2"/>
              </a:rPr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 smtClean="0">
                <a:sym typeface="Symbol" pitchFamily="18" charset="2"/>
              </a:rPr>
              <a:t>Plot the ratio of observed </a:t>
            </a:r>
            <a:r>
              <a:rPr lang="el-GR" altLang="zh-CN" sz="2000" b="1" i="1" dirty="0" smtClean="0">
                <a:latin typeface="Times New Roman" pitchFamily="18" charset="0"/>
                <a:sym typeface="Symbol" pitchFamily="18" charset="2"/>
              </a:rPr>
              <a:t>λ</a:t>
            </a:r>
            <a:r>
              <a:rPr lang="en-US" altLang="zh-CN" sz="2000" dirty="0" smtClean="0">
                <a:sym typeface="Symbol" pitchFamily="18" charset="2"/>
              </a:rPr>
              <a:t> to ideal one</a:t>
            </a:r>
          </a:p>
        </p:txBody>
      </p:sp>
      <p:graphicFrame>
        <p:nvGraphicFramePr>
          <p:cNvPr id="22530" name="Object 6"/>
          <p:cNvGraphicFramePr>
            <a:graphicFrameLocks noChangeAspect="1"/>
          </p:cNvGraphicFramePr>
          <p:nvPr/>
        </p:nvGraphicFramePr>
        <p:xfrm>
          <a:off x="1119188" y="2041525"/>
          <a:ext cx="19050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26" name="Equation" r:id="rId3" imgW="939600" imgH="380880" progId="Equation.DSMT4">
                  <p:embed/>
                </p:oleObj>
              </mc:Choice>
              <mc:Fallback>
                <p:oleObj name="Equation" r:id="rId3" imgW="939600" imgH="38088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9188" y="2041525"/>
                        <a:ext cx="1905000" cy="774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6663" name="Object 7"/>
          <p:cNvGraphicFramePr>
            <a:graphicFrameLocks noChangeAspect="1"/>
          </p:cNvGraphicFramePr>
          <p:nvPr/>
        </p:nvGraphicFramePr>
        <p:xfrm>
          <a:off x="2627313" y="5729288"/>
          <a:ext cx="1189037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27" name="Equation" r:id="rId5" imgW="761760" imgH="279360" progId="Equation.DSMT4">
                  <p:embed/>
                </p:oleObj>
              </mc:Choice>
              <mc:Fallback>
                <p:oleObj name="Equation" r:id="rId5" imgW="761760" imgH="27936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5729288"/>
                        <a:ext cx="1189037" cy="436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4500563" y="1525588"/>
            <a:ext cx="4248150" cy="4098925"/>
            <a:chOff x="2835" y="961"/>
            <a:chExt cx="2676" cy="2582"/>
          </a:xfrm>
        </p:grpSpPr>
        <p:pic>
          <p:nvPicPr>
            <p:cNvPr id="22536" name="Picture 9" descr="Picture5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2835" y="961"/>
              <a:ext cx="2676" cy="25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2537" name="Line 10"/>
            <p:cNvSpPr>
              <a:spLocks noChangeShapeType="1"/>
            </p:cNvSpPr>
            <p:nvPr/>
          </p:nvSpPr>
          <p:spPr bwMode="auto">
            <a:xfrm>
              <a:off x="3402" y="1389"/>
              <a:ext cx="2016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66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266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266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266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266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26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7EDAEC3-41A2-4626-A50B-600C8A5877FD}" type="slidenum">
              <a:rPr lang="en-US" altLang="zh-CN" smtClean="0"/>
              <a:pPr/>
              <a:t>12</a:t>
            </a:fld>
            <a:endParaRPr lang="en-US" altLang="zh-CN" smtClean="0"/>
          </a:p>
        </p:txBody>
      </p:sp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Basic Exponential Model (2)</a:t>
            </a:r>
          </a:p>
        </p:txBody>
      </p:sp>
      <p:sp>
        <p:nvSpPr>
          <p:cNvPr id="328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If </a:t>
            </a:r>
            <a:r>
              <a:rPr lang="en-US" altLang="zh-CN" b="1" i="1" dirty="0" smtClean="0">
                <a:latin typeface="Times New Roman" pitchFamily="18" charset="0"/>
              </a:rPr>
              <a:t>P(</a:t>
            </a:r>
            <a:r>
              <a:rPr lang="en-US" altLang="zh-CN" b="1" i="1" dirty="0" err="1" smtClean="0">
                <a:latin typeface="Times New Roman" pitchFamily="18" charset="0"/>
              </a:rPr>
              <a:t>i</a:t>
            </a:r>
            <a:r>
              <a:rPr lang="en-US" altLang="zh-CN" b="1" i="1" dirty="0" smtClean="0">
                <a:latin typeface="Times New Roman" pitchFamily="18" charset="0"/>
              </a:rPr>
              <a:t>)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chemeClr val="folHlink"/>
                </a:solidFill>
              </a:rPr>
              <a:t>increases with time</a:t>
            </a:r>
          </a:p>
          <a:p>
            <a:pPr lvl="1" eaLnBrk="1" hangingPunct="1"/>
            <a:r>
              <a:rPr lang="en-US" altLang="zh-CN" dirty="0" smtClean="0">
                <a:ea typeface="MS PGothic" pitchFamily="34" charset="-128"/>
              </a:rPr>
              <a:t>T</a:t>
            </a:r>
            <a:r>
              <a:rPr lang="en-US" altLang="ja-JP" dirty="0" smtClean="0">
                <a:ea typeface="MS PGothic" pitchFamily="34" charset="-128"/>
              </a:rPr>
              <a:t>he estimate for </a:t>
            </a:r>
            <a:r>
              <a:rPr lang="en-US" altLang="zh-CN" b="1" i="1" dirty="0" smtClean="0">
                <a:latin typeface="Times New Roman" pitchFamily="18" charset="0"/>
                <a:ea typeface="MS PGothic" pitchFamily="34" charset="-128"/>
              </a:rPr>
              <a:t>FI</a:t>
            </a:r>
            <a:r>
              <a:rPr lang="en-US" altLang="ja-JP" dirty="0" smtClean="0">
                <a:ea typeface="MS PGothic" pitchFamily="34" charset="-128"/>
              </a:rPr>
              <a:t> is low and becomes lower as time passes</a:t>
            </a:r>
            <a:endParaRPr lang="en-US" altLang="zh-CN" dirty="0" smtClean="0">
              <a:ea typeface="MS PGothic" pitchFamily="34" charset="-128"/>
            </a:endParaRPr>
          </a:p>
          <a:p>
            <a:pPr eaLnBrk="1" hangingPunct="1"/>
            <a:r>
              <a:rPr lang="en-US" altLang="zh-CN" dirty="0" smtClean="0">
                <a:ea typeface="MS PGothic" pitchFamily="34" charset="-128"/>
              </a:rPr>
              <a:t>If </a:t>
            </a:r>
            <a:r>
              <a:rPr lang="en-US" altLang="zh-CN" b="1" i="1" dirty="0" smtClean="0">
                <a:latin typeface="Times New Roman" pitchFamily="18" charset="0"/>
              </a:rPr>
              <a:t>P(</a:t>
            </a:r>
            <a:r>
              <a:rPr lang="en-US" altLang="zh-CN" b="1" i="1" dirty="0" err="1" smtClean="0">
                <a:latin typeface="Times New Roman" pitchFamily="18" charset="0"/>
              </a:rPr>
              <a:t>i</a:t>
            </a:r>
            <a:r>
              <a:rPr lang="en-US" altLang="zh-CN" b="1" i="1" dirty="0" smtClean="0">
                <a:latin typeface="Times New Roman" pitchFamily="18" charset="0"/>
              </a:rPr>
              <a:t>)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chemeClr val="folHlink"/>
                </a:solidFill>
                <a:ea typeface="MS PGothic" pitchFamily="34" charset="-128"/>
              </a:rPr>
              <a:t>decreases with time</a:t>
            </a:r>
          </a:p>
          <a:p>
            <a:pPr lvl="1" eaLnBrk="1" hangingPunct="1"/>
            <a:r>
              <a:rPr lang="en-US" altLang="zh-CN" dirty="0" smtClean="0">
                <a:ea typeface="MS PGothic" pitchFamily="34" charset="-128"/>
              </a:rPr>
              <a:t>T</a:t>
            </a:r>
            <a:r>
              <a:rPr lang="en-US" altLang="ja-JP" dirty="0" smtClean="0">
                <a:ea typeface="MS PGothic" pitchFamily="34" charset="-128"/>
              </a:rPr>
              <a:t>he estimate for </a:t>
            </a:r>
            <a:r>
              <a:rPr lang="en-US" altLang="zh-CN" b="1" i="1" dirty="0" smtClean="0">
                <a:latin typeface="Times New Roman" pitchFamily="18" charset="0"/>
                <a:ea typeface="MS PGothic" pitchFamily="34" charset="-128"/>
              </a:rPr>
              <a:t>FI</a:t>
            </a:r>
            <a:r>
              <a:rPr lang="en-US" altLang="ja-JP" dirty="0" smtClean="0">
                <a:ea typeface="MS PGothic" pitchFamily="34" charset="-128"/>
              </a:rPr>
              <a:t> is initially low and becomes </a:t>
            </a:r>
            <a:r>
              <a:rPr lang="en-US" altLang="zh-CN" dirty="0" smtClean="0">
                <a:ea typeface="MS PGothic" pitchFamily="34" charset="-128"/>
              </a:rPr>
              <a:t>bett</a:t>
            </a:r>
            <a:r>
              <a:rPr lang="en-US" altLang="ja-JP" dirty="0" smtClean="0">
                <a:ea typeface="MS PGothic" pitchFamily="34" charset="-128"/>
              </a:rPr>
              <a:t>er as time passes</a:t>
            </a:r>
            <a:endParaRPr lang="en-US" altLang="zh-CN" dirty="0" smtClean="0">
              <a:ea typeface="MS PGothic" pitchFamily="34" charset="-128"/>
            </a:endParaRPr>
          </a:p>
          <a:p>
            <a:pPr eaLnBrk="1" hangingPunct="1"/>
            <a:r>
              <a:rPr lang="en-US" altLang="zh-CN" dirty="0" smtClean="0">
                <a:ea typeface="MS PGothic" pitchFamily="34" charset="-128"/>
              </a:rPr>
              <a:t>If </a:t>
            </a:r>
            <a:r>
              <a:rPr lang="en-US" altLang="zh-CN" b="1" i="1" dirty="0" smtClean="0">
                <a:latin typeface="Times New Roman" pitchFamily="18" charset="0"/>
              </a:rPr>
              <a:t>P(</a:t>
            </a:r>
            <a:r>
              <a:rPr lang="en-US" altLang="zh-CN" b="1" i="1" dirty="0" err="1" smtClean="0">
                <a:latin typeface="Times New Roman" pitchFamily="18" charset="0"/>
              </a:rPr>
              <a:t>i</a:t>
            </a:r>
            <a:r>
              <a:rPr lang="en-US" altLang="zh-CN" b="1" i="1" dirty="0" smtClean="0">
                <a:latin typeface="Times New Roman" pitchFamily="18" charset="0"/>
              </a:rPr>
              <a:t>)</a:t>
            </a:r>
            <a:r>
              <a:rPr lang="en-US" altLang="zh-CN" dirty="0" smtClean="0"/>
              <a:t> </a:t>
            </a:r>
            <a:r>
              <a:rPr lang="en-US" altLang="zh-CN" dirty="0" smtClean="0">
                <a:ea typeface="MS PGothic" pitchFamily="34" charset="-128"/>
              </a:rPr>
              <a:t>is </a:t>
            </a:r>
            <a:r>
              <a:rPr lang="en-US" altLang="zh-CN" dirty="0" smtClean="0">
                <a:solidFill>
                  <a:schemeClr val="hlink"/>
                </a:solidFill>
                <a:ea typeface="MS PGothic" pitchFamily="34" charset="-128"/>
              </a:rPr>
              <a:t>constant</a:t>
            </a:r>
            <a:r>
              <a:rPr lang="en-US" altLang="zh-CN" dirty="0" smtClean="0">
                <a:ea typeface="MS PGothic" pitchFamily="34" charset="-128"/>
              </a:rPr>
              <a:t> (</a:t>
            </a:r>
            <a:r>
              <a:rPr lang="en-US" altLang="zh-CN" b="1" i="1" dirty="0" smtClean="0">
                <a:latin typeface="Times New Roman" pitchFamily="18" charset="0"/>
                <a:ea typeface="MS PGothic" pitchFamily="34" charset="-128"/>
              </a:rPr>
              <a:t>p</a:t>
            </a:r>
            <a:r>
              <a:rPr lang="en-US" altLang="zh-CN" b="1" i="1" baseline="-25000" dirty="0" smtClean="0">
                <a:latin typeface="Times New Roman" pitchFamily="18" charset="0"/>
                <a:ea typeface="MS PGothic" pitchFamily="34" charset="-128"/>
              </a:rPr>
              <a:t>1</a:t>
            </a:r>
            <a:r>
              <a:rPr lang="en-US" altLang="zh-CN" b="1" i="1" dirty="0" smtClean="0">
                <a:latin typeface="Times New Roman" pitchFamily="18" charset="0"/>
                <a:ea typeface="MS PGothic" pitchFamily="34" charset="-128"/>
              </a:rPr>
              <a:t> = p</a:t>
            </a:r>
            <a:r>
              <a:rPr lang="en-US" altLang="zh-CN" b="1" i="1" baseline="-25000" dirty="0" smtClean="0">
                <a:latin typeface="Times New Roman" pitchFamily="18" charset="0"/>
                <a:ea typeface="MS PGothic" pitchFamily="34" charset="-128"/>
              </a:rPr>
              <a:t>2</a:t>
            </a:r>
            <a:r>
              <a:rPr lang="en-US" altLang="zh-CN" dirty="0" smtClean="0">
                <a:ea typeface="MS PGothic" pitchFamily="34" charset="-128"/>
              </a:rPr>
              <a:t>)</a:t>
            </a:r>
          </a:p>
          <a:p>
            <a:pPr lvl="1" eaLnBrk="1" hangingPunct="1"/>
            <a:r>
              <a:rPr lang="en-US" altLang="zh-CN" dirty="0" smtClean="0">
                <a:ea typeface="MS PGothic" pitchFamily="34" charset="-128"/>
              </a:rPr>
              <a:t>Estimates for </a:t>
            </a:r>
            <a:r>
              <a:rPr lang="en-US" altLang="zh-CN" b="1" i="1" dirty="0" smtClean="0">
                <a:latin typeface="Times New Roman" pitchFamily="18" charset="0"/>
                <a:ea typeface="MS PGothic" pitchFamily="34" charset="-128"/>
              </a:rPr>
              <a:t>FI</a:t>
            </a:r>
            <a:r>
              <a:rPr lang="en-US" altLang="zh-CN" dirty="0" smtClean="0">
                <a:ea typeface="MS PGothic" pitchFamily="34" charset="-128"/>
              </a:rPr>
              <a:t> ratio fluctuates around </a:t>
            </a:r>
            <a:r>
              <a:rPr lang="en-US" altLang="zh-CN" b="1" i="1" dirty="0" smtClean="0">
                <a:latin typeface="Times New Roman" pitchFamily="18" charset="0"/>
                <a:ea typeface="MS PGothic" pitchFamily="34" charset="-128"/>
              </a:rPr>
              <a:t>1–p</a:t>
            </a:r>
            <a:r>
              <a:rPr lang="en-US" altLang="zh-CN" b="1" i="1" baseline="-25000" dirty="0" smtClean="0">
                <a:latin typeface="Times New Roman" pitchFamily="18" charset="0"/>
                <a:ea typeface="MS PGothic" pitchFamily="34" charset="-128"/>
              </a:rPr>
              <a:t>2</a:t>
            </a:r>
          </a:p>
          <a:p>
            <a:pPr lvl="1" eaLnBrk="1" hangingPunct="1"/>
            <a:r>
              <a:rPr lang="en-US" altLang="zh-CN" dirty="0" smtClean="0">
                <a:ea typeface="MS PGothic" pitchFamily="34" charset="-128"/>
              </a:rPr>
              <a:t>i.e. simple correction by dividing </a:t>
            </a:r>
            <a:r>
              <a:rPr lang="en-US" altLang="zh-CN" b="1" dirty="0" smtClean="0">
                <a:latin typeface="Times New Roman" pitchFamily="18" charset="0"/>
                <a:ea typeface="MS PGothic" pitchFamily="34" charset="-128"/>
              </a:rPr>
              <a:t>(</a:t>
            </a:r>
            <a:r>
              <a:rPr lang="en-US" altLang="zh-CN" b="1" i="1" dirty="0" smtClean="0">
                <a:latin typeface="Times New Roman" pitchFamily="18" charset="0"/>
                <a:ea typeface="MS PGothic" pitchFamily="34" charset="-128"/>
              </a:rPr>
              <a:t>1–p</a:t>
            </a:r>
            <a:r>
              <a:rPr lang="en-US" altLang="zh-CN" b="1" i="1" baseline="-25000" dirty="0" smtClean="0">
                <a:latin typeface="Times New Roman" pitchFamily="18" charset="0"/>
                <a:ea typeface="MS PGothic" pitchFamily="34" charset="-128"/>
              </a:rPr>
              <a:t>2</a:t>
            </a:r>
            <a:r>
              <a:rPr lang="en-US" altLang="zh-CN" b="1" dirty="0" smtClean="0">
                <a:latin typeface="Times New Roman" pitchFamily="18" charset="0"/>
                <a:ea typeface="MS PGothic" pitchFamily="34" charset="-128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8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28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287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灯片编号占位符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44E9FA0-C606-4074-BEEB-D335D1E4012B}" type="slidenum">
              <a:rPr lang="en-US" altLang="zh-CN" smtClean="0"/>
              <a:pPr/>
              <a:t>13</a:t>
            </a:fld>
            <a:endParaRPr lang="en-US" altLang="zh-CN" smtClean="0"/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Logarithmic Poisson Model</a:t>
            </a:r>
          </a:p>
        </p:txBody>
      </p:sp>
      <p:sp>
        <p:nvSpPr>
          <p:cNvPr id="329732" name="Rectangle 4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en-US" altLang="zh-CN" sz="2400" dirty="0" smtClean="0"/>
              <a:t>Expected </a:t>
            </a:r>
            <a:r>
              <a:rPr lang="el-GR" altLang="zh-CN" sz="2400" b="1" i="1" dirty="0" smtClean="0">
                <a:latin typeface="Times New Roman" pitchFamily="18" charset="0"/>
              </a:rPr>
              <a:t>λ</a:t>
            </a:r>
            <a:r>
              <a:rPr lang="en-US" altLang="zh-CN" sz="2400" dirty="0" smtClean="0"/>
              <a:t> at execution time </a:t>
            </a:r>
            <a:r>
              <a:rPr lang="en-US" altLang="zh-CN" sz="2400" b="1" i="1" dirty="0" smtClean="0">
                <a:latin typeface="Times New Roman" pitchFamily="18" charset="0"/>
                <a:sym typeface="Symbol" pitchFamily="18" charset="2"/>
              </a:rPr>
              <a:t></a:t>
            </a:r>
          </a:p>
          <a:p>
            <a:pPr eaLnBrk="1" hangingPunct="1"/>
            <a:endParaRPr lang="en-US" altLang="zh-CN" sz="2400" dirty="0" smtClean="0"/>
          </a:p>
          <a:p>
            <a:pPr eaLnBrk="1" hangingPunct="1"/>
            <a:endParaRPr lang="en-US" altLang="zh-CN" sz="2400" dirty="0" smtClean="0"/>
          </a:p>
          <a:p>
            <a:pPr eaLnBrk="1" hangingPunct="1"/>
            <a:r>
              <a:rPr lang="en-US" altLang="zh-CN" sz="2400" dirty="0" smtClean="0">
                <a:solidFill>
                  <a:schemeClr val="hlink"/>
                </a:solidFill>
              </a:rPr>
              <a:t>Simulation</a:t>
            </a:r>
          </a:p>
          <a:p>
            <a:pPr lvl="1" eaLnBrk="1" hangingPunct="1"/>
            <a:r>
              <a:rPr lang="en-US" altLang="zh-CN" sz="2000" dirty="0" smtClean="0">
                <a:sym typeface="Symbol" pitchFamily="18" charset="2"/>
              </a:rPr>
              <a:t>Let </a:t>
            </a:r>
            <a:r>
              <a:rPr lang="en-US" altLang="zh-CN" sz="2000" b="1" i="1" dirty="0" smtClean="0">
                <a:latin typeface="Times New Roman" pitchFamily="18" charset="0"/>
                <a:sym typeface="Symbol" pitchFamily="18" charset="2"/>
              </a:rPr>
              <a:t></a:t>
            </a:r>
            <a:r>
              <a:rPr lang="en-US" altLang="zh-CN" sz="2000" b="1" i="1" baseline="-25000" dirty="0" smtClean="0">
                <a:latin typeface="Times New Roman" pitchFamily="18" charset="0"/>
                <a:sym typeface="Symbol" pitchFamily="18" charset="2"/>
              </a:rPr>
              <a:t>0</a:t>
            </a:r>
            <a:r>
              <a:rPr lang="en-US" altLang="zh-CN" sz="2000" b="1" i="1" dirty="0" smtClean="0">
                <a:latin typeface="Times New Roman" pitchFamily="18" charset="0"/>
                <a:sym typeface="Symbol" pitchFamily="18" charset="2"/>
              </a:rPr>
              <a:t> = 1.25 failures per second</a:t>
            </a:r>
            <a:r>
              <a:rPr lang="en-US" altLang="zh-CN" sz="2000" dirty="0" smtClean="0">
                <a:sym typeface="Symbol" pitchFamily="18" charset="2"/>
              </a:rPr>
              <a:t>,</a:t>
            </a:r>
            <a:r>
              <a:rPr lang="en-US" altLang="zh-CN" sz="2000" b="1" i="1" dirty="0" smtClean="0">
                <a:latin typeface="Times New Roman" pitchFamily="18" charset="0"/>
                <a:sym typeface="Symbol" pitchFamily="18" charset="2"/>
              </a:rPr>
              <a:t>  = 0.05 per failure</a:t>
            </a:r>
          </a:p>
          <a:p>
            <a:pPr lvl="1" eaLnBrk="1" hangingPunct="1"/>
            <a:r>
              <a:rPr lang="en-US" altLang="zh-CN" sz="2000" dirty="0" smtClean="0"/>
              <a:t>Generate </a:t>
            </a:r>
            <a:r>
              <a:rPr lang="en-US" altLang="zh-CN" sz="2000" b="1" i="1" dirty="0" smtClean="0">
                <a:latin typeface="Times New Roman" pitchFamily="18" charset="0"/>
              </a:rPr>
              <a:t>1000</a:t>
            </a:r>
            <a:r>
              <a:rPr lang="en-US" altLang="zh-CN" sz="2000" dirty="0" smtClean="0"/>
              <a:t> failure time sequences for </a:t>
            </a:r>
            <a:r>
              <a:rPr lang="en-US" altLang="zh-CN" sz="2000" dirty="0" smtClean="0">
                <a:latin typeface="Comic Sans MS" pitchFamily="66" charset="0"/>
              </a:rPr>
              <a:t>LP</a:t>
            </a:r>
            <a:r>
              <a:rPr lang="en-US" altLang="zh-CN" sz="2000" dirty="0" smtClean="0"/>
              <a:t>, same as previous</a:t>
            </a:r>
          </a:p>
          <a:p>
            <a:pPr eaLnBrk="1" hangingPunct="1"/>
            <a:r>
              <a:rPr lang="en-US" altLang="zh-CN" sz="2400" dirty="0" smtClean="0">
                <a:solidFill>
                  <a:schemeClr val="hlink"/>
                </a:solidFill>
              </a:rPr>
              <a:t>Result</a:t>
            </a:r>
          </a:p>
          <a:p>
            <a:pPr lvl="1" eaLnBrk="1" hangingPunct="1"/>
            <a:r>
              <a:rPr lang="en-US" altLang="zh-CN" sz="2000" dirty="0" smtClean="0"/>
              <a:t>Can adjust by dividing </a:t>
            </a:r>
            <a:r>
              <a:rPr lang="en-US" altLang="zh-CN" sz="2000" b="1" dirty="0" smtClean="0">
                <a:latin typeface="Times New Roman" pitchFamily="18" charset="0"/>
              </a:rPr>
              <a:t>(</a:t>
            </a:r>
            <a:r>
              <a:rPr lang="en-US" altLang="zh-CN" sz="2000" b="1" i="1" dirty="0" smtClean="0">
                <a:latin typeface="Times New Roman" pitchFamily="18" charset="0"/>
              </a:rPr>
              <a:t>1–p</a:t>
            </a:r>
            <a:r>
              <a:rPr lang="en-US" altLang="zh-CN" sz="2000" b="1" i="1" baseline="-25000" dirty="0" smtClean="0">
                <a:latin typeface="Times New Roman" pitchFamily="18" charset="0"/>
              </a:rPr>
              <a:t>2</a:t>
            </a:r>
            <a:r>
              <a:rPr lang="en-US" altLang="zh-CN" sz="2000" b="1" dirty="0" smtClean="0">
                <a:latin typeface="Times New Roman" pitchFamily="18" charset="0"/>
              </a:rPr>
              <a:t>)</a:t>
            </a:r>
            <a:r>
              <a:rPr lang="en-US" altLang="zh-CN" sz="2000" dirty="0" smtClean="0"/>
              <a:t>, but not so good as </a:t>
            </a:r>
            <a:r>
              <a:rPr lang="en-US" altLang="zh-CN" sz="2000" dirty="0" smtClean="0">
                <a:latin typeface="Comic Sans MS" pitchFamily="66" charset="0"/>
              </a:rPr>
              <a:t>BE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4518025" y="1484313"/>
            <a:ext cx="4338638" cy="4027487"/>
            <a:chOff x="2832" y="1008"/>
            <a:chExt cx="2733" cy="2537"/>
          </a:xfrm>
        </p:grpSpPr>
        <p:pic>
          <p:nvPicPr>
            <p:cNvPr id="23559" name="Picture 7" descr="Picture6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832" y="1008"/>
              <a:ext cx="2733" cy="25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3560" name="Line 8"/>
            <p:cNvSpPr>
              <a:spLocks noChangeShapeType="1"/>
            </p:cNvSpPr>
            <p:nvPr/>
          </p:nvSpPr>
          <p:spPr bwMode="auto">
            <a:xfrm>
              <a:off x="3360" y="1344"/>
              <a:ext cx="1728" cy="0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graphicFrame>
        <p:nvGraphicFramePr>
          <p:cNvPr id="23554" name="Object 9"/>
          <p:cNvGraphicFramePr>
            <a:graphicFrameLocks noChangeAspect="1"/>
          </p:cNvGraphicFramePr>
          <p:nvPr/>
        </p:nvGraphicFramePr>
        <p:xfrm>
          <a:off x="1187450" y="2205038"/>
          <a:ext cx="2109788" cy="903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02" name="Equation" r:id="rId4" imgW="1041120" imgH="444240" progId="Equation.DSMT4">
                  <p:embed/>
                </p:oleObj>
              </mc:Choice>
              <mc:Fallback>
                <p:oleObj name="Equation" r:id="rId4" imgW="1041120" imgH="44424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2205038"/>
                        <a:ext cx="2109788" cy="903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297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297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39A9722-4B61-4DC5-BFD4-EB50F9DA9EF9}" type="slidenum">
              <a:rPr lang="en-US" altLang="zh-CN" smtClean="0"/>
              <a:pPr/>
              <a:t>14</a:t>
            </a:fld>
            <a:endParaRPr lang="en-US" altLang="zh-CN" smtClean="0"/>
          </a:p>
        </p:txBody>
      </p:sp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Operational Profile Variation (1)</a:t>
            </a:r>
          </a:p>
        </p:txBody>
      </p:sp>
      <p:sp>
        <p:nvSpPr>
          <p:cNvPr id="331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dirty="0" smtClean="0">
                <a:solidFill>
                  <a:schemeClr val="folHlink"/>
                </a:solidFill>
              </a:rPr>
              <a:t>Problem</a:t>
            </a:r>
          </a:p>
          <a:p>
            <a:pPr lvl="1" eaLnBrk="1" hangingPunct="1"/>
            <a:r>
              <a:rPr lang="en-US" altLang="zh-CN" dirty="0" smtClean="0"/>
              <a:t>If encounter a number of </a:t>
            </a:r>
            <a:r>
              <a:rPr lang="en-US" altLang="zh-CN" dirty="0" smtClean="0">
                <a:solidFill>
                  <a:schemeClr val="hlink"/>
                </a:solidFill>
              </a:rPr>
              <a:t>different operational profiles</a:t>
            </a:r>
            <a:r>
              <a:rPr lang="en-US" altLang="zh-CN" dirty="0" smtClean="0"/>
              <a:t> in field use</a:t>
            </a:r>
          </a:p>
          <a:p>
            <a:pPr lvl="1" eaLnBrk="1" hangingPunct="1"/>
            <a:r>
              <a:rPr lang="en-US" altLang="zh-CN" dirty="0" smtClean="0"/>
              <a:t>How to transform current </a:t>
            </a:r>
            <a:r>
              <a:rPr lang="en-US" altLang="zh-CN" b="1" i="1" dirty="0" smtClean="0">
                <a:latin typeface="Times New Roman" pitchFamily="18" charset="0"/>
                <a:sym typeface="Symbol" pitchFamily="18" charset="2"/>
              </a:rPr>
              <a:t></a:t>
            </a:r>
            <a:r>
              <a:rPr lang="en-US" altLang="zh-CN" b="1" i="1" baseline="-25000" dirty="0" smtClean="0">
                <a:latin typeface="Times New Roman" pitchFamily="18" charset="0"/>
                <a:sym typeface="Symbol" pitchFamily="18" charset="2"/>
              </a:rPr>
              <a:t>S</a:t>
            </a:r>
            <a:r>
              <a:rPr lang="en-US" altLang="zh-CN" dirty="0" smtClean="0">
                <a:sym typeface="Symbol" pitchFamily="18" charset="2"/>
              </a:rPr>
              <a:t> to confident </a:t>
            </a:r>
            <a:r>
              <a:rPr lang="en-US" altLang="zh-CN" b="1" i="1" dirty="0" smtClean="0">
                <a:latin typeface="Times New Roman" pitchFamily="18" charset="0"/>
                <a:sym typeface="Symbol" pitchFamily="18" charset="2"/>
              </a:rPr>
              <a:t></a:t>
            </a:r>
            <a:r>
              <a:rPr lang="en-US" altLang="zh-CN" b="1" i="1" baseline="-25000" dirty="0" smtClean="0">
                <a:latin typeface="Times New Roman" pitchFamily="18" charset="0"/>
                <a:sym typeface="Symbol" pitchFamily="18" charset="2"/>
              </a:rPr>
              <a:t>D</a:t>
            </a:r>
            <a:r>
              <a:rPr lang="en-US" altLang="zh-CN" dirty="0" smtClean="0">
                <a:sym typeface="Symbol" pitchFamily="18" charset="2"/>
              </a:rPr>
              <a:t> for new profiles </a:t>
            </a:r>
            <a:r>
              <a:rPr lang="en-US" altLang="zh-CN" dirty="0" smtClean="0">
                <a:solidFill>
                  <a:schemeClr val="hlink"/>
                </a:solidFill>
                <a:sym typeface="Symbol" pitchFamily="18" charset="2"/>
              </a:rPr>
              <a:t>without further testing</a:t>
            </a:r>
          </a:p>
          <a:p>
            <a:pPr lvl="4" eaLnBrk="1" hangingPunct="1"/>
            <a:endParaRPr lang="en-US" altLang="zh-CN" sz="1800" dirty="0" smtClean="0">
              <a:solidFill>
                <a:schemeClr val="hlink"/>
              </a:solidFill>
              <a:sym typeface="Symbol" pitchFamily="18" charset="2"/>
            </a:endParaRPr>
          </a:p>
          <a:p>
            <a:pPr eaLnBrk="1" hangingPunct="1"/>
            <a:r>
              <a:rPr lang="en-US" altLang="zh-CN" dirty="0" smtClean="0">
                <a:solidFill>
                  <a:schemeClr val="folHlink"/>
                </a:solidFill>
                <a:sym typeface="Symbol" pitchFamily="18" charset="2"/>
              </a:rPr>
              <a:t>Consideration</a:t>
            </a:r>
          </a:p>
          <a:p>
            <a:pPr lvl="1" eaLnBrk="1" hangingPunct="1"/>
            <a:r>
              <a:rPr lang="en-US" altLang="zh-CN" dirty="0" smtClean="0">
                <a:sym typeface="Symbol" pitchFamily="18" charset="2"/>
              </a:rPr>
              <a:t>Estimate </a:t>
            </a:r>
            <a:r>
              <a:rPr lang="el-GR" altLang="zh-CN" b="1" i="1" dirty="0" smtClean="0">
                <a:latin typeface="Times New Roman" pitchFamily="18" charset="0"/>
                <a:sym typeface="Symbol" pitchFamily="18" charset="2"/>
              </a:rPr>
              <a:t>λ</a:t>
            </a:r>
            <a:r>
              <a:rPr lang="en-US" altLang="zh-CN" b="1" i="1" baseline="-25000" dirty="0" smtClean="0">
                <a:latin typeface="Times New Roman" pitchFamily="18" charset="0"/>
                <a:sym typeface="Symbol" pitchFamily="18" charset="2"/>
              </a:rPr>
              <a:t>k</a:t>
            </a:r>
            <a:r>
              <a:rPr lang="en-US" altLang="zh-CN" dirty="0" smtClean="0">
                <a:sym typeface="Symbol" pitchFamily="18" charset="2"/>
              </a:rPr>
              <a:t> for each operation</a:t>
            </a:r>
          </a:p>
          <a:p>
            <a:pPr lvl="1" eaLnBrk="1" hangingPunct="1"/>
            <a:r>
              <a:rPr lang="en-US" altLang="zh-CN" dirty="0" smtClean="0">
                <a:sym typeface="Symbol" pitchFamily="18" charset="2"/>
              </a:rPr>
              <a:t>Operations are independent, initial </a:t>
            </a:r>
            <a:r>
              <a:rPr lang="el-GR" altLang="zh-CN" b="1" i="1" dirty="0" smtClean="0">
                <a:latin typeface="Times New Roman" pitchFamily="18" charset="0"/>
                <a:sym typeface="Symbol" pitchFamily="18" charset="2"/>
              </a:rPr>
              <a:t>λ</a:t>
            </a:r>
            <a:r>
              <a:rPr lang="en-US" altLang="zh-CN" b="1" i="1" baseline="-25000" dirty="0" smtClean="0">
                <a:latin typeface="Times New Roman" pitchFamily="18" charset="0"/>
                <a:sym typeface="Symbol" pitchFamily="18" charset="2"/>
              </a:rPr>
              <a:t>0</a:t>
            </a:r>
            <a:r>
              <a:rPr lang="en-US" altLang="zh-CN" dirty="0" smtClean="0">
                <a:sym typeface="Symbol" pitchFamily="18" charset="2"/>
              </a:rPr>
              <a:t> is </a:t>
            </a:r>
            <a:r>
              <a:rPr lang="en-US" altLang="zh-CN" dirty="0" smtClean="0">
                <a:solidFill>
                  <a:schemeClr val="hlink"/>
                </a:solidFill>
                <a:sym typeface="Symbol" pitchFamily="18" charset="2"/>
              </a:rPr>
              <a:t>similar</a:t>
            </a:r>
            <a:r>
              <a:rPr lang="en-US" altLang="zh-CN" dirty="0" smtClean="0">
                <a:sym typeface="Symbol" pitchFamily="18" charset="2"/>
              </a:rPr>
              <a:t>, probability of failure occurrence is similar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1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31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31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C681B1C-6515-4A57-8C4B-24631F64F46F}" type="slidenum">
              <a:rPr lang="en-US" altLang="zh-CN" smtClean="0"/>
              <a:pPr/>
              <a:t>15</a:t>
            </a:fld>
            <a:endParaRPr lang="en-US" altLang="zh-CN" smtClean="0"/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Operational Profile Variation (2)</a:t>
            </a:r>
          </a:p>
        </p:txBody>
      </p:sp>
      <p:sp>
        <p:nvSpPr>
          <p:cNvPr id="2458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solidFill>
                  <a:schemeClr val="folHlink"/>
                </a:solidFill>
              </a:rPr>
              <a:t>Transform expression</a:t>
            </a:r>
          </a:p>
          <a:p>
            <a:pPr eaLnBrk="1" hangingPunct="1"/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lvl="1" eaLnBrk="1" hangingPunct="1"/>
            <a:r>
              <a:rPr lang="en-US" altLang="zh-CN" b="1" i="1" dirty="0" smtClean="0">
                <a:latin typeface="Times New Roman" pitchFamily="18" charset="0"/>
              </a:rPr>
              <a:t>n</a:t>
            </a:r>
            <a:r>
              <a:rPr lang="en-US" altLang="zh-CN" dirty="0" smtClean="0"/>
              <a:t> </a:t>
            </a:r>
            <a:r>
              <a:rPr lang="en-US" altLang="zh-CN" dirty="0" smtClean="0">
                <a:latin typeface="Arial" charset="0"/>
              </a:rPr>
              <a:t>–</a:t>
            </a:r>
            <a:r>
              <a:rPr lang="en-US" altLang="zh-CN" dirty="0" smtClean="0"/>
              <a:t> total number of operations</a:t>
            </a:r>
          </a:p>
          <a:p>
            <a:pPr lvl="1" eaLnBrk="1" hangingPunct="1"/>
            <a:r>
              <a:rPr lang="en-US" altLang="zh-CN" b="1" i="1" dirty="0" err="1" smtClean="0">
                <a:latin typeface="Times New Roman" pitchFamily="18" charset="0"/>
              </a:rPr>
              <a:t>p</a:t>
            </a:r>
            <a:r>
              <a:rPr lang="en-US" altLang="zh-CN" b="1" i="1" baseline="-25000" dirty="0" err="1" smtClean="0">
                <a:latin typeface="Times New Roman" pitchFamily="18" charset="0"/>
              </a:rPr>
              <a:t>S</a:t>
            </a:r>
            <a:r>
              <a:rPr lang="en-US" altLang="zh-CN" b="1" i="1" baseline="30000" dirty="0" err="1" smtClean="0">
                <a:latin typeface="Times New Roman" pitchFamily="18" charset="0"/>
              </a:rPr>
              <a:t>k</a:t>
            </a:r>
            <a:r>
              <a:rPr lang="en-US" altLang="zh-CN" b="1" i="1" dirty="0" smtClean="0">
                <a:latin typeface="Times New Roman" pitchFamily="18" charset="0"/>
              </a:rPr>
              <a:t> </a:t>
            </a:r>
            <a:r>
              <a:rPr lang="en-US" altLang="zh-CN" b="1" dirty="0" smtClean="0">
                <a:latin typeface="Times New Roman" pitchFamily="18" charset="0"/>
              </a:rPr>
              <a:t>or</a:t>
            </a:r>
            <a:r>
              <a:rPr lang="en-US" altLang="zh-CN" b="1" i="1" dirty="0" smtClean="0">
                <a:latin typeface="Times New Roman" pitchFamily="18" charset="0"/>
              </a:rPr>
              <a:t> </a:t>
            </a:r>
            <a:r>
              <a:rPr lang="en-US" altLang="zh-CN" b="1" i="1" dirty="0" err="1" smtClean="0">
                <a:latin typeface="Times New Roman" pitchFamily="18" charset="0"/>
              </a:rPr>
              <a:t>p</a:t>
            </a:r>
            <a:r>
              <a:rPr lang="en-US" altLang="zh-CN" b="1" i="1" baseline="-25000" dirty="0" err="1" smtClean="0">
                <a:latin typeface="Times New Roman" pitchFamily="18" charset="0"/>
              </a:rPr>
              <a:t>D</a:t>
            </a:r>
            <a:r>
              <a:rPr lang="en-US" altLang="zh-CN" b="1" i="1" baseline="30000" dirty="0" err="1" smtClean="0">
                <a:latin typeface="Times New Roman" pitchFamily="18" charset="0"/>
              </a:rPr>
              <a:t>k</a:t>
            </a:r>
            <a:r>
              <a:rPr lang="en-US" altLang="zh-CN" dirty="0" smtClean="0"/>
              <a:t> </a:t>
            </a:r>
            <a:r>
              <a:rPr lang="en-US" altLang="zh-CN" dirty="0" smtClean="0">
                <a:latin typeface="Arial" charset="0"/>
              </a:rPr>
              <a:t>–</a:t>
            </a:r>
            <a:r>
              <a:rPr lang="en-US" altLang="zh-CN" dirty="0" smtClean="0"/>
              <a:t> occurrence probability of </a:t>
            </a:r>
            <a:r>
              <a:rPr lang="en-US" altLang="zh-CN" dirty="0" smtClean="0">
                <a:solidFill>
                  <a:schemeClr val="hlink"/>
                </a:solidFill>
              </a:rPr>
              <a:t>operation </a:t>
            </a:r>
            <a:r>
              <a:rPr lang="en-US" altLang="zh-CN" b="1" i="1" dirty="0" smtClean="0">
                <a:solidFill>
                  <a:schemeClr val="hlink"/>
                </a:solidFill>
                <a:latin typeface="Times New Roman" pitchFamily="18" charset="0"/>
              </a:rPr>
              <a:t>k</a:t>
            </a:r>
            <a:r>
              <a:rPr lang="en-US" altLang="zh-CN" dirty="0" smtClean="0"/>
              <a:t> in old / new operational profile</a:t>
            </a:r>
          </a:p>
          <a:p>
            <a:pPr lvl="1" eaLnBrk="1" hangingPunct="1"/>
            <a:r>
              <a:rPr lang="en-US" altLang="zh-CN" b="1" i="1" dirty="0" smtClean="0">
                <a:latin typeface="Times New Roman" pitchFamily="18" charset="0"/>
                <a:sym typeface="Symbol" pitchFamily="18" charset="2"/>
              </a:rPr>
              <a:t></a:t>
            </a:r>
            <a:r>
              <a:rPr lang="en-US" altLang="zh-CN" b="1" i="1" baseline="-25000" dirty="0" smtClean="0">
                <a:latin typeface="Times New Roman" pitchFamily="18" charset="0"/>
                <a:sym typeface="Symbol" pitchFamily="18" charset="2"/>
              </a:rPr>
              <a:t>k</a:t>
            </a:r>
            <a:r>
              <a:rPr lang="en-US" altLang="zh-CN" dirty="0" smtClean="0">
                <a:sym typeface="Symbol" pitchFamily="18" charset="2"/>
              </a:rPr>
              <a:t> </a:t>
            </a:r>
            <a:r>
              <a:rPr lang="en-US" altLang="zh-CN" dirty="0" smtClean="0">
                <a:latin typeface="Arial" charset="0"/>
                <a:sym typeface="Symbol" pitchFamily="18" charset="2"/>
              </a:rPr>
              <a:t>–</a:t>
            </a:r>
            <a:r>
              <a:rPr lang="en-US" altLang="zh-CN" dirty="0" smtClean="0">
                <a:sym typeface="Symbol" pitchFamily="18" charset="2"/>
              </a:rPr>
              <a:t> estimated </a:t>
            </a:r>
            <a:r>
              <a:rPr lang="el-GR" altLang="zh-CN" b="1" i="1" dirty="0" smtClean="0">
                <a:latin typeface="Times New Roman" pitchFamily="18" charset="0"/>
                <a:sym typeface="Symbol" pitchFamily="18" charset="2"/>
              </a:rPr>
              <a:t>λ</a:t>
            </a:r>
            <a:r>
              <a:rPr lang="en-US" altLang="zh-CN" dirty="0" smtClean="0">
                <a:sym typeface="Symbol" pitchFamily="18" charset="2"/>
              </a:rPr>
              <a:t> for operation </a:t>
            </a:r>
            <a:r>
              <a:rPr lang="en-US" altLang="zh-CN" b="1" i="1" dirty="0" smtClean="0">
                <a:latin typeface="Times New Roman" pitchFamily="18" charset="0"/>
                <a:sym typeface="Symbol" pitchFamily="18" charset="2"/>
              </a:rPr>
              <a:t>k</a:t>
            </a:r>
          </a:p>
        </p:txBody>
      </p:sp>
      <p:graphicFrame>
        <p:nvGraphicFramePr>
          <p:cNvPr id="24578" name="Object 4"/>
          <p:cNvGraphicFramePr>
            <a:graphicFrameLocks noChangeAspect="1"/>
          </p:cNvGraphicFramePr>
          <p:nvPr/>
        </p:nvGraphicFramePr>
        <p:xfrm>
          <a:off x="1187450" y="1990725"/>
          <a:ext cx="3376613" cy="1570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26" name="Equation" r:id="rId4" imgW="1828800" imgH="850680" progId="Equation.DSMT4">
                  <p:embed/>
                </p:oleObj>
              </mc:Choice>
              <mc:Fallback>
                <p:oleObj name="Equation" r:id="rId4" imgW="1828800" imgH="85068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1990725"/>
                        <a:ext cx="3376613" cy="1570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54E081C-FB46-4791-AF18-6F1DFAC1D764}" type="slidenum">
              <a:rPr lang="en-US" altLang="zh-CN" smtClean="0"/>
              <a:pPr/>
              <a:t>16</a:t>
            </a:fld>
            <a:endParaRPr lang="en-US" altLang="zh-CN" smtClean="0"/>
          </a:p>
        </p:txBody>
      </p:sp>
      <p:sp>
        <p:nvSpPr>
          <p:cNvPr id="256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Operational Profile Variation (3)</a:t>
            </a:r>
          </a:p>
        </p:txBody>
      </p:sp>
      <p:sp>
        <p:nvSpPr>
          <p:cNvPr id="256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solidFill>
                  <a:schemeClr val="hlink"/>
                </a:solidFill>
              </a:rPr>
              <a:t>Estimate of </a:t>
            </a:r>
            <a:r>
              <a:rPr lang="en-US" altLang="zh-CN" b="1" i="1" dirty="0" smtClean="0">
                <a:solidFill>
                  <a:schemeClr val="hlink"/>
                </a:solidFill>
                <a:latin typeface="Times New Roman" pitchFamily="18" charset="0"/>
                <a:sym typeface="Symbol" pitchFamily="18" charset="2"/>
              </a:rPr>
              <a:t></a:t>
            </a:r>
            <a:r>
              <a:rPr lang="en-US" altLang="zh-CN" b="1" i="1" baseline="-25000" dirty="0" smtClean="0">
                <a:solidFill>
                  <a:schemeClr val="hlink"/>
                </a:solidFill>
                <a:latin typeface="Times New Roman" pitchFamily="18" charset="0"/>
                <a:sym typeface="Symbol" pitchFamily="18" charset="2"/>
              </a:rPr>
              <a:t>k</a:t>
            </a:r>
            <a:r>
              <a:rPr lang="en-US" altLang="zh-CN" dirty="0" smtClean="0">
                <a:sym typeface="Symbol" pitchFamily="18" charset="2"/>
              </a:rPr>
              <a:t> </a:t>
            </a:r>
            <a:r>
              <a:rPr lang="en-US" altLang="zh-CN" dirty="0" smtClean="0"/>
              <a:t>depends on models used</a:t>
            </a:r>
          </a:p>
          <a:p>
            <a:pPr eaLnBrk="1" hangingPunct="1"/>
            <a:r>
              <a:rPr lang="en-US" altLang="zh-CN" dirty="0" smtClean="0">
                <a:solidFill>
                  <a:schemeClr val="folHlink"/>
                </a:solidFill>
                <a:latin typeface="Comic Sans MS" pitchFamily="66" charset="0"/>
              </a:rPr>
              <a:t>BE</a:t>
            </a:r>
            <a:r>
              <a:rPr lang="en-US" altLang="zh-CN" dirty="0" smtClean="0">
                <a:solidFill>
                  <a:schemeClr val="folHlink"/>
                </a:solidFill>
              </a:rPr>
              <a:t> model</a:t>
            </a:r>
          </a:p>
          <a:p>
            <a:pPr eaLnBrk="1" hangingPunct="1"/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en-US" altLang="zh-CN" dirty="0" smtClean="0">
                <a:solidFill>
                  <a:schemeClr val="folHlink"/>
                </a:solidFill>
                <a:latin typeface="Comic Sans MS" pitchFamily="66" charset="0"/>
              </a:rPr>
              <a:t>LP</a:t>
            </a:r>
            <a:r>
              <a:rPr lang="en-US" altLang="zh-CN" dirty="0" smtClean="0">
                <a:solidFill>
                  <a:schemeClr val="folHlink"/>
                </a:solidFill>
              </a:rPr>
              <a:t> model</a:t>
            </a:r>
          </a:p>
          <a:p>
            <a:pPr eaLnBrk="1" hangingPunct="1"/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lvl="1" eaLnBrk="1" hangingPunct="1"/>
            <a:r>
              <a:rPr lang="en-US" altLang="zh-CN" b="1" i="1" dirty="0" smtClean="0">
                <a:latin typeface="Times New Roman" pitchFamily="18" charset="0"/>
                <a:sym typeface="Symbol" pitchFamily="18" charset="2"/>
              </a:rPr>
              <a:t></a:t>
            </a:r>
            <a:r>
              <a:rPr lang="en-US" altLang="zh-CN" b="1" i="1" baseline="-25000" dirty="0" smtClean="0">
                <a:latin typeface="Times New Roman" pitchFamily="18" charset="0"/>
                <a:sym typeface="Symbol" pitchFamily="18" charset="2"/>
              </a:rPr>
              <a:t>F</a:t>
            </a:r>
            <a:r>
              <a:rPr lang="en-US" altLang="zh-CN" dirty="0" smtClean="0">
                <a:sym typeface="Symbol" pitchFamily="18" charset="2"/>
              </a:rPr>
              <a:t> </a:t>
            </a:r>
            <a:r>
              <a:rPr lang="en-US" altLang="zh-CN" dirty="0" smtClean="0">
                <a:latin typeface="Arial" charset="0"/>
                <a:sym typeface="Symbol" pitchFamily="18" charset="2"/>
              </a:rPr>
              <a:t>–</a:t>
            </a:r>
            <a:r>
              <a:rPr lang="en-US" altLang="zh-CN" dirty="0" smtClean="0">
                <a:sym typeface="Symbol" pitchFamily="18" charset="2"/>
              </a:rPr>
              <a:t> the execution time of test</a:t>
            </a:r>
          </a:p>
        </p:txBody>
      </p:sp>
      <p:graphicFrame>
        <p:nvGraphicFramePr>
          <p:cNvPr id="25602" name="Object 4"/>
          <p:cNvGraphicFramePr>
            <a:graphicFrameLocks noChangeAspect="1"/>
          </p:cNvGraphicFramePr>
          <p:nvPr/>
        </p:nvGraphicFramePr>
        <p:xfrm>
          <a:off x="1066752" y="2625714"/>
          <a:ext cx="2127250" cy="982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94" name="Equation" r:id="rId4" imgW="799920" imgH="368280" progId="Equation.DSMT4">
                  <p:embed/>
                </p:oleObj>
              </mc:Choice>
              <mc:Fallback>
                <p:oleObj name="Equation" r:id="rId4" imgW="799920" imgH="36828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752" y="2625714"/>
                        <a:ext cx="2127250" cy="982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3" name="Object 5"/>
          <p:cNvGraphicFramePr>
            <a:graphicFrameLocks noChangeAspect="1"/>
          </p:cNvGraphicFramePr>
          <p:nvPr/>
        </p:nvGraphicFramePr>
        <p:xfrm>
          <a:off x="1042988" y="4298951"/>
          <a:ext cx="2579674" cy="10293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95" name="Equation" r:id="rId6" imgW="1117440" imgH="444240" progId="Equation.DSMT4">
                  <p:embed/>
                </p:oleObj>
              </mc:Choice>
              <mc:Fallback>
                <p:oleObj name="Equation" r:id="rId6" imgW="1117440" imgH="4442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4298951"/>
                        <a:ext cx="2579674" cy="10293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6"/>
          <p:cNvGraphicFramePr>
            <a:graphicFrameLocks noChangeAspect="1"/>
          </p:cNvGraphicFramePr>
          <p:nvPr/>
        </p:nvGraphicFramePr>
        <p:xfrm>
          <a:off x="4681539" y="2808279"/>
          <a:ext cx="19050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96" name="Equation" r:id="rId8" imgW="939600" imgH="380880" progId="Equation.DSMT4">
                  <p:embed/>
                </p:oleObj>
              </mc:Choice>
              <mc:Fallback>
                <p:oleObj name="Equation" r:id="rId8" imgW="939600" imgH="38088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1539" y="2808279"/>
                        <a:ext cx="1905000" cy="774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622662" y="2954331"/>
            <a:ext cx="5212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~</a:t>
            </a:r>
            <a:endParaRPr lang="en-US" sz="3200" dirty="0"/>
          </a:p>
        </p:txBody>
      </p:sp>
      <p:graphicFrame>
        <p:nvGraphicFramePr>
          <p:cNvPr id="3" name="Object 9"/>
          <p:cNvGraphicFramePr>
            <a:graphicFrameLocks noChangeAspect="1"/>
          </p:cNvGraphicFramePr>
          <p:nvPr/>
        </p:nvGraphicFramePr>
        <p:xfrm>
          <a:off x="5010156" y="4378338"/>
          <a:ext cx="2109788" cy="903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97" name="Equation" r:id="rId10" imgW="1041120" imgH="444240" progId="Equation.DSMT4">
                  <p:embed/>
                </p:oleObj>
              </mc:Choice>
              <mc:Fallback>
                <p:oleObj name="Equation" r:id="rId10" imgW="1041120" imgH="44424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0156" y="4378338"/>
                        <a:ext cx="2109788" cy="903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987792" y="4451364"/>
            <a:ext cx="5212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~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6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5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思考题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考虑失效记录缺失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基于</a:t>
            </a:r>
            <a:r>
              <a:rPr lang="en-US" altLang="zh-CN" dirty="0" smtClean="0"/>
              <a:t>BE</a:t>
            </a:r>
            <a:r>
              <a:rPr lang="zh-CN" altLang="en-US" dirty="0" smtClean="0"/>
              <a:t>模型：</a:t>
            </a:r>
            <a:r>
              <a:rPr lang="el-GR" altLang="zh-CN" dirty="0" smtClean="0"/>
              <a:t>λ</a:t>
            </a:r>
            <a:r>
              <a:rPr lang="en-US" altLang="zh-CN" baseline="-25000" dirty="0" smtClean="0"/>
              <a:t>0</a:t>
            </a:r>
            <a:r>
              <a:rPr lang="en-US" altLang="zh-CN" dirty="0" smtClean="0"/>
              <a:t>=10, v</a:t>
            </a:r>
            <a:r>
              <a:rPr lang="en-US" altLang="zh-CN" baseline="-25000" dirty="0" smtClean="0"/>
              <a:t>0</a:t>
            </a:r>
            <a:r>
              <a:rPr lang="en-US" altLang="zh-CN" dirty="0" smtClean="0"/>
              <a:t>=200</a:t>
            </a:r>
          </a:p>
          <a:p>
            <a:pPr lvl="1"/>
            <a:r>
              <a:rPr lang="zh-CN" altLang="en-US" dirty="0" smtClean="0"/>
              <a:t>基于</a:t>
            </a:r>
            <a:r>
              <a:rPr lang="en-US" altLang="zh-CN" dirty="0" smtClean="0"/>
              <a:t>LP</a:t>
            </a:r>
            <a:r>
              <a:rPr lang="zh-CN" altLang="en-US" dirty="0" smtClean="0"/>
              <a:t>模型：</a:t>
            </a:r>
            <a:r>
              <a:rPr lang="el-GR" altLang="zh-CN" dirty="0" smtClean="0"/>
              <a:t>θ</a:t>
            </a:r>
            <a:r>
              <a:rPr lang="en-US" altLang="zh-CN" dirty="0" smtClean="0"/>
              <a:t>=0.03, </a:t>
            </a:r>
            <a:r>
              <a:rPr lang="el-GR" altLang="zh-CN" dirty="0" smtClean="0"/>
              <a:t>λ</a:t>
            </a:r>
            <a:r>
              <a:rPr lang="en-US" altLang="zh-CN" baseline="-25000" dirty="0" smtClean="0"/>
              <a:t>0</a:t>
            </a:r>
            <a:r>
              <a:rPr lang="en-US" altLang="zh-CN" dirty="0" smtClean="0"/>
              <a:t>=15</a:t>
            </a:r>
          </a:p>
          <a:p>
            <a:pPr lvl="4"/>
            <a:endParaRPr lang="en-US" altLang="zh-CN" dirty="0" smtClean="0"/>
          </a:p>
          <a:p>
            <a:r>
              <a:rPr lang="zh-CN" altLang="en-US" dirty="0" smtClean="0"/>
              <a:t>生成随机失效记录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基于</a:t>
            </a:r>
            <a:r>
              <a:rPr lang="en-US" altLang="zh-CN" dirty="0" smtClean="0"/>
              <a:t>u(t), </a:t>
            </a:r>
            <a:r>
              <a:rPr lang="zh-CN" altLang="en-US" dirty="0" smtClean="0"/>
              <a:t>以</a:t>
            </a:r>
            <a:r>
              <a:rPr lang="en-US" altLang="zh-CN" dirty="0" smtClean="0"/>
              <a:t>5</a:t>
            </a:r>
            <a:r>
              <a:rPr lang="zh-CN" altLang="en-US" dirty="0" smtClean="0"/>
              <a:t>个失效为一组，计算</a:t>
            </a:r>
            <a:r>
              <a:rPr lang="en-US" altLang="zh-CN" dirty="0" smtClean="0"/>
              <a:t>t(u=5), t(u=10), ...</a:t>
            </a:r>
          </a:p>
          <a:p>
            <a:pPr lvl="1"/>
            <a:r>
              <a:rPr lang="zh-CN" altLang="en-US" dirty="0" smtClean="0"/>
              <a:t>采用随机数法计算</a:t>
            </a:r>
            <a:r>
              <a:rPr lang="en-US" altLang="zh-CN" dirty="0" smtClean="0"/>
              <a:t>0~t(5), t(5)~t(10), ...</a:t>
            </a:r>
            <a:r>
              <a:rPr lang="zh-CN" altLang="en-US" dirty="0" smtClean="0"/>
              <a:t>单个失效发生时间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令</a:t>
            </a:r>
            <a:r>
              <a:rPr lang="en-US" altLang="zh-CN" dirty="0" smtClean="0"/>
              <a:t>a=50</a:t>
            </a:r>
            <a:r>
              <a:rPr lang="zh-CN" altLang="en-US" dirty="0" smtClean="0"/>
              <a:t>，分别基于</a:t>
            </a:r>
            <a:r>
              <a:rPr lang="en-US" altLang="zh-CN" dirty="0" smtClean="0"/>
              <a:t>(p1,p2) = (0, 0.2), (0.2, 0), (0.2, 0.2)</a:t>
            </a:r>
            <a:r>
              <a:rPr lang="zh-CN" altLang="en-US" dirty="0" smtClean="0"/>
              <a:t>改为缺失的失效记录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采用组队计算</a:t>
            </a:r>
            <a:r>
              <a:rPr lang="en-US" altLang="zh-CN" dirty="0" smtClean="0"/>
              <a:t>(k=3)</a:t>
            </a:r>
            <a:r>
              <a:rPr lang="zh-CN" altLang="en-US" dirty="0" smtClean="0"/>
              <a:t>法计算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6BCACB-59CE-4294-8D17-78C654A06196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  <p:graphicFrame>
        <p:nvGraphicFramePr>
          <p:cNvPr id="32666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4622116"/>
              </p:ext>
            </p:extLst>
          </p:nvPr>
        </p:nvGraphicFramePr>
        <p:xfrm>
          <a:off x="5150261" y="5373216"/>
          <a:ext cx="1437963" cy="623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94" name="Equation" r:id="rId3" imgW="761760" imgH="330120" progId="Equation.DSMT4">
                  <p:embed/>
                </p:oleObj>
              </mc:Choice>
              <mc:Fallback>
                <p:oleObj name="Equation" r:id="rId3" imgW="761760" imgH="33012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0261" y="5373216"/>
                        <a:ext cx="1437963" cy="62395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6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869AB6B-723F-47A7-ABA5-3D05F9DCE29D}" type="slidenum">
              <a:rPr lang="en-US" altLang="zh-CN" smtClean="0"/>
              <a:pPr/>
              <a:t>18</a:t>
            </a:fld>
            <a:endParaRPr lang="en-US" altLang="zh-CN" smtClean="0"/>
          </a:p>
        </p:txBody>
      </p:sp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Summary</a:t>
            </a:r>
          </a:p>
        </p:txBody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solidFill>
                  <a:schemeClr val="folHlink"/>
                </a:solidFill>
                <a:ea typeface="MS PGothic" pitchFamily="34" charset="-128"/>
              </a:rPr>
              <a:t>Reliability Growth Test</a:t>
            </a:r>
          </a:p>
          <a:p>
            <a:pPr lvl="1" eaLnBrk="1" hangingPunct="1"/>
            <a:r>
              <a:rPr lang="en-US" altLang="zh-CN" dirty="0" smtClean="0">
                <a:ea typeface="MS PGothic" pitchFamily="34" charset="-128"/>
              </a:rPr>
              <a:t>FI/FIO ratio: concepts, estimation, judgments</a:t>
            </a:r>
          </a:p>
          <a:p>
            <a:pPr eaLnBrk="1" hangingPunct="1"/>
            <a:r>
              <a:rPr lang="en-US" altLang="zh-CN" dirty="0" smtClean="0">
                <a:solidFill>
                  <a:schemeClr val="folHlink"/>
                </a:solidFill>
                <a:ea typeface="MS PGothic" pitchFamily="34" charset="-128"/>
              </a:rPr>
              <a:t>Certification Test</a:t>
            </a:r>
          </a:p>
          <a:p>
            <a:pPr lvl="1" eaLnBrk="1" hangingPunct="1"/>
            <a:r>
              <a:rPr lang="en-US" altLang="zh-CN" dirty="0" smtClean="0"/>
              <a:t>Reliability demonstration chart: regions and parameters, judgments</a:t>
            </a:r>
            <a:endParaRPr lang="en-US" altLang="zh-CN" dirty="0" smtClean="0">
              <a:solidFill>
                <a:schemeClr val="folHlink"/>
              </a:solidFill>
              <a:ea typeface="MS PGothic" pitchFamily="34" charset="-128"/>
            </a:endParaRPr>
          </a:p>
          <a:p>
            <a:pPr eaLnBrk="1" hangingPunct="1"/>
            <a:r>
              <a:rPr lang="en-US" altLang="zh-CN" dirty="0" smtClean="0">
                <a:solidFill>
                  <a:srgbClr val="FF0000"/>
                </a:solidFill>
                <a:ea typeface="MS PGothic" pitchFamily="34" charset="-128"/>
              </a:rPr>
              <a:t>Special Situations</a:t>
            </a:r>
          </a:p>
          <a:p>
            <a:pPr lvl="1" eaLnBrk="1" hangingPunct="1"/>
            <a:r>
              <a:rPr lang="en-US" altLang="zh-CN" dirty="0" smtClean="0"/>
              <a:t>Evolving programs, Unreported failures, Operational profile variation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1BC1C3F-80A3-4631-AB75-4E389B128E2A}" type="slidenum">
              <a:rPr lang="en-US" altLang="zh-CN" smtClean="0"/>
              <a:pPr/>
              <a:t>2</a:t>
            </a:fld>
            <a:endParaRPr lang="en-US" altLang="zh-CN" smtClean="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Chapter 8. </a:t>
            </a:r>
            <a:r>
              <a:rPr lang="en-US" altLang="ja-JP" smtClean="0">
                <a:ea typeface="リュウミンL-KL" pitchFamily="17" charset="-128"/>
              </a:rPr>
              <a:t>Applying Failure Data</a:t>
            </a:r>
            <a:endParaRPr lang="en-US" altLang="zh-CN" smtClean="0">
              <a:ea typeface="リュウミンL-KL" pitchFamily="17" charset="-128"/>
            </a:endParaRP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MS PGothic" pitchFamily="34" charset="-128"/>
              </a:rPr>
              <a:t>Reliability Growth Test</a:t>
            </a:r>
          </a:p>
          <a:p>
            <a:pPr eaLnBrk="1" hangingPunct="1"/>
            <a:r>
              <a:rPr lang="en-US" altLang="zh-CN" dirty="0" smtClean="0">
                <a:ea typeface="MS PGothic" pitchFamily="34" charset="-128"/>
              </a:rPr>
              <a:t>Certification Test</a:t>
            </a:r>
          </a:p>
          <a:p>
            <a:pPr eaLnBrk="1" hangingPunct="1"/>
            <a:r>
              <a:rPr lang="en-US" altLang="zh-CN" dirty="0" smtClean="0">
                <a:solidFill>
                  <a:srgbClr val="FF0000"/>
                </a:solidFill>
                <a:ea typeface="MS PGothic" pitchFamily="34" charset="-128"/>
              </a:rPr>
              <a:t>Special Situations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D438DDF-EDE7-4284-89F2-6031C4177D13}" type="slidenum">
              <a:rPr lang="en-US" altLang="zh-CN" smtClean="0"/>
              <a:pPr/>
              <a:t>3</a:t>
            </a:fld>
            <a:endParaRPr lang="en-US" altLang="zh-CN" smtClean="0"/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3. </a:t>
            </a:r>
            <a:r>
              <a:rPr lang="en-US" altLang="zh-CN" smtClean="0">
                <a:ea typeface="MS PGothic" pitchFamily="34" charset="-128"/>
              </a:rPr>
              <a:t>Special Situations</a:t>
            </a:r>
          </a:p>
        </p:txBody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Evolving programs</a:t>
            </a:r>
          </a:p>
          <a:p>
            <a:pPr eaLnBrk="1" hangingPunct="1"/>
            <a:r>
              <a:rPr lang="en-US" altLang="zh-CN" smtClean="0"/>
              <a:t>Unreported failures</a:t>
            </a:r>
          </a:p>
          <a:p>
            <a:pPr eaLnBrk="1" hangingPunct="1"/>
            <a:r>
              <a:rPr lang="en-US" altLang="zh-CN" smtClean="0"/>
              <a:t>Operational profile variation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CA479AD-1511-4CD3-83B5-89661592A1D6}" type="slidenum">
              <a:rPr lang="en-US" altLang="zh-CN" smtClean="0"/>
              <a:pPr/>
              <a:t>4</a:t>
            </a:fld>
            <a:endParaRPr lang="en-US" altLang="zh-CN" smtClean="0"/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Evolving Programs</a:t>
            </a:r>
          </a:p>
        </p:txBody>
      </p:sp>
      <p:sp>
        <p:nvSpPr>
          <p:cNvPr id="318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2800" smtClean="0">
                <a:solidFill>
                  <a:schemeClr val="folHlink"/>
                </a:solidFill>
              </a:rPr>
              <a:t>Reliability growth model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smtClean="0"/>
              <a:t>In estimating </a:t>
            </a:r>
            <a:r>
              <a:rPr lang="en-US" altLang="zh-CN" sz="2400" b="1" i="1" smtClean="0">
                <a:latin typeface="Times New Roman" pitchFamily="18" charset="0"/>
              </a:rPr>
              <a:t>FI</a:t>
            </a:r>
            <a:r>
              <a:rPr lang="en-US" altLang="zh-CN" sz="2400" smtClean="0"/>
              <a:t> (</a:t>
            </a:r>
            <a:r>
              <a:rPr lang="en-US" altLang="zh-CN" sz="2400" b="1" i="1" smtClean="0">
                <a:latin typeface="Times New Roman" pitchFamily="18" charset="0"/>
                <a:sym typeface="Symbol" pitchFamily="18" charset="2"/>
              </a:rPr>
              <a:t></a:t>
            </a:r>
            <a:r>
              <a:rPr lang="en-US" altLang="zh-CN" sz="2400" smtClean="0"/>
              <a:t>), tested software is assumed to be </a:t>
            </a:r>
            <a:r>
              <a:rPr lang="en-US" altLang="zh-CN" sz="2400" smtClean="0">
                <a:solidFill>
                  <a:schemeClr val="hlink"/>
                </a:solidFill>
              </a:rPr>
              <a:t>stable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smtClean="0"/>
              <a:t>No changes other than failure correction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800" smtClean="0">
                <a:solidFill>
                  <a:schemeClr val="folHlink"/>
                </a:solidFill>
              </a:rPr>
              <a:t>But software is evolving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ja-JP" sz="2600" smtClean="0">
                <a:ea typeface="MS PGothic" pitchFamily="34" charset="-128"/>
              </a:rPr>
              <a:t>Requirements changes</a:t>
            </a:r>
            <a:endParaRPr lang="en-US" altLang="zh-CN" sz="2600" smtClean="0">
              <a:ea typeface="MS PGothic" pitchFamily="34" charset="-128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ja-JP" sz="2600" smtClean="0">
                <a:ea typeface="MS PGothic" pitchFamily="34" charset="-128"/>
              </a:rPr>
              <a:t>Integration of new </a:t>
            </a:r>
            <a:r>
              <a:rPr lang="en-US" altLang="zh-CN" sz="2600" smtClean="0">
                <a:ea typeface="MS PGothic" pitchFamily="34" charset="-128"/>
              </a:rPr>
              <a:t>feature</a:t>
            </a:r>
            <a:r>
              <a:rPr lang="en-US" altLang="ja-JP" sz="2600" smtClean="0">
                <a:ea typeface="MS PGothic" pitchFamily="34" charset="-128"/>
              </a:rPr>
              <a:t>s</a:t>
            </a:r>
            <a:endParaRPr lang="en-US" altLang="zh-CN" sz="2600" smtClean="0">
              <a:ea typeface="MS PGothic" pitchFamily="34" charset="-128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zh-CN" sz="2600" smtClean="0">
                <a:ea typeface="MS PGothic" pitchFamily="34" charset="-128"/>
              </a:rPr>
              <a:t>A</a:t>
            </a:r>
            <a:r>
              <a:rPr lang="en-US" altLang="ja-JP" sz="2600" smtClean="0">
                <a:ea typeface="MS PGothic" pitchFamily="34" charset="-128"/>
              </a:rPr>
              <a:t>dapt to changing hardware and software environment</a:t>
            </a:r>
            <a:endParaRPr lang="en-US" altLang="zh-CN" sz="2600" smtClean="0">
              <a:ea typeface="MS PGothic" pitchFamily="34" charset="-128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zh-CN" sz="2600" smtClean="0">
                <a:ea typeface="MS PGothic" pitchFamily="34" charset="-128"/>
              </a:rPr>
              <a:t>Enhancement due to technological progress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ja-JP" sz="2600" smtClean="0">
                <a:ea typeface="MS PGothic" pitchFamily="34" charset="-128"/>
              </a:rPr>
              <a:t>Necessity for system performance improvement</a:t>
            </a:r>
            <a:endParaRPr lang="en-US" altLang="zh-CN" sz="2600" smtClean="0">
              <a:ea typeface="MS PGothic" pitchFamily="34" charset="-128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ja-JP" sz="2600" smtClean="0">
                <a:ea typeface="MS PGothic" pitchFamily="34" charset="-128"/>
              </a:rPr>
              <a:t>Evolution as part of the development process</a:t>
            </a:r>
            <a:endParaRPr lang="en-US" altLang="zh-CN" sz="2600" smtClean="0">
              <a:ea typeface="MS PGothic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8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18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18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18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18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184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184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99C3342-BD8B-4236-A2E8-DBE389753B1E}" type="slidenum">
              <a:rPr lang="en-US" altLang="zh-CN" smtClean="0"/>
              <a:pPr/>
              <a:t>5</a:t>
            </a:fld>
            <a:endParaRPr lang="en-US" altLang="zh-CN" smtClean="0"/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Handle Evolution</a:t>
            </a:r>
          </a:p>
        </p:txBody>
      </p:sp>
      <p:sp>
        <p:nvSpPr>
          <p:cNvPr id="319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dirty="0" smtClean="0"/>
              <a:t>Handle </a:t>
            </a:r>
            <a:r>
              <a:rPr lang="en-US" altLang="zh-CN" dirty="0" smtClean="0">
                <a:solidFill>
                  <a:schemeClr val="hlink"/>
                </a:solidFill>
              </a:rPr>
              <a:t>slowly and small changes</a:t>
            </a:r>
            <a:r>
              <a:rPr lang="en-US" altLang="zh-CN" dirty="0" smtClean="0"/>
              <a:t> by the same model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 smtClean="0"/>
              <a:t>Ignore changes for </a:t>
            </a:r>
            <a:r>
              <a:rPr lang="en-US" altLang="zh-CN" b="1" i="1" dirty="0" smtClean="0">
                <a:solidFill>
                  <a:schemeClr val="folHlink"/>
                </a:solidFill>
                <a:latin typeface="Times New Roman" pitchFamily="18" charset="0"/>
              </a:rPr>
              <a:t>&lt;5%</a:t>
            </a:r>
            <a:r>
              <a:rPr lang="en-US" altLang="zh-CN" dirty="0" smtClean="0">
                <a:solidFill>
                  <a:schemeClr val="folHlink"/>
                </a:solidFill>
              </a:rPr>
              <a:t> size increments</a:t>
            </a:r>
            <a:r>
              <a:rPr lang="en-US" altLang="zh-CN" dirty="0" smtClean="0"/>
              <a:t> per week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 smtClean="0"/>
              <a:t>Weighting recent failure data more heavily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 smtClean="0"/>
              <a:t>Ignore old failure data in old phases, re-estimate based on new data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dirty="0" smtClean="0">
                <a:solidFill>
                  <a:schemeClr val="hlink"/>
                </a:solidFill>
              </a:rPr>
              <a:t>Stepwise evolution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 smtClean="0"/>
              <a:t>Component by component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 smtClean="0"/>
              <a:t>Operation group by operation group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9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19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19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506719D-A138-44B6-BCE7-68505106E4FC}" type="slidenum">
              <a:rPr lang="en-US" altLang="zh-CN" smtClean="0"/>
              <a:pPr/>
              <a:t>6</a:t>
            </a:fld>
            <a:endParaRPr lang="en-US" altLang="zh-CN" smtClean="0"/>
          </a:p>
        </p:txBody>
      </p:sp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Stepwise Evolution</a:t>
            </a:r>
          </a:p>
        </p:txBody>
      </p:sp>
      <p:sp>
        <p:nvSpPr>
          <p:cNvPr id="32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800" dirty="0" smtClean="0">
                <a:solidFill>
                  <a:schemeClr val="folHlink"/>
                </a:solidFill>
              </a:rPr>
              <a:t>Stepwise developing / testing</a:t>
            </a:r>
          </a:p>
          <a:p>
            <a:pPr lvl="1" eaLnBrk="1" hangingPunct="1"/>
            <a:r>
              <a:rPr lang="en-US" altLang="zh-CN" sz="2400" dirty="0" smtClean="0"/>
              <a:t>The software is tested in an evolutionary fashion, one component or operation group is turned on, then another</a:t>
            </a:r>
          </a:p>
          <a:p>
            <a:pPr lvl="1" eaLnBrk="1" hangingPunct="1"/>
            <a:r>
              <a:rPr lang="en-US" altLang="zh-CN" sz="2400" dirty="0" smtClean="0"/>
              <a:t>The failures are recorded in an evolutionary fashion, observed per component or operation group</a:t>
            </a:r>
          </a:p>
          <a:p>
            <a:pPr lvl="4" eaLnBrk="1" hangingPunct="1"/>
            <a:endParaRPr lang="en-US" altLang="zh-CN" dirty="0" smtClean="0"/>
          </a:p>
          <a:p>
            <a:pPr eaLnBrk="1" hangingPunct="1"/>
            <a:r>
              <a:rPr lang="en-US" altLang="zh-CN" sz="2800" dirty="0" smtClean="0">
                <a:solidFill>
                  <a:schemeClr val="hlink"/>
                </a:solidFill>
              </a:rPr>
              <a:t>Problems</a:t>
            </a:r>
          </a:p>
          <a:p>
            <a:pPr lvl="1" eaLnBrk="1" hangingPunct="1"/>
            <a:r>
              <a:rPr lang="en-US" altLang="zh-CN" sz="2400" dirty="0" smtClean="0">
                <a:ea typeface="MS PGothic" pitchFamily="34" charset="-128"/>
              </a:rPr>
              <a:t>E</a:t>
            </a:r>
            <a:r>
              <a:rPr lang="en-US" altLang="ja-JP" sz="2400" dirty="0" smtClean="0">
                <a:ea typeface="MS PGothic" pitchFamily="34" charset="-128"/>
              </a:rPr>
              <a:t>xtra data collection required because of multiple elements</a:t>
            </a:r>
            <a:endParaRPr lang="en-US" altLang="zh-CN" sz="2400" dirty="0" smtClean="0">
              <a:ea typeface="MS PGothic" pitchFamily="34" charset="-128"/>
            </a:endParaRPr>
          </a:p>
          <a:p>
            <a:pPr lvl="1" eaLnBrk="1" hangingPunct="1"/>
            <a:r>
              <a:rPr lang="en-US" altLang="ja-JP" sz="2400" dirty="0" smtClean="0">
                <a:ea typeface="MS PGothic" pitchFamily="34" charset="-128"/>
              </a:rPr>
              <a:t>Greater estimation error due to smaller sample sizes</a:t>
            </a:r>
            <a:endParaRPr lang="en-US" altLang="zh-CN" sz="2400" dirty="0" smtClean="0">
              <a:ea typeface="MS PGothic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2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22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22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B8EEE3A-D8EB-4FEB-AC29-E192B8584DC1}" type="slidenum">
              <a:rPr lang="en-US" altLang="zh-CN" smtClean="0"/>
              <a:pPr/>
              <a:t>7</a:t>
            </a:fld>
            <a:endParaRPr lang="en-US" altLang="zh-CN" smtClean="0"/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Component by Component</a:t>
            </a:r>
          </a:p>
        </p:txBody>
      </p:sp>
      <p:sp>
        <p:nvSpPr>
          <p:cNvPr id="320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2800" dirty="0" smtClean="0">
                <a:solidFill>
                  <a:schemeClr val="folHlink"/>
                </a:solidFill>
              </a:rPr>
              <a:t>Consideration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dirty="0" smtClean="0"/>
              <a:t>Each component must be </a:t>
            </a:r>
            <a:r>
              <a:rPr lang="en-US" altLang="zh-CN" sz="2400" dirty="0" smtClean="0">
                <a:solidFill>
                  <a:schemeClr val="hlink"/>
                </a:solidFill>
              </a:rPr>
              <a:t>substantial and independent</a:t>
            </a:r>
            <a:r>
              <a:rPr lang="en-US" altLang="zh-CN" sz="2400" dirty="0" smtClean="0"/>
              <a:t> (by development group)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dirty="0" smtClean="0"/>
              <a:t>Have enough failure data to make useful estimations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dirty="0" smtClean="0"/>
              <a:t>May use similar models with different parameters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800" dirty="0" smtClean="0">
                <a:solidFill>
                  <a:schemeClr val="folHlink"/>
                </a:solidFill>
              </a:rPr>
              <a:t>Methods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dirty="0" smtClean="0"/>
              <a:t>Estimate </a:t>
            </a:r>
            <a:r>
              <a:rPr lang="el-GR" altLang="zh-CN" sz="2400" b="1" i="1" dirty="0" smtClean="0">
                <a:latin typeface="Times New Roman" pitchFamily="18" charset="0"/>
              </a:rPr>
              <a:t>λ</a:t>
            </a:r>
            <a:r>
              <a:rPr lang="en-US" altLang="zh-CN" sz="2400" dirty="0" smtClean="0"/>
              <a:t> for each component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dirty="0" smtClean="0"/>
              <a:t>Add the component </a:t>
            </a:r>
            <a:r>
              <a:rPr lang="el-GR" altLang="zh-CN" sz="2400" b="1" i="1" dirty="0" smtClean="0">
                <a:latin typeface="Times New Roman" pitchFamily="18" charset="0"/>
              </a:rPr>
              <a:t>λ</a:t>
            </a:r>
            <a:r>
              <a:rPr lang="en-US" altLang="zh-CN" sz="2400" b="1" i="1" dirty="0" smtClean="0">
                <a:latin typeface="Times New Roman" pitchFamily="18" charset="0"/>
              </a:rPr>
              <a:t>s</a:t>
            </a:r>
            <a:r>
              <a:rPr lang="en-US" altLang="zh-CN" sz="2400" dirty="0" smtClean="0"/>
              <a:t> to obtain the system </a:t>
            </a:r>
            <a:r>
              <a:rPr lang="el-GR" altLang="zh-CN" sz="2400" b="1" i="1" dirty="0" smtClean="0">
                <a:latin typeface="Times New Roman" pitchFamily="18" charset="0"/>
              </a:rPr>
              <a:t>λ</a:t>
            </a:r>
            <a:endParaRPr lang="en-US" altLang="zh-CN" sz="2400" b="1" i="1" dirty="0" smtClean="0">
              <a:latin typeface="Times New Roman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CN" sz="2800" dirty="0" smtClean="0">
                <a:solidFill>
                  <a:schemeClr val="folHlink"/>
                </a:solidFill>
              </a:rPr>
              <a:t>Example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dirty="0" smtClean="0"/>
              <a:t>A system has component </a:t>
            </a:r>
            <a:r>
              <a:rPr lang="en-US" altLang="zh-CN" sz="2400" b="1" i="1" dirty="0" smtClean="0">
                <a:latin typeface="Times New Roman" pitchFamily="18" charset="0"/>
              </a:rPr>
              <a:t>A</a:t>
            </a:r>
            <a:r>
              <a:rPr lang="en-US" altLang="zh-CN" sz="2400" dirty="0" smtClean="0"/>
              <a:t> and </a:t>
            </a:r>
            <a:r>
              <a:rPr lang="en-US" altLang="zh-CN" sz="2400" b="1" i="1" dirty="0" smtClean="0">
                <a:latin typeface="Times New Roman" pitchFamily="18" charset="0"/>
              </a:rPr>
              <a:t>B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b="1" i="1" dirty="0" smtClean="0">
                <a:latin typeface="Times New Roman" pitchFamily="18" charset="0"/>
              </a:rPr>
              <a:t>A</a:t>
            </a:r>
            <a:r>
              <a:rPr lang="en-US" altLang="zh-CN" sz="2400" dirty="0" smtClean="0"/>
              <a:t> has </a:t>
            </a:r>
            <a:r>
              <a:rPr lang="el-GR" altLang="zh-CN" sz="2400" b="1" i="1" dirty="0" smtClean="0">
                <a:latin typeface="Times New Roman" pitchFamily="18" charset="0"/>
              </a:rPr>
              <a:t>λ</a:t>
            </a:r>
            <a:r>
              <a:rPr lang="en-US" altLang="zh-CN" sz="2400" b="1" i="1" baseline="-25000" dirty="0" smtClean="0">
                <a:latin typeface="Times New Roman" pitchFamily="18" charset="0"/>
              </a:rPr>
              <a:t>A</a:t>
            </a:r>
            <a:r>
              <a:rPr lang="en-US" altLang="zh-CN" sz="2400" dirty="0" smtClean="0"/>
              <a:t> </a:t>
            </a:r>
            <a:r>
              <a:rPr lang="en-US" altLang="zh-CN" sz="2400" b="1" i="1" dirty="0" smtClean="0">
                <a:latin typeface="Times New Roman" pitchFamily="18" charset="0"/>
              </a:rPr>
              <a:t>15</a:t>
            </a:r>
            <a:r>
              <a:rPr lang="en-US" altLang="zh-CN" sz="2400" dirty="0" smtClean="0"/>
              <a:t> </a:t>
            </a:r>
            <a:r>
              <a:rPr lang="en-US" altLang="zh-CN" sz="2400" b="1" i="1" dirty="0" smtClean="0">
                <a:latin typeface="Times New Roman" pitchFamily="18" charset="0"/>
              </a:rPr>
              <a:t>failures per</a:t>
            </a:r>
            <a:r>
              <a:rPr lang="en-US" altLang="zh-CN" sz="2400" dirty="0" smtClean="0"/>
              <a:t> </a:t>
            </a:r>
            <a:r>
              <a:rPr lang="en-US" altLang="zh-CN" sz="2400" b="1" i="1" dirty="0" smtClean="0">
                <a:latin typeface="Times New Roman" pitchFamily="18" charset="0"/>
              </a:rPr>
              <a:t>1kh</a:t>
            </a:r>
            <a:r>
              <a:rPr lang="en-US" altLang="zh-CN" sz="2400" dirty="0" smtClean="0"/>
              <a:t>, </a:t>
            </a:r>
            <a:r>
              <a:rPr lang="en-US" altLang="zh-CN" sz="2400" b="1" i="1" dirty="0" smtClean="0">
                <a:latin typeface="Times New Roman" pitchFamily="18" charset="0"/>
              </a:rPr>
              <a:t>B</a:t>
            </a:r>
            <a:r>
              <a:rPr lang="en-US" altLang="zh-CN" sz="2400" dirty="0" smtClean="0"/>
              <a:t> has </a:t>
            </a:r>
            <a:r>
              <a:rPr lang="el-GR" altLang="zh-CN" sz="2400" b="1" i="1" dirty="0" smtClean="0">
                <a:latin typeface="Times New Roman" pitchFamily="18" charset="0"/>
              </a:rPr>
              <a:t>λ</a:t>
            </a:r>
            <a:r>
              <a:rPr lang="en-US" altLang="zh-CN" sz="2400" b="1" i="1" baseline="-25000" dirty="0" smtClean="0">
                <a:latin typeface="Times New Roman" pitchFamily="18" charset="0"/>
              </a:rPr>
              <a:t>B</a:t>
            </a:r>
            <a:r>
              <a:rPr lang="en-US" altLang="zh-CN" sz="2400" b="1" i="1" dirty="0" smtClean="0">
                <a:latin typeface="Times New Roman" pitchFamily="18" charset="0"/>
              </a:rPr>
              <a:t> 20 failures per</a:t>
            </a:r>
            <a:r>
              <a:rPr lang="en-US" altLang="zh-CN" sz="2400" dirty="0" smtClean="0"/>
              <a:t> </a:t>
            </a:r>
            <a:r>
              <a:rPr lang="en-US" altLang="zh-CN" sz="2400" b="1" i="1" dirty="0" smtClean="0">
                <a:latin typeface="Times New Roman" pitchFamily="18" charset="0"/>
              </a:rPr>
              <a:t>1kh</a:t>
            </a:r>
          </a:p>
          <a:p>
            <a:pPr lvl="1" eaLnBrk="1" hangingPunct="1">
              <a:lnSpc>
                <a:spcPct val="80000"/>
              </a:lnSpc>
            </a:pPr>
            <a:r>
              <a:rPr lang="el-GR" altLang="zh-CN" sz="2400" b="1" i="1" dirty="0" smtClean="0">
                <a:latin typeface="Times New Roman" pitchFamily="18" charset="0"/>
              </a:rPr>
              <a:t>λ</a:t>
            </a:r>
            <a:r>
              <a:rPr lang="en-US" altLang="zh-CN" sz="2400" dirty="0" smtClean="0"/>
              <a:t> of the system will be </a:t>
            </a:r>
            <a:r>
              <a:rPr lang="en-US" altLang="zh-CN" sz="2400" b="1" i="1" dirty="0" smtClean="0">
                <a:latin typeface="Times New Roman" pitchFamily="18" charset="0"/>
              </a:rPr>
              <a:t>35</a:t>
            </a:r>
            <a:r>
              <a:rPr lang="en-US" altLang="zh-CN" sz="2400" dirty="0" smtClean="0"/>
              <a:t> </a:t>
            </a:r>
            <a:r>
              <a:rPr lang="en-US" altLang="zh-CN" sz="2400" b="1" i="1" dirty="0" smtClean="0">
                <a:latin typeface="Times New Roman" pitchFamily="18" charset="0"/>
              </a:rPr>
              <a:t>failures per</a:t>
            </a:r>
            <a:r>
              <a:rPr lang="en-US" altLang="zh-CN" sz="2400" dirty="0" smtClean="0"/>
              <a:t> </a:t>
            </a:r>
            <a:r>
              <a:rPr lang="en-US" altLang="zh-CN" sz="2400" b="1" i="1" dirty="0" smtClean="0">
                <a:latin typeface="Times New Roman" pitchFamily="18" charset="0"/>
              </a:rPr>
              <a:t>1kh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0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20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20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205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205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205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205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1A533CF-D05F-4D53-9AFE-1A07312C3290}" type="slidenum">
              <a:rPr lang="en-US" altLang="zh-CN" smtClean="0"/>
              <a:pPr/>
              <a:t>8</a:t>
            </a:fld>
            <a:endParaRPr lang="en-US" altLang="zh-CN" smtClean="0"/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smtClean="0"/>
              <a:t>Operation Group by Operation Group</a:t>
            </a:r>
          </a:p>
        </p:txBody>
      </p:sp>
      <p:sp>
        <p:nvSpPr>
          <p:cNvPr id="321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400" dirty="0" smtClean="0">
                <a:solidFill>
                  <a:schemeClr val="folHlink"/>
                </a:solidFill>
              </a:rPr>
              <a:t>Consideration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 smtClean="0"/>
              <a:t>Each operation group must be </a:t>
            </a:r>
            <a:r>
              <a:rPr lang="en-US" altLang="zh-CN" sz="2000" dirty="0" smtClean="0">
                <a:solidFill>
                  <a:schemeClr val="hlink"/>
                </a:solidFill>
              </a:rPr>
              <a:t>substantial and independent</a:t>
            </a:r>
            <a:r>
              <a:rPr lang="en-US" altLang="zh-CN" sz="2000" dirty="0" smtClean="0"/>
              <a:t> (by test group)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 smtClean="0"/>
              <a:t>Have enough failure data to make useful estimations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 smtClean="0"/>
              <a:t>May use similar models with different parameters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 smtClean="0">
                <a:solidFill>
                  <a:schemeClr val="folHlink"/>
                </a:solidFill>
              </a:rPr>
              <a:t>Methods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 smtClean="0"/>
              <a:t>Estimate </a:t>
            </a:r>
            <a:r>
              <a:rPr lang="el-GR" altLang="zh-CN" sz="2000" b="1" i="1" dirty="0" smtClean="0">
                <a:latin typeface="Times New Roman" pitchFamily="18" charset="0"/>
              </a:rPr>
              <a:t>λ</a:t>
            </a:r>
            <a:r>
              <a:rPr lang="en-US" altLang="zh-CN" sz="2000" dirty="0" smtClean="0"/>
              <a:t> for each operation group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 smtClean="0"/>
              <a:t>Sum </a:t>
            </a:r>
            <a:r>
              <a:rPr lang="el-GR" altLang="zh-CN" sz="2000" b="1" i="1" dirty="0" smtClean="0">
                <a:latin typeface="Times New Roman" pitchFamily="18" charset="0"/>
              </a:rPr>
              <a:t>λ</a:t>
            </a:r>
            <a:r>
              <a:rPr lang="en-US" altLang="zh-CN" sz="2000" b="1" i="1" dirty="0" smtClean="0">
                <a:latin typeface="Times New Roman" pitchFamily="18" charset="0"/>
              </a:rPr>
              <a:t>s</a:t>
            </a:r>
            <a:r>
              <a:rPr lang="en-US" altLang="zh-CN" sz="2000" dirty="0" smtClean="0"/>
              <a:t> of each operation group </a:t>
            </a:r>
            <a:r>
              <a:rPr lang="en-US" altLang="zh-CN" sz="2000" dirty="0" smtClean="0">
                <a:solidFill>
                  <a:schemeClr val="hlink"/>
                </a:solidFill>
              </a:rPr>
              <a:t>weighted by total occurrence probabilities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 smtClean="0">
                <a:solidFill>
                  <a:schemeClr val="folHlink"/>
                </a:solidFill>
              </a:rPr>
              <a:t>Example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 smtClean="0"/>
              <a:t>A system has operation group </a:t>
            </a:r>
            <a:r>
              <a:rPr lang="en-US" altLang="zh-CN" sz="2000" b="1" i="1" dirty="0" smtClean="0">
                <a:latin typeface="Times New Roman" pitchFamily="18" charset="0"/>
              </a:rPr>
              <a:t>A</a:t>
            </a:r>
            <a:r>
              <a:rPr lang="en-US" altLang="zh-CN" sz="2000" dirty="0" smtClean="0"/>
              <a:t> and </a:t>
            </a:r>
            <a:r>
              <a:rPr lang="en-US" altLang="zh-CN" sz="2000" b="1" i="1" dirty="0" smtClean="0">
                <a:latin typeface="Times New Roman" pitchFamily="18" charset="0"/>
              </a:rPr>
              <a:t>B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b="1" i="1" dirty="0" smtClean="0">
                <a:latin typeface="Times New Roman" pitchFamily="18" charset="0"/>
              </a:rPr>
              <a:t>A</a:t>
            </a:r>
            <a:r>
              <a:rPr lang="en-US" altLang="zh-CN" sz="2000" dirty="0" smtClean="0"/>
              <a:t> has total probability </a:t>
            </a:r>
            <a:r>
              <a:rPr lang="en-US" altLang="zh-CN" sz="2000" b="1" i="1" dirty="0" smtClean="0">
                <a:latin typeface="Times New Roman" pitchFamily="18" charset="0"/>
              </a:rPr>
              <a:t>0.6</a:t>
            </a:r>
            <a:r>
              <a:rPr lang="en-US" altLang="zh-CN" sz="2000" dirty="0" smtClean="0"/>
              <a:t>, </a:t>
            </a:r>
            <a:r>
              <a:rPr lang="el-GR" altLang="zh-CN" sz="2000" b="1" i="1" dirty="0" smtClean="0">
                <a:latin typeface="Times New Roman" pitchFamily="18" charset="0"/>
              </a:rPr>
              <a:t>λ</a:t>
            </a:r>
            <a:r>
              <a:rPr lang="en-US" altLang="zh-CN" sz="2000" b="1" i="1" baseline="-25000" dirty="0" smtClean="0">
                <a:latin typeface="Times New Roman" pitchFamily="18" charset="0"/>
              </a:rPr>
              <a:t>A</a:t>
            </a:r>
            <a:r>
              <a:rPr lang="en-US" altLang="zh-CN" sz="2000" dirty="0" smtClean="0"/>
              <a:t> </a:t>
            </a:r>
            <a:r>
              <a:rPr lang="en-US" altLang="zh-CN" sz="2000" b="1" i="1" dirty="0" smtClean="0">
                <a:latin typeface="Times New Roman" pitchFamily="18" charset="0"/>
              </a:rPr>
              <a:t>5</a:t>
            </a:r>
            <a:r>
              <a:rPr lang="en-US" altLang="zh-CN" sz="2000" dirty="0" smtClean="0"/>
              <a:t> </a:t>
            </a:r>
            <a:r>
              <a:rPr lang="en-US" altLang="zh-CN" sz="2000" b="1" i="1" dirty="0" smtClean="0">
                <a:latin typeface="Times New Roman" pitchFamily="18" charset="0"/>
              </a:rPr>
              <a:t>failures per</a:t>
            </a:r>
            <a:r>
              <a:rPr lang="en-US" altLang="zh-CN" sz="2000" dirty="0" smtClean="0"/>
              <a:t> </a:t>
            </a:r>
            <a:r>
              <a:rPr lang="en-US" altLang="zh-CN" sz="2000" b="1" i="1" dirty="0" smtClean="0">
                <a:latin typeface="Times New Roman" pitchFamily="18" charset="0"/>
              </a:rPr>
              <a:t>1kh</a:t>
            </a:r>
            <a:r>
              <a:rPr lang="en-US" altLang="zh-CN" sz="2000" dirty="0" smtClean="0"/>
              <a:t>; </a:t>
            </a:r>
            <a:r>
              <a:rPr lang="en-US" altLang="zh-CN" sz="2000" b="1" i="1" dirty="0" smtClean="0">
                <a:latin typeface="Times New Roman" pitchFamily="18" charset="0"/>
              </a:rPr>
              <a:t>B</a:t>
            </a:r>
            <a:r>
              <a:rPr lang="en-US" altLang="zh-CN" sz="2000" dirty="0" smtClean="0"/>
              <a:t> has total probability </a:t>
            </a:r>
            <a:r>
              <a:rPr lang="en-US" altLang="zh-CN" sz="2000" b="1" i="1" dirty="0" smtClean="0">
                <a:latin typeface="Times New Roman" pitchFamily="18" charset="0"/>
              </a:rPr>
              <a:t>0.4</a:t>
            </a:r>
            <a:r>
              <a:rPr lang="en-US" altLang="zh-CN" sz="2000" dirty="0" smtClean="0"/>
              <a:t>, </a:t>
            </a:r>
            <a:r>
              <a:rPr lang="el-GR" altLang="zh-CN" sz="2000" b="1" i="1" dirty="0" smtClean="0">
                <a:latin typeface="Times New Roman" pitchFamily="18" charset="0"/>
              </a:rPr>
              <a:t>λ</a:t>
            </a:r>
            <a:r>
              <a:rPr lang="en-US" altLang="zh-CN" sz="2000" b="1" i="1" baseline="-25000" dirty="0" smtClean="0">
                <a:latin typeface="Times New Roman" pitchFamily="18" charset="0"/>
              </a:rPr>
              <a:t>B</a:t>
            </a:r>
            <a:r>
              <a:rPr lang="en-US" altLang="zh-CN" sz="2000" dirty="0" smtClean="0"/>
              <a:t> </a:t>
            </a:r>
            <a:r>
              <a:rPr lang="en-US" altLang="zh-CN" sz="2000" b="1" i="1" dirty="0" smtClean="0">
                <a:latin typeface="Times New Roman" pitchFamily="18" charset="0"/>
              </a:rPr>
              <a:t>10</a:t>
            </a:r>
            <a:r>
              <a:rPr lang="en-US" altLang="zh-CN" sz="2000" dirty="0" smtClean="0"/>
              <a:t> </a:t>
            </a:r>
            <a:r>
              <a:rPr lang="en-US" altLang="zh-CN" sz="2000" b="1" i="1" dirty="0" smtClean="0">
                <a:latin typeface="Times New Roman" pitchFamily="18" charset="0"/>
              </a:rPr>
              <a:t>failures per</a:t>
            </a:r>
            <a:r>
              <a:rPr lang="en-US" altLang="zh-CN" sz="2000" dirty="0" smtClean="0"/>
              <a:t> </a:t>
            </a:r>
            <a:r>
              <a:rPr lang="en-US" altLang="zh-CN" sz="2000" b="1" i="1" dirty="0" smtClean="0">
                <a:latin typeface="Times New Roman" pitchFamily="18" charset="0"/>
              </a:rPr>
              <a:t>1kh</a:t>
            </a:r>
          </a:p>
          <a:p>
            <a:pPr lvl="1" eaLnBrk="1" hangingPunct="1">
              <a:lnSpc>
                <a:spcPct val="90000"/>
              </a:lnSpc>
            </a:pPr>
            <a:r>
              <a:rPr lang="el-GR" altLang="zh-CN" sz="2000" b="1" i="1" dirty="0" smtClean="0">
                <a:latin typeface="Times New Roman" pitchFamily="18" charset="0"/>
              </a:rPr>
              <a:t>λ</a:t>
            </a:r>
            <a:r>
              <a:rPr lang="en-US" altLang="zh-CN" sz="2000" dirty="0" smtClean="0"/>
              <a:t> of the system will be: </a:t>
            </a:r>
            <a:r>
              <a:rPr lang="en-US" altLang="zh-CN" sz="2000" b="1" i="1" dirty="0" smtClean="0">
                <a:latin typeface="Times New Roman" pitchFamily="18" charset="0"/>
              </a:rPr>
              <a:t>0.6</a:t>
            </a:r>
            <a:r>
              <a:rPr lang="en-US" altLang="zh-CN" sz="2000" b="1" i="1" dirty="0" smtClean="0">
                <a:latin typeface="Times New Roman" pitchFamily="18" charset="0"/>
                <a:sym typeface="Symbol" pitchFamily="18" charset="2"/>
              </a:rPr>
              <a:t>5+0.410 = 7 failures per 1kh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1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21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21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21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215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215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215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7621F2B-9EB5-4A58-8074-17FC324B96C6}" type="slidenum">
              <a:rPr lang="en-US" altLang="zh-CN" smtClean="0"/>
              <a:pPr/>
              <a:t>9</a:t>
            </a:fld>
            <a:endParaRPr lang="en-US" altLang="zh-CN" smtClean="0"/>
          </a:p>
        </p:txBody>
      </p:sp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Unreported Failures</a:t>
            </a:r>
          </a:p>
        </p:txBody>
      </p:sp>
      <p:sp>
        <p:nvSpPr>
          <p:cNvPr id="323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800" dirty="0" smtClean="0"/>
              <a:t>Situations where </a:t>
            </a:r>
            <a:r>
              <a:rPr lang="en-US" altLang="zh-CN" sz="2800" dirty="0" smtClean="0">
                <a:solidFill>
                  <a:schemeClr val="hlink"/>
                </a:solidFill>
              </a:rPr>
              <a:t>failures not reported</a:t>
            </a:r>
            <a:r>
              <a:rPr lang="en-US" altLang="zh-CN" sz="2800" dirty="0" smtClean="0"/>
              <a:t> (recorded)</a:t>
            </a:r>
          </a:p>
          <a:p>
            <a:pPr lvl="1" eaLnBrk="1" hangingPunct="1"/>
            <a:r>
              <a:rPr lang="en-US" altLang="ja-JP" sz="2600" dirty="0" smtClean="0">
                <a:ea typeface="MS PGothic" pitchFamily="34" charset="-128"/>
              </a:rPr>
              <a:t>Less severe failures not halting </a:t>
            </a:r>
            <a:r>
              <a:rPr lang="en-US" altLang="zh-CN" sz="2600" dirty="0" smtClean="0">
                <a:ea typeface="MS PGothic" pitchFamily="34" charset="-128"/>
              </a:rPr>
              <a:t>software</a:t>
            </a:r>
            <a:r>
              <a:rPr lang="en-US" altLang="ja-JP" sz="2600" dirty="0" smtClean="0">
                <a:ea typeface="MS PGothic" pitchFamily="34" charset="-128"/>
              </a:rPr>
              <a:t> execution</a:t>
            </a:r>
            <a:endParaRPr lang="en-US" altLang="zh-CN" sz="2600" dirty="0" smtClean="0">
              <a:ea typeface="MS PGothic" pitchFamily="34" charset="-128"/>
            </a:endParaRPr>
          </a:p>
          <a:p>
            <a:pPr lvl="1" eaLnBrk="1" hangingPunct="1"/>
            <a:r>
              <a:rPr lang="en-US" altLang="ja-JP" sz="2600" dirty="0" smtClean="0">
                <a:ea typeface="MS PGothic" pitchFamily="34" charset="-128"/>
              </a:rPr>
              <a:t>Failures misidentified</a:t>
            </a:r>
            <a:endParaRPr lang="en-US" altLang="zh-CN" sz="2600" dirty="0" smtClean="0">
              <a:ea typeface="MS PGothic" pitchFamily="34" charset="-128"/>
            </a:endParaRPr>
          </a:p>
          <a:p>
            <a:pPr eaLnBrk="1" hangingPunct="1"/>
            <a:r>
              <a:rPr lang="en-US" altLang="zh-CN" sz="3000" dirty="0" smtClean="0">
                <a:ea typeface="MS PGothic" pitchFamily="34" charset="-128"/>
              </a:rPr>
              <a:t>More failures </a:t>
            </a:r>
            <a:r>
              <a:rPr lang="en-US" altLang="zh-CN" sz="3000" dirty="0" smtClean="0">
                <a:solidFill>
                  <a:schemeClr val="folHlink"/>
                </a:solidFill>
                <a:ea typeface="MS PGothic" pitchFamily="34" charset="-128"/>
              </a:rPr>
              <a:t>missed in load test</a:t>
            </a:r>
            <a:r>
              <a:rPr lang="en-US" altLang="zh-CN" sz="3000" dirty="0" smtClean="0">
                <a:ea typeface="MS PGothic" pitchFamily="34" charset="-128"/>
              </a:rPr>
              <a:t> than in feature or regression test</a:t>
            </a:r>
          </a:p>
          <a:p>
            <a:pPr lvl="1" eaLnBrk="1" hangingPunct="1"/>
            <a:r>
              <a:rPr lang="en-US" altLang="zh-CN" sz="2600" dirty="0" smtClean="0">
                <a:ea typeface="MS PGothic" pitchFamily="34" charset="-128"/>
              </a:rPr>
              <a:t>Exact input and output states may be unknown</a:t>
            </a:r>
          </a:p>
          <a:p>
            <a:pPr lvl="1" eaLnBrk="1" hangingPunct="1"/>
            <a:r>
              <a:rPr lang="en-US" altLang="zh-CN" sz="2600" dirty="0" smtClean="0">
                <a:ea typeface="MS PGothic" pitchFamily="34" charset="-128"/>
              </a:rPr>
              <a:t>Note: even more unnoted by users</a:t>
            </a:r>
          </a:p>
          <a:p>
            <a:pPr eaLnBrk="1" hangingPunct="1"/>
            <a:r>
              <a:rPr lang="en-US" altLang="zh-CN" sz="3000" dirty="0" smtClean="0">
                <a:ea typeface="MS PGothic" pitchFamily="34" charset="-128"/>
              </a:rPr>
              <a:t>Unreported failures mean the </a:t>
            </a:r>
            <a:r>
              <a:rPr lang="en-US" altLang="zh-CN" sz="3000" dirty="0" smtClean="0">
                <a:solidFill>
                  <a:schemeClr val="hlink"/>
                </a:solidFill>
                <a:ea typeface="MS PGothic" pitchFamily="34" charset="-128"/>
              </a:rPr>
              <a:t>underestimating</a:t>
            </a:r>
            <a:r>
              <a:rPr lang="en-US" altLang="zh-CN" sz="3000" dirty="0" smtClean="0">
                <a:ea typeface="MS PGothic" pitchFamily="34" charset="-128"/>
              </a:rPr>
              <a:t> of actual </a:t>
            </a:r>
            <a:r>
              <a:rPr lang="el-GR" altLang="zh-CN" sz="3000" b="1" i="1" dirty="0" smtClean="0">
                <a:latin typeface="Times New Roman" pitchFamily="18" charset="0"/>
                <a:ea typeface="MS PGothic" pitchFamily="34" charset="-128"/>
              </a:rPr>
              <a:t>λ</a:t>
            </a:r>
            <a:endParaRPr lang="en-US" altLang="zh-CN" sz="3000" b="1" i="1" dirty="0" smtClean="0">
              <a:latin typeface="Times New Roman" pitchFamily="18" charset="0"/>
              <a:ea typeface="MS PGothic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3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23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23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23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Blends">
  <a:themeElements>
    <a:clrScheme name="1_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1_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lnDef>
  </a:objectDefaults>
  <a:extraClrSchemeLst>
    <a:extraClrScheme>
      <a:clrScheme name="1_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讲义模板</Template>
  <TotalTime>4862</TotalTime>
  <Words>986</Words>
  <Application>Microsoft Office PowerPoint</Application>
  <PresentationFormat>全屏显示(4:3)</PresentationFormat>
  <Paragraphs>182</Paragraphs>
  <Slides>18</Slides>
  <Notes>6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9" baseType="lpstr">
      <vt:lpstr>MS PGothic</vt:lpstr>
      <vt:lpstr>リュウミンL-KL</vt:lpstr>
      <vt:lpstr>宋体</vt:lpstr>
      <vt:lpstr>Arial</vt:lpstr>
      <vt:lpstr>Comic Sans MS</vt:lpstr>
      <vt:lpstr>Symbol</vt:lpstr>
      <vt:lpstr>Tahoma</vt:lpstr>
      <vt:lpstr>Times New Roman</vt:lpstr>
      <vt:lpstr>Wingdings</vt:lpstr>
      <vt:lpstr>1_Blends</vt:lpstr>
      <vt:lpstr>Equation</vt:lpstr>
      <vt:lpstr>Software Reliability and Quality Control</vt:lpstr>
      <vt:lpstr>Chapter 8. Applying Failure Data</vt:lpstr>
      <vt:lpstr>3. Special Situations</vt:lpstr>
      <vt:lpstr>Evolving Programs</vt:lpstr>
      <vt:lpstr>Handle Evolution</vt:lpstr>
      <vt:lpstr>Stepwise Evolution</vt:lpstr>
      <vt:lpstr>Component by Component</vt:lpstr>
      <vt:lpstr>Operation Group by Operation Group</vt:lpstr>
      <vt:lpstr>Unreported Failures</vt:lpstr>
      <vt:lpstr>Modeling Unreported Failures</vt:lpstr>
      <vt:lpstr>Basic Exponential Model (1)</vt:lpstr>
      <vt:lpstr>Basic Exponential Model (2)</vt:lpstr>
      <vt:lpstr>Logarithmic Poisson Model</vt:lpstr>
      <vt:lpstr>Operational Profile Variation (1)</vt:lpstr>
      <vt:lpstr>Operational Profile Variation (2)</vt:lpstr>
      <vt:lpstr>Operational Profile Variation (3)</vt:lpstr>
      <vt:lpstr>思考题</vt:lpstr>
      <vt:lpstr>Summary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CMM Based Software Quality Management</dc:title>
  <dc:creator>Gu Qing</dc:creator>
  <cp:lastModifiedBy>ALIENWARE</cp:lastModifiedBy>
  <cp:revision>332</cp:revision>
  <dcterms:created xsi:type="dcterms:W3CDTF">2002-08-26T10:01:27Z</dcterms:created>
  <dcterms:modified xsi:type="dcterms:W3CDTF">2020-04-12T08:17:00Z</dcterms:modified>
</cp:coreProperties>
</file>